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slides/slide308.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00.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diagrams/layout2.xml" ContentType="application/vnd.openxmlformats-officedocument.drawingml.diagramLayout+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diagrams/data3.xml" ContentType="application/vnd.openxmlformats-officedocument.drawingml.diagramData+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2"/>
  </p:notesMasterIdLst>
  <p:sldIdLst>
    <p:sldId id="318" r:id="rId2"/>
    <p:sldId id="256" r:id="rId3"/>
    <p:sldId id="298" r:id="rId4"/>
    <p:sldId id="271" r:id="rId5"/>
    <p:sldId id="272" r:id="rId6"/>
    <p:sldId id="300" r:id="rId7"/>
    <p:sldId id="302" r:id="rId8"/>
    <p:sldId id="303" r:id="rId9"/>
    <p:sldId id="291" r:id="rId10"/>
    <p:sldId id="314" r:id="rId11"/>
    <p:sldId id="315" r:id="rId12"/>
    <p:sldId id="316" r:id="rId13"/>
    <p:sldId id="317" r:id="rId14"/>
    <p:sldId id="274" r:id="rId15"/>
    <p:sldId id="257" r:id="rId16"/>
    <p:sldId id="304" r:id="rId17"/>
    <p:sldId id="305" r:id="rId18"/>
    <p:sldId id="306" r:id="rId19"/>
    <p:sldId id="307" r:id="rId20"/>
    <p:sldId id="309" r:id="rId21"/>
    <p:sldId id="310" r:id="rId22"/>
    <p:sldId id="312" r:id="rId23"/>
    <p:sldId id="259" r:id="rId24"/>
    <p:sldId id="260" r:id="rId25"/>
    <p:sldId id="265" r:id="rId26"/>
    <p:sldId id="266" r:id="rId27"/>
    <p:sldId id="267" r:id="rId28"/>
    <p:sldId id="311" r:id="rId29"/>
    <p:sldId id="268" r:id="rId30"/>
    <p:sldId id="269" r:id="rId31"/>
    <p:sldId id="280" r:id="rId32"/>
    <p:sldId id="313" r:id="rId33"/>
    <p:sldId id="295" r:id="rId34"/>
    <p:sldId id="293" r:id="rId35"/>
    <p:sldId id="294" r:id="rId36"/>
    <p:sldId id="296" r:id="rId37"/>
    <p:sldId id="297" r:id="rId38"/>
    <p:sldId id="283" r:id="rId39"/>
    <p:sldId id="284" r:id="rId40"/>
    <p:sldId id="285" r:id="rId41"/>
    <p:sldId id="286" r:id="rId42"/>
    <p:sldId id="287" r:id="rId43"/>
    <p:sldId id="288" r:id="rId44"/>
    <p:sldId id="319" r:id="rId45"/>
    <p:sldId id="301" r:id="rId46"/>
    <p:sldId id="320" r:id="rId47"/>
    <p:sldId id="321" r:id="rId48"/>
    <p:sldId id="322" r:id="rId49"/>
    <p:sldId id="323" r:id="rId50"/>
    <p:sldId id="324" r:id="rId51"/>
    <p:sldId id="325" r:id="rId52"/>
    <p:sldId id="326" r:id="rId53"/>
    <p:sldId id="327" r:id="rId54"/>
    <p:sldId id="328" r:id="rId55"/>
    <p:sldId id="329" r:id="rId56"/>
    <p:sldId id="330" r:id="rId57"/>
    <p:sldId id="331" r:id="rId58"/>
    <p:sldId id="332" r:id="rId59"/>
    <p:sldId id="333" r:id="rId60"/>
    <p:sldId id="334" r:id="rId61"/>
    <p:sldId id="335" r:id="rId62"/>
    <p:sldId id="336" r:id="rId63"/>
    <p:sldId id="337" r:id="rId64"/>
    <p:sldId id="338" r:id="rId65"/>
    <p:sldId id="339" r:id="rId66"/>
    <p:sldId id="340" r:id="rId67"/>
    <p:sldId id="341" r:id="rId68"/>
    <p:sldId id="342" r:id="rId69"/>
    <p:sldId id="343" r:id="rId70"/>
    <p:sldId id="344" r:id="rId71"/>
    <p:sldId id="345" r:id="rId72"/>
    <p:sldId id="346" r:id="rId73"/>
    <p:sldId id="347" r:id="rId74"/>
    <p:sldId id="348" r:id="rId75"/>
    <p:sldId id="349" r:id="rId76"/>
    <p:sldId id="350" r:id="rId77"/>
    <p:sldId id="351" r:id="rId78"/>
    <p:sldId id="352" r:id="rId79"/>
    <p:sldId id="353" r:id="rId80"/>
    <p:sldId id="354" r:id="rId81"/>
    <p:sldId id="355" r:id="rId82"/>
    <p:sldId id="356" r:id="rId83"/>
    <p:sldId id="357" r:id="rId84"/>
    <p:sldId id="358" r:id="rId85"/>
    <p:sldId id="359" r:id="rId86"/>
    <p:sldId id="360" r:id="rId87"/>
    <p:sldId id="361" r:id="rId88"/>
    <p:sldId id="362" r:id="rId89"/>
    <p:sldId id="363" r:id="rId90"/>
    <p:sldId id="364" r:id="rId91"/>
    <p:sldId id="365" r:id="rId92"/>
    <p:sldId id="366" r:id="rId93"/>
    <p:sldId id="367" r:id="rId94"/>
    <p:sldId id="368" r:id="rId95"/>
    <p:sldId id="369" r:id="rId96"/>
    <p:sldId id="370" r:id="rId97"/>
    <p:sldId id="371" r:id="rId98"/>
    <p:sldId id="372" r:id="rId99"/>
    <p:sldId id="373" r:id="rId100"/>
    <p:sldId id="374" r:id="rId101"/>
    <p:sldId id="375" r:id="rId102"/>
    <p:sldId id="376" r:id="rId103"/>
    <p:sldId id="377" r:id="rId104"/>
    <p:sldId id="378" r:id="rId105"/>
    <p:sldId id="379" r:id="rId106"/>
    <p:sldId id="380" r:id="rId107"/>
    <p:sldId id="381" r:id="rId108"/>
    <p:sldId id="382" r:id="rId109"/>
    <p:sldId id="383" r:id="rId110"/>
    <p:sldId id="384" r:id="rId111"/>
    <p:sldId id="385" r:id="rId112"/>
    <p:sldId id="386" r:id="rId113"/>
    <p:sldId id="387" r:id="rId114"/>
    <p:sldId id="388" r:id="rId115"/>
    <p:sldId id="389" r:id="rId116"/>
    <p:sldId id="390" r:id="rId117"/>
    <p:sldId id="391" r:id="rId118"/>
    <p:sldId id="392" r:id="rId119"/>
    <p:sldId id="393" r:id="rId120"/>
    <p:sldId id="394" r:id="rId121"/>
    <p:sldId id="395" r:id="rId122"/>
    <p:sldId id="396" r:id="rId123"/>
    <p:sldId id="397" r:id="rId124"/>
    <p:sldId id="398" r:id="rId125"/>
    <p:sldId id="399" r:id="rId126"/>
    <p:sldId id="400" r:id="rId127"/>
    <p:sldId id="401" r:id="rId128"/>
    <p:sldId id="402" r:id="rId129"/>
    <p:sldId id="403" r:id="rId130"/>
    <p:sldId id="404" r:id="rId131"/>
    <p:sldId id="405" r:id="rId132"/>
    <p:sldId id="406" r:id="rId133"/>
    <p:sldId id="407" r:id="rId134"/>
    <p:sldId id="408" r:id="rId135"/>
    <p:sldId id="409" r:id="rId136"/>
    <p:sldId id="410" r:id="rId137"/>
    <p:sldId id="411" r:id="rId138"/>
    <p:sldId id="412" r:id="rId139"/>
    <p:sldId id="413" r:id="rId140"/>
    <p:sldId id="414" r:id="rId141"/>
    <p:sldId id="415" r:id="rId142"/>
    <p:sldId id="416" r:id="rId143"/>
    <p:sldId id="417" r:id="rId144"/>
    <p:sldId id="418" r:id="rId145"/>
    <p:sldId id="419" r:id="rId146"/>
    <p:sldId id="420" r:id="rId147"/>
    <p:sldId id="421" r:id="rId148"/>
    <p:sldId id="422" r:id="rId149"/>
    <p:sldId id="423" r:id="rId150"/>
    <p:sldId id="424" r:id="rId151"/>
    <p:sldId id="425" r:id="rId152"/>
    <p:sldId id="426" r:id="rId153"/>
    <p:sldId id="427" r:id="rId154"/>
    <p:sldId id="428" r:id="rId155"/>
    <p:sldId id="429" r:id="rId156"/>
    <p:sldId id="430" r:id="rId157"/>
    <p:sldId id="431" r:id="rId158"/>
    <p:sldId id="432" r:id="rId159"/>
    <p:sldId id="433" r:id="rId160"/>
    <p:sldId id="434" r:id="rId161"/>
    <p:sldId id="435" r:id="rId162"/>
    <p:sldId id="436" r:id="rId163"/>
    <p:sldId id="437" r:id="rId164"/>
    <p:sldId id="438" r:id="rId165"/>
    <p:sldId id="439" r:id="rId166"/>
    <p:sldId id="440" r:id="rId167"/>
    <p:sldId id="441" r:id="rId168"/>
    <p:sldId id="442" r:id="rId169"/>
    <p:sldId id="443" r:id="rId170"/>
    <p:sldId id="444" r:id="rId171"/>
    <p:sldId id="445" r:id="rId172"/>
    <p:sldId id="446" r:id="rId173"/>
    <p:sldId id="447" r:id="rId174"/>
    <p:sldId id="448" r:id="rId175"/>
    <p:sldId id="449" r:id="rId176"/>
    <p:sldId id="450" r:id="rId177"/>
    <p:sldId id="451" r:id="rId178"/>
    <p:sldId id="452" r:id="rId179"/>
    <p:sldId id="453" r:id="rId180"/>
    <p:sldId id="454" r:id="rId181"/>
    <p:sldId id="455" r:id="rId182"/>
    <p:sldId id="456" r:id="rId183"/>
    <p:sldId id="457" r:id="rId184"/>
    <p:sldId id="524" r:id="rId185"/>
    <p:sldId id="458" r:id="rId186"/>
    <p:sldId id="459" r:id="rId187"/>
    <p:sldId id="460" r:id="rId188"/>
    <p:sldId id="461" r:id="rId189"/>
    <p:sldId id="462" r:id="rId190"/>
    <p:sldId id="463" r:id="rId191"/>
    <p:sldId id="464" r:id="rId192"/>
    <p:sldId id="465" r:id="rId193"/>
    <p:sldId id="466" r:id="rId194"/>
    <p:sldId id="467" r:id="rId195"/>
    <p:sldId id="468" r:id="rId196"/>
    <p:sldId id="469" r:id="rId197"/>
    <p:sldId id="470" r:id="rId198"/>
    <p:sldId id="471" r:id="rId199"/>
    <p:sldId id="472" r:id="rId200"/>
    <p:sldId id="473" r:id="rId201"/>
    <p:sldId id="474" r:id="rId202"/>
    <p:sldId id="475" r:id="rId203"/>
    <p:sldId id="476" r:id="rId204"/>
    <p:sldId id="477" r:id="rId205"/>
    <p:sldId id="478" r:id="rId206"/>
    <p:sldId id="479" r:id="rId207"/>
    <p:sldId id="480" r:id="rId208"/>
    <p:sldId id="481" r:id="rId209"/>
    <p:sldId id="482" r:id="rId210"/>
    <p:sldId id="483" r:id="rId211"/>
    <p:sldId id="484" r:id="rId212"/>
    <p:sldId id="485" r:id="rId213"/>
    <p:sldId id="486" r:id="rId214"/>
    <p:sldId id="487" r:id="rId215"/>
    <p:sldId id="488" r:id="rId216"/>
    <p:sldId id="489" r:id="rId217"/>
    <p:sldId id="490" r:id="rId218"/>
    <p:sldId id="491" r:id="rId219"/>
    <p:sldId id="492" r:id="rId220"/>
    <p:sldId id="493" r:id="rId221"/>
    <p:sldId id="494" r:id="rId222"/>
    <p:sldId id="495" r:id="rId223"/>
    <p:sldId id="496" r:id="rId224"/>
    <p:sldId id="497" r:id="rId225"/>
    <p:sldId id="498" r:id="rId226"/>
    <p:sldId id="499" r:id="rId227"/>
    <p:sldId id="500" r:id="rId228"/>
    <p:sldId id="501" r:id="rId229"/>
    <p:sldId id="502" r:id="rId230"/>
    <p:sldId id="503" r:id="rId231"/>
    <p:sldId id="504" r:id="rId232"/>
    <p:sldId id="505" r:id="rId233"/>
    <p:sldId id="506" r:id="rId234"/>
    <p:sldId id="507" r:id="rId235"/>
    <p:sldId id="508" r:id="rId236"/>
    <p:sldId id="509" r:id="rId237"/>
    <p:sldId id="510" r:id="rId238"/>
    <p:sldId id="511" r:id="rId239"/>
    <p:sldId id="512" r:id="rId240"/>
    <p:sldId id="513" r:id="rId241"/>
    <p:sldId id="514" r:id="rId242"/>
    <p:sldId id="515" r:id="rId243"/>
    <p:sldId id="516" r:id="rId244"/>
    <p:sldId id="517" r:id="rId245"/>
    <p:sldId id="518" r:id="rId246"/>
    <p:sldId id="519" r:id="rId247"/>
    <p:sldId id="520" r:id="rId248"/>
    <p:sldId id="521" r:id="rId249"/>
    <p:sldId id="522" r:id="rId250"/>
    <p:sldId id="523" r:id="rId251"/>
    <p:sldId id="538" r:id="rId252"/>
    <p:sldId id="526" r:id="rId253"/>
    <p:sldId id="527" r:id="rId254"/>
    <p:sldId id="528" r:id="rId255"/>
    <p:sldId id="529" r:id="rId256"/>
    <p:sldId id="530" r:id="rId257"/>
    <p:sldId id="531" r:id="rId258"/>
    <p:sldId id="532" r:id="rId259"/>
    <p:sldId id="533" r:id="rId260"/>
    <p:sldId id="534" r:id="rId261"/>
    <p:sldId id="535" r:id="rId262"/>
    <p:sldId id="536" r:id="rId263"/>
    <p:sldId id="537" r:id="rId264"/>
    <p:sldId id="539" r:id="rId265"/>
    <p:sldId id="540" r:id="rId266"/>
    <p:sldId id="541" r:id="rId267"/>
    <p:sldId id="542" r:id="rId268"/>
    <p:sldId id="543" r:id="rId269"/>
    <p:sldId id="544" r:id="rId270"/>
    <p:sldId id="545" r:id="rId271"/>
    <p:sldId id="546" r:id="rId272"/>
    <p:sldId id="547" r:id="rId273"/>
    <p:sldId id="548" r:id="rId274"/>
    <p:sldId id="549" r:id="rId275"/>
    <p:sldId id="550" r:id="rId276"/>
    <p:sldId id="551" r:id="rId277"/>
    <p:sldId id="552" r:id="rId278"/>
    <p:sldId id="553" r:id="rId279"/>
    <p:sldId id="554" r:id="rId280"/>
    <p:sldId id="555" r:id="rId281"/>
    <p:sldId id="556" r:id="rId282"/>
    <p:sldId id="557" r:id="rId283"/>
    <p:sldId id="558" r:id="rId284"/>
    <p:sldId id="559" r:id="rId285"/>
    <p:sldId id="560" r:id="rId286"/>
    <p:sldId id="561" r:id="rId287"/>
    <p:sldId id="562" r:id="rId288"/>
    <p:sldId id="563" r:id="rId289"/>
    <p:sldId id="564" r:id="rId290"/>
    <p:sldId id="565" r:id="rId291"/>
    <p:sldId id="566" r:id="rId292"/>
    <p:sldId id="567" r:id="rId293"/>
    <p:sldId id="568" r:id="rId294"/>
    <p:sldId id="569" r:id="rId295"/>
    <p:sldId id="570" r:id="rId296"/>
    <p:sldId id="571" r:id="rId297"/>
    <p:sldId id="572" r:id="rId298"/>
    <p:sldId id="573" r:id="rId299"/>
    <p:sldId id="574" r:id="rId300"/>
    <p:sldId id="575" r:id="rId301"/>
    <p:sldId id="576" r:id="rId302"/>
    <p:sldId id="577" r:id="rId303"/>
    <p:sldId id="578" r:id="rId304"/>
    <p:sldId id="579" r:id="rId305"/>
    <p:sldId id="580" r:id="rId306"/>
    <p:sldId id="581" r:id="rId307"/>
    <p:sldId id="582" r:id="rId308"/>
    <p:sldId id="583" r:id="rId309"/>
    <p:sldId id="584" r:id="rId310"/>
    <p:sldId id="585" r:id="rId3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52C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theme" Target="theme/theme1.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tableStyles" Target="tableStyle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312"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332EB2-39CF-493D-9A59-5D537F4D3048}" type="doc">
      <dgm:prSet loTypeId="urn:microsoft.com/office/officeart/2005/8/layout/radial4" loCatId="relationship" qsTypeId="urn:microsoft.com/office/officeart/2005/8/quickstyle/3d1" qsCatId="3D" csTypeId="urn:microsoft.com/office/officeart/2005/8/colors/colorful3" csCatId="colorful" phldr="1"/>
      <dgm:spPr/>
      <dgm:t>
        <a:bodyPr/>
        <a:lstStyle/>
        <a:p>
          <a:endParaRPr lang="en-US"/>
        </a:p>
      </dgm:t>
    </dgm:pt>
    <dgm:pt modelId="{43B456F0-EF5B-4C37-BB32-EB34D88CB96A}">
      <dgm:prSet phldrT="[Text]"/>
      <dgm:spPr/>
      <dgm:t>
        <a:bodyPr/>
        <a:lstStyle/>
        <a:p>
          <a:r>
            <a:rPr lang="en-US" dirty="0" smtClean="0"/>
            <a:t>Job Analysis</a:t>
          </a:r>
          <a:endParaRPr lang="en-US" dirty="0"/>
        </a:p>
      </dgm:t>
    </dgm:pt>
    <dgm:pt modelId="{BA07E2DF-272D-4600-A46F-76442454223C}" type="parTrans" cxnId="{C1797E1F-84C9-4C59-956E-B687391D4A51}">
      <dgm:prSet/>
      <dgm:spPr/>
      <dgm:t>
        <a:bodyPr/>
        <a:lstStyle/>
        <a:p>
          <a:endParaRPr lang="en-US"/>
        </a:p>
      </dgm:t>
    </dgm:pt>
    <dgm:pt modelId="{6AE32BA4-155B-4CC9-8B9E-8E29F741D50D}" type="sibTrans" cxnId="{C1797E1F-84C9-4C59-956E-B687391D4A51}">
      <dgm:prSet/>
      <dgm:spPr/>
      <dgm:t>
        <a:bodyPr/>
        <a:lstStyle/>
        <a:p>
          <a:endParaRPr lang="en-US"/>
        </a:p>
      </dgm:t>
    </dgm:pt>
    <dgm:pt modelId="{A5207402-C7E9-4A8E-B8C2-69AA64752956}">
      <dgm:prSet phldrT="[Text]"/>
      <dgm:spPr/>
      <dgm:t>
        <a:bodyPr/>
        <a:lstStyle/>
        <a:p>
          <a:r>
            <a:rPr lang="en-US" dirty="0" smtClean="0"/>
            <a:t>Job Tasks</a:t>
          </a:r>
          <a:endParaRPr lang="en-US" dirty="0"/>
        </a:p>
      </dgm:t>
    </dgm:pt>
    <dgm:pt modelId="{135E423D-CE11-43B6-BA7F-8AE19A5E2399}" type="parTrans" cxnId="{4D2E48A1-2D65-4328-ADB3-473FE6F406D8}">
      <dgm:prSet/>
      <dgm:spPr/>
      <dgm:t>
        <a:bodyPr/>
        <a:lstStyle/>
        <a:p>
          <a:endParaRPr lang="en-US"/>
        </a:p>
      </dgm:t>
    </dgm:pt>
    <dgm:pt modelId="{F818ABC9-FBA4-4451-8BA4-8B1690F7E19E}" type="sibTrans" cxnId="{4D2E48A1-2D65-4328-ADB3-473FE6F406D8}">
      <dgm:prSet/>
      <dgm:spPr/>
      <dgm:t>
        <a:bodyPr/>
        <a:lstStyle/>
        <a:p>
          <a:endParaRPr lang="en-US"/>
        </a:p>
      </dgm:t>
    </dgm:pt>
    <dgm:pt modelId="{A4EA8768-A8AC-40CE-A43C-D9C3347CBB9E}">
      <dgm:prSet phldrT="[Text]"/>
      <dgm:spPr/>
      <dgm:t>
        <a:bodyPr/>
        <a:lstStyle/>
        <a:p>
          <a:r>
            <a:rPr lang="en-US" dirty="0" smtClean="0"/>
            <a:t>Job Duties</a:t>
          </a:r>
          <a:endParaRPr lang="en-US" dirty="0"/>
        </a:p>
      </dgm:t>
    </dgm:pt>
    <dgm:pt modelId="{86B3A270-065C-44F6-BCEA-4F89F0E1E7D9}" type="parTrans" cxnId="{C43C0A1F-61D0-48D4-BFF4-DF1C78A7309D}">
      <dgm:prSet/>
      <dgm:spPr/>
      <dgm:t>
        <a:bodyPr/>
        <a:lstStyle/>
        <a:p>
          <a:endParaRPr lang="en-US"/>
        </a:p>
      </dgm:t>
    </dgm:pt>
    <dgm:pt modelId="{356AA3FD-12FE-493C-8CE7-13872E2B9473}" type="sibTrans" cxnId="{C43C0A1F-61D0-48D4-BFF4-DF1C78A7309D}">
      <dgm:prSet/>
      <dgm:spPr/>
      <dgm:t>
        <a:bodyPr/>
        <a:lstStyle/>
        <a:p>
          <a:endParaRPr lang="en-US"/>
        </a:p>
      </dgm:t>
    </dgm:pt>
    <dgm:pt modelId="{D6B2B75F-9A3A-4C68-8547-43237B5805C6}">
      <dgm:prSet phldrT="[Text]"/>
      <dgm:spPr/>
      <dgm:t>
        <a:bodyPr/>
        <a:lstStyle/>
        <a:p>
          <a:r>
            <a:rPr lang="en-US" dirty="0" smtClean="0"/>
            <a:t>Job responsibilities</a:t>
          </a:r>
          <a:endParaRPr lang="en-US" dirty="0"/>
        </a:p>
      </dgm:t>
    </dgm:pt>
    <dgm:pt modelId="{117CBD2F-626D-4F49-B6EF-C92860D6C9E9}" type="parTrans" cxnId="{F399B1C0-F3D6-4045-9665-3B99DE6D159A}">
      <dgm:prSet/>
      <dgm:spPr/>
      <dgm:t>
        <a:bodyPr/>
        <a:lstStyle/>
        <a:p>
          <a:endParaRPr lang="en-US"/>
        </a:p>
      </dgm:t>
    </dgm:pt>
    <dgm:pt modelId="{FC69703B-CA23-4085-8ED1-2DE29CC29BF5}" type="sibTrans" cxnId="{F399B1C0-F3D6-4045-9665-3B99DE6D159A}">
      <dgm:prSet/>
      <dgm:spPr/>
      <dgm:t>
        <a:bodyPr/>
        <a:lstStyle/>
        <a:p>
          <a:endParaRPr lang="en-US"/>
        </a:p>
      </dgm:t>
    </dgm:pt>
    <dgm:pt modelId="{5A6AAE47-FFB8-4511-96B8-9D3216D8BD17}" type="pres">
      <dgm:prSet presAssocID="{53332EB2-39CF-493D-9A59-5D537F4D3048}" presName="cycle" presStyleCnt="0">
        <dgm:presLayoutVars>
          <dgm:chMax val="1"/>
          <dgm:dir/>
          <dgm:animLvl val="ctr"/>
          <dgm:resizeHandles val="exact"/>
        </dgm:presLayoutVars>
      </dgm:prSet>
      <dgm:spPr/>
      <dgm:t>
        <a:bodyPr/>
        <a:lstStyle/>
        <a:p>
          <a:endParaRPr lang="en-US"/>
        </a:p>
      </dgm:t>
    </dgm:pt>
    <dgm:pt modelId="{91EB4200-2B92-4BDA-A814-EE16E0E5BEA4}" type="pres">
      <dgm:prSet presAssocID="{43B456F0-EF5B-4C37-BB32-EB34D88CB96A}" presName="centerShape" presStyleLbl="node0" presStyleIdx="0" presStyleCnt="1"/>
      <dgm:spPr/>
      <dgm:t>
        <a:bodyPr/>
        <a:lstStyle/>
        <a:p>
          <a:endParaRPr lang="en-US"/>
        </a:p>
      </dgm:t>
    </dgm:pt>
    <dgm:pt modelId="{D7976ECC-E314-4674-A015-11A21E53E3E6}" type="pres">
      <dgm:prSet presAssocID="{135E423D-CE11-43B6-BA7F-8AE19A5E2399}" presName="parTrans" presStyleLbl="bgSibTrans2D1" presStyleIdx="0" presStyleCnt="3"/>
      <dgm:spPr/>
      <dgm:t>
        <a:bodyPr/>
        <a:lstStyle/>
        <a:p>
          <a:endParaRPr lang="en-US"/>
        </a:p>
      </dgm:t>
    </dgm:pt>
    <dgm:pt modelId="{5372A0D2-BDBA-4A6F-BA55-F8C41D0E7FB8}" type="pres">
      <dgm:prSet presAssocID="{A5207402-C7E9-4A8E-B8C2-69AA64752956}" presName="node" presStyleLbl="node1" presStyleIdx="0" presStyleCnt="3">
        <dgm:presLayoutVars>
          <dgm:bulletEnabled val="1"/>
        </dgm:presLayoutVars>
      </dgm:prSet>
      <dgm:spPr/>
      <dgm:t>
        <a:bodyPr/>
        <a:lstStyle/>
        <a:p>
          <a:endParaRPr lang="en-US"/>
        </a:p>
      </dgm:t>
    </dgm:pt>
    <dgm:pt modelId="{0AED26B5-A8BE-439A-8561-69480A1387DF}" type="pres">
      <dgm:prSet presAssocID="{86B3A270-065C-44F6-BCEA-4F89F0E1E7D9}" presName="parTrans" presStyleLbl="bgSibTrans2D1" presStyleIdx="1" presStyleCnt="3"/>
      <dgm:spPr/>
      <dgm:t>
        <a:bodyPr/>
        <a:lstStyle/>
        <a:p>
          <a:endParaRPr lang="en-US"/>
        </a:p>
      </dgm:t>
    </dgm:pt>
    <dgm:pt modelId="{CB8183C4-4D4A-4667-A3BB-F5E39BF131A4}" type="pres">
      <dgm:prSet presAssocID="{A4EA8768-A8AC-40CE-A43C-D9C3347CBB9E}" presName="node" presStyleLbl="node1" presStyleIdx="1" presStyleCnt="3">
        <dgm:presLayoutVars>
          <dgm:bulletEnabled val="1"/>
        </dgm:presLayoutVars>
      </dgm:prSet>
      <dgm:spPr/>
      <dgm:t>
        <a:bodyPr/>
        <a:lstStyle/>
        <a:p>
          <a:endParaRPr lang="en-US"/>
        </a:p>
      </dgm:t>
    </dgm:pt>
    <dgm:pt modelId="{D863C05B-0F5E-41BB-8541-EE818FBC78D1}" type="pres">
      <dgm:prSet presAssocID="{117CBD2F-626D-4F49-B6EF-C92860D6C9E9}" presName="parTrans" presStyleLbl="bgSibTrans2D1" presStyleIdx="2" presStyleCnt="3"/>
      <dgm:spPr/>
      <dgm:t>
        <a:bodyPr/>
        <a:lstStyle/>
        <a:p>
          <a:endParaRPr lang="en-US"/>
        </a:p>
      </dgm:t>
    </dgm:pt>
    <dgm:pt modelId="{6DEF60BE-D7DE-4969-8428-5D1A9345E590}" type="pres">
      <dgm:prSet presAssocID="{D6B2B75F-9A3A-4C68-8547-43237B5805C6}" presName="node" presStyleLbl="node1" presStyleIdx="2" presStyleCnt="3">
        <dgm:presLayoutVars>
          <dgm:bulletEnabled val="1"/>
        </dgm:presLayoutVars>
      </dgm:prSet>
      <dgm:spPr/>
      <dgm:t>
        <a:bodyPr/>
        <a:lstStyle/>
        <a:p>
          <a:endParaRPr lang="en-US"/>
        </a:p>
      </dgm:t>
    </dgm:pt>
  </dgm:ptLst>
  <dgm:cxnLst>
    <dgm:cxn modelId="{C43C0A1F-61D0-48D4-BFF4-DF1C78A7309D}" srcId="{43B456F0-EF5B-4C37-BB32-EB34D88CB96A}" destId="{A4EA8768-A8AC-40CE-A43C-D9C3347CBB9E}" srcOrd="1" destOrd="0" parTransId="{86B3A270-065C-44F6-BCEA-4F89F0E1E7D9}" sibTransId="{356AA3FD-12FE-493C-8CE7-13872E2B9473}"/>
    <dgm:cxn modelId="{2E9F0D91-998F-447A-A05F-DC834952F1B3}" type="presOf" srcId="{86B3A270-065C-44F6-BCEA-4F89F0E1E7D9}" destId="{0AED26B5-A8BE-439A-8561-69480A1387DF}" srcOrd="0" destOrd="0" presId="urn:microsoft.com/office/officeart/2005/8/layout/radial4"/>
    <dgm:cxn modelId="{65439CBC-E1A9-4847-A8F7-B040D02CB143}" type="presOf" srcId="{43B456F0-EF5B-4C37-BB32-EB34D88CB96A}" destId="{91EB4200-2B92-4BDA-A814-EE16E0E5BEA4}" srcOrd="0" destOrd="0" presId="urn:microsoft.com/office/officeart/2005/8/layout/radial4"/>
    <dgm:cxn modelId="{AAF80FE0-E75A-4D06-A365-78008B89B677}" type="presOf" srcId="{53332EB2-39CF-493D-9A59-5D537F4D3048}" destId="{5A6AAE47-FFB8-4511-96B8-9D3216D8BD17}" srcOrd="0" destOrd="0" presId="urn:microsoft.com/office/officeart/2005/8/layout/radial4"/>
    <dgm:cxn modelId="{86DE2B0C-D601-4E19-8AE9-E3DE29BFF9ED}" type="presOf" srcId="{117CBD2F-626D-4F49-B6EF-C92860D6C9E9}" destId="{D863C05B-0F5E-41BB-8541-EE818FBC78D1}" srcOrd="0" destOrd="0" presId="urn:microsoft.com/office/officeart/2005/8/layout/radial4"/>
    <dgm:cxn modelId="{8A31F2AE-050B-4B47-A39B-82BF1C68509F}" type="presOf" srcId="{A5207402-C7E9-4A8E-B8C2-69AA64752956}" destId="{5372A0D2-BDBA-4A6F-BA55-F8C41D0E7FB8}" srcOrd="0" destOrd="0" presId="urn:microsoft.com/office/officeart/2005/8/layout/radial4"/>
    <dgm:cxn modelId="{E07775F7-0A0E-450D-BC6B-9B83659F7453}" type="presOf" srcId="{135E423D-CE11-43B6-BA7F-8AE19A5E2399}" destId="{D7976ECC-E314-4674-A015-11A21E53E3E6}" srcOrd="0" destOrd="0" presId="urn:microsoft.com/office/officeart/2005/8/layout/radial4"/>
    <dgm:cxn modelId="{F399B1C0-F3D6-4045-9665-3B99DE6D159A}" srcId="{43B456F0-EF5B-4C37-BB32-EB34D88CB96A}" destId="{D6B2B75F-9A3A-4C68-8547-43237B5805C6}" srcOrd="2" destOrd="0" parTransId="{117CBD2F-626D-4F49-B6EF-C92860D6C9E9}" sibTransId="{FC69703B-CA23-4085-8ED1-2DE29CC29BF5}"/>
    <dgm:cxn modelId="{9CED595F-4FA9-4EE0-AEA7-79F35E337072}" type="presOf" srcId="{D6B2B75F-9A3A-4C68-8547-43237B5805C6}" destId="{6DEF60BE-D7DE-4969-8428-5D1A9345E590}" srcOrd="0" destOrd="0" presId="urn:microsoft.com/office/officeart/2005/8/layout/radial4"/>
    <dgm:cxn modelId="{C1797E1F-84C9-4C59-956E-B687391D4A51}" srcId="{53332EB2-39CF-493D-9A59-5D537F4D3048}" destId="{43B456F0-EF5B-4C37-BB32-EB34D88CB96A}" srcOrd="0" destOrd="0" parTransId="{BA07E2DF-272D-4600-A46F-76442454223C}" sibTransId="{6AE32BA4-155B-4CC9-8B9E-8E29F741D50D}"/>
    <dgm:cxn modelId="{4D2E48A1-2D65-4328-ADB3-473FE6F406D8}" srcId="{43B456F0-EF5B-4C37-BB32-EB34D88CB96A}" destId="{A5207402-C7E9-4A8E-B8C2-69AA64752956}" srcOrd="0" destOrd="0" parTransId="{135E423D-CE11-43B6-BA7F-8AE19A5E2399}" sibTransId="{F818ABC9-FBA4-4451-8BA4-8B1690F7E19E}"/>
    <dgm:cxn modelId="{F02F6D7D-369E-4408-9004-B4132F020565}" type="presOf" srcId="{A4EA8768-A8AC-40CE-A43C-D9C3347CBB9E}" destId="{CB8183C4-4D4A-4667-A3BB-F5E39BF131A4}" srcOrd="0" destOrd="0" presId="urn:microsoft.com/office/officeart/2005/8/layout/radial4"/>
    <dgm:cxn modelId="{17394FED-509F-45B1-82F8-926A0F493BD1}" type="presParOf" srcId="{5A6AAE47-FFB8-4511-96B8-9D3216D8BD17}" destId="{91EB4200-2B92-4BDA-A814-EE16E0E5BEA4}" srcOrd="0" destOrd="0" presId="urn:microsoft.com/office/officeart/2005/8/layout/radial4"/>
    <dgm:cxn modelId="{382EE6EC-ABE7-46FB-9EDA-46A7575A5D04}" type="presParOf" srcId="{5A6AAE47-FFB8-4511-96B8-9D3216D8BD17}" destId="{D7976ECC-E314-4674-A015-11A21E53E3E6}" srcOrd="1" destOrd="0" presId="urn:microsoft.com/office/officeart/2005/8/layout/radial4"/>
    <dgm:cxn modelId="{B20AF3AF-C1BD-4F68-9B0F-06CE184A54A8}" type="presParOf" srcId="{5A6AAE47-FFB8-4511-96B8-9D3216D8BD17}" destId="{5372A0D2-BDBA-4A6F-BA55-F8C41D0E7FB8}" srcOrd="2" destOrd="0" presId="urn:microsoft.com/office/officeart/2005/8/layout/radial4"/>
    <dgm:cxn modelId="{9DB78A63-1E91-4CA6-ADB6-41AFB559B36E}" type="presParOf" srcId="{5A6AAE47-FFB8-4511-96B8-9D3216D8BD17}" destId="{0AED26B5-A8BE-439A-8561-69480A1387DF}" srcOrd="3" destOrd="0" presId="urn:microsoft.com/office/officeart/2005/8/layout/radial4"/>
    <dgm:cxn modelId="{A53096F6-9BC0-4D80-9F81-E11FE2FDAD91}" type="presParOf" srcId="{5A6AAE47-FFB8-4511-96B8-9D3216D8BD17}" destId="{CB8183C4-4D4A-4667-A3BB-F5E39BF131A4}" srcOrd="4" destOrd="0" presId="urn:microsoft.com/office/officeart/2005/8/layout/radial4"/>
    <dgm:cxn modelId="{13220C49-5C23-448F-872D-30996D2ECEE3}" type="presParOf" srcId="{5A6AAE47-FFB8-4511-96B8-9D3216D8BD17}" destId="{D863C05B-0F5E-41BB-8541-EE818FBC78D1}" srcOrd="5" destOrd="0" presId="urn:microsoft.com/office/officeart/2005/8/layout/radial4"/>
    <dgm:cxn modelId="{92B3E1AC-0659-4004-AF24-2B0FA0B95DB8}" type="presParOf" srcId="{5A6AAE47-FFB8-4511-96B8-9D3216D8BD17}" destId="{6DEF60BE-D7DE-4969-8428-5D1A9345E590}" srcOrd="6" destOrd="0" presId="urn:microsoft.com/office/officeart/2005/8/layout/radial4"/>
  </dgm:cxnLst>
  <dgm:bg/>
  <dgm:whole/>
</dgm:dataModel>
</file>

<file path=ppt/diagrams/data2.xml><?xml version="1.0" encoding="utf-8"?>
<dgm:dataModel xmlns:dgm="http://schemas.openxmlformats.org/drawingml/2006/diagram" xmlns:a="http://schemas.openxmlformats.org/drawingml/2006/main">
  <dgm:ptLst>
    <dgm:pt modelId="{35F9BFBC-EA8B-474A-BDC5-C4CD2950CA30}" type="doc">
      <dgm:prSet loTypeId="urn:microsoft.com/office/officeart/2005/8/layout/radial5" loCatId="relationship" qsTypeId="urn:microsoft.com/office/officeart/2005/8/quickstyle/3d1" qsCatId="3D" csTypeId="urn:microsoft.com/office/officeart/2005/8/colors/colorful1" csCatId="colorful" phldr="1"/>
      <dgm:spPr/>
      <dgm:t>
        <a:bodyPr/>
        <a:lstStyle/>
        <a:p>
          <a:endParaRPr lang="en-US"/>
        </a:p>
      </dgm:t>
    </dgm:pt>
    <dgm:pt modelId="{6D6D2A5C-8CD0-41E3-8D11-CCECD51380CA}">
      <dgm:prSet phldrT="[Text]"/>
      <dgm:spPr/>
      <dgm:t>
        <a:bodyPr/>
        <a:lstStyle/>
        <a:p>
          <a:r>
            <a:rPr lang="en-US" dirty="0" smtClean="0"/>
            <a:t>Job Analysis</a:t>
          </a:r>
          <a:endParaRPr lang="en-US" dirty="0"/>
        </a:p>
      </dgm:t>
    </dgm:pt>
    <dgm:pt modelId="{E7ED03B5-BB48-45CE-B794-025E5DDEBFEE}" type="parTrans" cxnId="{C1B919DE-6460-45FC-A0F2-573CAEC5A553}">
      <dgm:prSet/>
      <dgm:spPr/>
      <dgm:t>
        <a:bodyPr/>
        <a:lstStyle/>
        <a:p>
          <a:endParaRPr lang="en-US"/>
        </a:p>
      </dgm:t>
    </dgm:pt>
    <dgm:pt modelId="{E6700A04-C63C-461D-80C4-E0CDC1CC6BDD}" type="sibTrans" cxnId="{C1B919DE-6460-45FC-A0F2-573CAEC5A553}">
      <dgm:prSet/>
      <dgm:spPr/>
      <dgm:t>
        <a:bodyPr/>
        <a:lstStyle/>
        <a:p>
          <a:endParaRPr lang="en-US"/>
        </a:p>
      </dgm:t>
    </dgm:pt>
    <dgm:pt modelId="{A65987F1-DD67-4056-997F-12D30D82BD31}">
      <dgm:prSet phldrT="[Text]"/>
      <dgm:spPr/>
      <dgm:t>
        <a:bodyPr/>
        <a:lstStyle/>
        <a:p>
          <a:r>
            <a:rPr lang="en-US" dirty="0" smtClean="0"/>
            <a:t>Recruitment</a:t>
          </a:r>
          <a:endParaRPr lang="en-US" dirty="0"/>
        </a:p>
      </dgm:t>
    </dgm:pt>
    <dgm:pt modelId="{FAE798D5-1A9D-434D-894E-DA639B68EFB5}" type="parTrans" cxnId="{31E6DFF3-6295-4309-96B8-D8E63E76E171}">
      <dgm:prSet/>
      <dgm:spPr/>
      <dgm:t>
        <a:bodyPr/>
        <a:lstStyle/>
        <a:p>
          <a:endParaRPr lang="en-US"/>
        </a:p>
      </dgm:t>
    </dgm:pt>
    <dgm:pt modelId="{47A2CD5A-7CC0-4B5E-8956-68C6E8AA002F}" type="sibTrans" cxnId="{31E6DFF3-6295-4309-96B8-D8E63E76E171}">
      <dgm:prSet/>
      <dgm:spPr/>
      <dgm:t>
        <a:bodyPr/>
        <a:lstStyle/>
        <a:p>
          <a:endParaRPr lang="en-US"/>
        </a:p>
      </dgm:t>
    </dgm:pt>
    <dgm:pt modelId="{EBE9A53B-C751-4F7B-AE62-F42EE84A517D}">
      <dgm:prSet phldrT="[Text]"/>
      <dgm:spPr/>
      <dgm:t>
        <a:bodyPr/>
        <a:lstStyle/>
        <a:p>
          <a:r>
            <a:rPr lang="en-US" dirty="0" smtClean="0"/>
            <a:t>Performance</a:t>
          </a:r>
        </a:p>
        <a:p>
          <a:r>
            <a:rPr lang="en-US" dirty="0" smtClean="0"/>
            <a:t>appraisal</a:t>
          </a:r>
          <a:endParaRPr lang="en-US" dirty="0"/>
        </a:p>
      </dgm:t>
    </dgm:pt>
    <dgm:pt modelId="{DEEF67CB-5CA8-486E-910D-7E41B7506A9F}" type="parTrans" cxnId="{61512E67-F3EC-4EAC-BB1D-2E2122A7B247}">
      <dgm:prSet/>
      <dgm:spPr/>
      <dgm:t>
        <a:bodyPr/>
        <a:lstStyle/>
        <a:p>
          <a:endParaRPr lang="en-US"/>
        </a:p>
      </dgm:t>
    </dgm:pt>
    <dgm:pt modelId="{DBE70CC2-8D28-450D-85F7-0808DBF4F03B}" type="sibTrans" cxnId="{61512E67-F3EC-4EAC-BB1D-2E2122A7B247}">
      <dgm:prSet/>
      <dgm:spPr/>
      <dgm:t>
        <a:bodyPr/>
        <a:lstStyle/>
        <a:p>
          <a:endParaRPr lang="en-US"/>
        </a:p>
      </dgm:t>
    </dgm:pt>
    <dgm:pt modelId="{6C2CE5BD-1514-4E54-9452-388F010F2BBB}">
      <dgm:prSet phldrT="[Text]"/>
      <dgm:spPr/>
      <dgm:t>
        <a:bodyPr/>
        <a:lstStyle/>
        <a:p>
          <a:r>
            <a:rPr lang="en-US" dirty="0" smtClean="0"/>
            <a:t>Placement</a:t>
          </a:r>
          <a:endParaRPr lang="en-US" dirty="0"/>
        </a:p>
      </dgm:t>
    </dgm:pt>
    <dgm:pt modelId="{F51E0CF2-AE25-40FE-8471-85F5B9BD8A8E}" type="parTrans" cxnId="{98E2350F-2235-4CA9-BC4D-02AA84466D19}">
      <dgm:prSet/>
      <dgm:spPr/>
      <dgm:t>
        <a:bodyPr/>
        <a:lstStyle/>
        <a:p>
          <a:endParaRPr lang="en-US"/>
        </a:p>
      </dgm:t>
    </dgm:pt>
    <dgm:pt modelId="{A1A45BBC-CDDF-4698-B04E-AF146278E40A}" type="sibTrans" cxnId="{98E2350F-2235-4CA9-BC4D-02AA84466D19}">
      <dgm:prSet/>
      <dgm:spPr/>
      <dgm:t>
        <a:bodyPr/>
        <a:lstStyle/>
        <a:p>
          <a:endParaRPr lang="en-US"/>
        </a:p>
      </dgm:t>
    </dgm:pt>
    <dgm:pt modelId="{5EFA7CDC-3505-4306-A9C6-6E92B53FFFF6}">
      <dgm:prSet phldrT="[Text]"/>
      <dgm:spPr/>
      <dgm:t>
        <a:bodyPr/>
        <a:lstStyle/>
        <a:p>
          <a:r>
            <a:rPr lang="en-US" dirty="0" smtClean="0"/>
            <a:t>T &amp;amp;amp; D</a:t>
          </a:r>
          <a:endParaRPr lang="en-US" dirty="0"/>
        </a:p>
      </dgm:t>
    </dgm:pt>
    <dgm:pt modelId="{924DB7A5-7859-4791-AEBE-2C796A0B95B2}" type="parTrans" cxnId="{50CE5B7D-A467-49F6-8AB6-3DA2A583FC83}">
      <dgm:prSet/>
      <dgm:spPr/>
      <dgm:t>
        <a:bodyPr/>
        <a:lstStyle/>
        <a:p>
          <a:endParaRPr lang="en-US"/>
        </a:p>
      </dgm:t>
    </dgm:pt>
    <dgm:pt modelId="{4EF17C52-C53C-46C5-9027-BA60D4B166B4}" type="sibTrans" cxnId="{50CE5B7D-A467-49F6-8AB6-3DA2A583FC83}">
      <dgm:prSet/>
      <dgm:spPr/>
      <dgm:t>
        <a:bodyPr/>
        <a:lstStyle/>
        <a:p>
          <a:endParaRPr lang="en-US"/>
        </a:p>
      </dgm:t>
    </dgm:pt>
    <dgm:pt modelId="{34F743A0-BD72-4AFD-8D9E-0864053ECB76}">
      <dgm:prSet/>
      <dgm:spPr/>
      <dgm:t>
        <a:bodyPr/>
        <a:lstStyle/>
        <a:p>
          <a:r>
            <a:rPr lang="en-US" dirty="0" smtClean="0"/>
            <a:t>Job design</a:t>
          </a:r>
          <a:endParaRPr lang="en-US" dirty="0"/>
        </a:p>
      </dgm:t>
    </dgm:pt>
    <dgm:pt modelId="{3212F30B-3ECC-441C-B037-62C10523B4E9}" type="parTrans" cxnId="{E9190C4E-5B00-4223-A7A8-3498FA6BADC4}">
      <dgm:prSet/>
      <dgm:spPr/>
      <dgm:t>
        <a:bodyPr/>
        <a:lstStyle/>
        <a:p>
          <a:endParaRPr lang="en-US"/>
        </a:p>
      </dgm:t>
    </dgm:pt>
    <dgm:pt modelId="{337E6176-DFCB-4F03-9C75-7EDD208A3D23}" type="sibTrans" cxnId="{E9190C4E-5B00-4223-A7A8-3498FA6BADC4}">
      <dgm:prSet/>
      <dgm:spPr/>
      <dgm:t>
        <a:bodyPr/>
        <a:lstStyle/>
        <a:p>
          <a:endParaRPr lang="en-US"/>
        </a:p>
      </dgm:t>
    </dgm:pt>
    <dgm:pt modelId="{A074BFBF-275D-4D87-A216-22AEEB01C53A}">
      <dgm:prSet/>
      <dgm:spPr/>
      <dgm:t>
        <a:bodyPr/>
        <a:lstStyle/>
        <a:p>
          <a:r>
            <a:rPr lang="en-US" dirty="0" smtClean="0"/>
            <a:t>Selection</a:t>
          </a:r>
          <a:endParaRPr lang="en-US" dirty="0"/>
        </a:p>
      </dgm:t>
    </dgm:pt>
    <dgm:pt modelId="{1494474D-2356-48D0-9F7A-FBBCD86A140B}" type="parTrans" cxnId="{D9C3BA74-650F-4CA5-96A9-2900A624D973}">
      <dgm:prSet/>
      <dgm:spPr/>
      <dgm:t>
        <a:bodyPr/>
        <a:lstStyle/>
        <a:p>
          <a:endParaRPr lang="en-US"/>
        </a:p>
      </dgm:t>
    </dgm:pt>
    <dgm:pt modelId="{BCC35200-AAD1-4F00-BB95-8DDBAC944F64}" type="sibTrans" cxnId="{D9C3BA74-650F-4CA5-96A9-2900A624D973}">
      <dgm:prSet/>
      <dgm:spPr/>
      <dgm:t>
        <a:bodyPr/>
        <a:lstStyle/>
        <a:p>
          <a:endParaRPr lang="en-US"/>
        </a:p>
      </dgm:t>
    </dgm:pt>
    <dgm:pt modelId="{236F7E24-FD21-416F-847B-AB8388712934}">
      <dgm:prSet/>
      <dgm:spPr/>
      <dgm:t>
        <a:bodyPr/>
        <a:lstStyle/>
        <a:p>
          <a:r>
            <a:rPr lang="en-US" dirty="0" smtClean="0"/>
            <a:t>Job evaluation</a:t>
          </a:r>
          <a:endParaRPr lang="en-US" dirty="0"/>
        </a:p>
      </dgm:t>
    </dgm:pt>
    <dgm:pt modelId="{14641C08-E3B8-4644-8F77-4A3924B2E845}" type="parTrans" cxnId="{7AB9F91F-2E16-4FBC-9559-6B763D41644C}">
      <dgm:prSet/>
      <dgm:spPr/>
      <dgm:t>
        <a:bodyPr/>
        <a:lstStyle/>
        <a:p>
          <a:endParaRPr lang="en-US"/>
        </a:p>
      </dgm:t>
    </dgm:pt>
    <dgm:pt modelId="{D2C89346-8CFD-4A1B-8D93-7ECE6E77E917}" type="sibTrans" cxnId="{7AB9F91F-2E16-4FBC-9559-6B763D41644C}">
      <dgm:prSet/>
      <dgm:spPr/>
      <dgm:t>
        <a:bodyPr/>
        <a:lstStyle/>
        <a:p>
          <a:endParaRPr lang="en-US"/>
        </a:p>
      </dgm:t>
    </dgm:pt>
    <dgm:pt modelId="{85A315C9-9083-4108-8930-71DA8EFDE6BD}">
      <dgm:prSet/>
      <dgm:spPr/>
      <dgm:t>
        <a:bodyPr/>
        <a:lstStyle/>
        <a:p>
          <a:r>
            <a:rPr lang="en-US" dirty="0" err="1" smtClean="0"/>
            <a:t>HRP</a:t>
          </a:r>
          <a:endParaRPr lang="en-US" dirty="0"/>
        </a:p>
      </dgm:t>
    </dgm:pt>
    <dgm:pt modelId="{F54FBDB5-42B2-48DB-9F1B-54477E3631C4}" type="parTrans" cxnId="{160CFEE7-3F34-470E-9BC9-8583F9678614}">
      <dgm:prSet/>
      <dgm:spPr/>
      <dgm:t>
        <a:bodyPr/>
        <a:lstStyle/>
        <a:p>
          <a:endParaRPr lang="en-US"/>
        </a:p>
      </dgm:t>
    </dgm:pt>
    <dgm:pt modelId="{75EA7254-0B66-40DD-B5EB-4BDF7893A711}" type="sibTrans" cxnId="{160CFEE7-3F34-470E-9BC9-8583F9678614}">
      <dgm:prSet/>
      <dgm:spPr/>
      <dgm:t>
        <a:bodyPr/>
        <a:lstStyle/>
        <a:p>
          <a:endParaRPr lang="en-US"/>
        </a:p>
      </dgm:t>
    </dgm:pt>
    <dgm:pt modelId="{5AB63CE2-3080-4B78-B5DD-97492C98ED62}">
      <dgm:prSet/>
      <dgm:spPr/>
      <dgm:t>
        <a:bodyPr/>
        <a:lstStyle/>
        <a:p>
          <a:r>
            <a:rPr lang="en-US" dirty="0" err="1" smtClean="0"/>
            <a:t>Organisational</a:t>
          </a:r>
          <a:r>
            <a:rPr lang="en-US" dirty="0" smtClean="0"/>
            <a:t>Design</a:t>
          </a:r>
          <a:endParaRPr lang="en-US" dirty="0"/>
        </a:p>
      </dgm:t>
    </dgm:pt>
    <dgm:pt modelId="{8566457C-E6AB-483A-A143-6BC4B255F0F4}" type="parTrans" cxnId="{FE2A8230-BB18-4D09-B315-01F8CE2251A1}">
      <dgm:prSet/>
      <dgm:spPr/>
      <dgm:t>
        <a:bodyPr/>
        <a:lstStyle/>
        <a:p>
          <a:endParaRPr lang="en-US"/>
        </a:p>
      </dgm:t>
    </dgm:pt>
    <dgm:pt modelId="{56D3E796-BF59-4439-B85C-7CD78E9F06C9}" type="sibTrans" cxnId="{FE2A8230-BB18-4D09-B315-01F8CE2251A1}">
      <dgm:prSet/>
      <dgm:spPr/>
      <dgm:t>
        <a:bodyPr/>
        <a:lstStyle/>
        <a:p>
          <a:endParaRPr lang="en-US"/>
        </a:p>
      </dgm:t>
    </dgm:pt>
    <dgm:pt modelId="{9CE53FDC-09D4-48C4-94CA-2019329D18D1}">
      <dgm:prSet/>
      <dgm:spPr/>
      <dgm:t>
        <a:bodyPr/>
        <a:lstStyle/>
        <a:p>
          <a:r>
            <a:rPr lang="en-US" dirty="0" smtClean="0"/>
            <a:t>Career Planning</a:t>
          </a:r>
          <a:endParaRPr lang="en-US" dirty="0"/>
        </a:p>
      </dgm:t>
    </dgm:pt>
    <dgm:pt modelId="{8762D896-9BE0-4EE8-8B96-2307B5EEBB3A}" type="parTrans" cxnId="{1FE90897-668C-45C7-9B7A-0D4529EBE514}">
      <dgm:prSet/>
      <dgm:spPr/>
      <dgm:t>
        <a:bodyPr/>
        <a:lstStyle/>
        <a:p>
          <a:endParaRPr lang="en-US"/>
        </a:p>
      </dgm:t>
    </dgm:pt>
    <dgm:pt modelId="{27CEA98B-D813-43FB-9E1D-E216E1FCD748}" type="sibTrans" cxnId="{1FE90897-668C-45C7-9B7A-0D4529EBE514}">
      <dgm:prSet/>
      <dgm:spPr/>
      <dgm:t>
        <a:bodyPr/>
        <a:lstStyle/>
        <a:p>
          <a:endParaRPr lang="en-US"/>
        </a:p>
      </dgm:t>
    </dgm:pt>
    <dgm:pt modelId="{7225BBE6-3101-475E-B018-CAE2573F6870}">
      <dgm:prSet/>
      <dgm:spPr/>
      <dgm:t>
        <a:bodyPr/>
        <a:lstStyle/>
        <a:p>
          <a:r>
            <a:rPr lang="en-US" dirty="0" err="1" smtClean="0"/>
            <a:t>Labour</a:t>
          </a:r>
          <a:r>
            <a:rPr lang="en-US" dirty="0" smtClean="0"/>
            <a:t>Relation</a:t>
          </a:r>
          <a:endParaRPr lang="en-US" dirty="0"/>
        </a:p>
      </dgm:t>
    </dgm:pt>
    <dgm:pt modelId="{9A22E055-8AC3-42A5-ACB0-A3DE0BEC2D9A}" type="parTrans" cxnId="{886E014E-0763-4228-8EB4-0A6590F5F539}">
      <dgm:prSet/>
      <dgm:spPr/>
      <dgm:t>
        <a:bodyPr/>
        <a:lstStyle/>
        <a:p>
          <a:endParaRPr lang="en-US"/>
        </a:p>
      </dgm:t>
    </dgm:pt>
    <dgm:pt modelId="{60A5F561-96BB-411D-8B01-965CBA7978D4}" type="sibTrans" cxnId="{886E014E-0763-4228-8EB4-0A6590F5F539}">
      <dgm:prSet/>
      <dgm:spPr/>
      <dgm:t>
        <a:bodyPr/>
        <a:lstStyle/>
        <a:p>
          <a:endParaRPr lang="en-US"/>
        </a:p>
      </dgm:t>
    </dgm:pt>
    <dgm:pt modelId="{FFCADABE-C1DA-4183-81EF-00EE4F5AB276}" type="pres">
      <dgm:prSet presAssocID="{35F9BFBC-EA8B-474A-BDC5-C4CD2950CA30}" presName="Name0" presStyleCnt="0">
        <dgm:presLayoutVars>
          <dgm:chMax val="1"/>
          <dgm:dir/>
          <dgm:animLvl val="ctr"/>
          <dgm:resizeHandles val="exact"/>
        </dgm:presLayoutVars>
      </dgm:prSet>
      <dgm:spPr/>
      <dgm:t>
        <a:bodyPr/>
        <a:lstStyle/>
        <a:p>
          <a:endParaRPr lang="en-US"/>
        </a:p>
      </dgm:t>
    </dgm:pt>
    <dgm:pt modelId="{5C7014AC-AFE1-4281-A39D-C60733539B56}" type="pres">
      <dgm:prSet presAssocID="{6D6D2A5C-8CD0-41E3-8D11-CCECD51380CA}" presName="centerShape" presStyleLbl="node0" presStyleIdx="0" presStyleCnt="1"/>
      <dgm:spPr/>
      <dgm:t>
        <a:bodyPr/>
        <a:lstStyle/>
        <a:p>
          <a:endParaRPr lang="en-US"/>
        </a:p>
      </dgm:t>
    </dgm:pt>
    <dgm:pt modelId="{E9636692-6854-4134-981E-68FB170C87D7}" type="pres">
      <dgm:prSet presAssocID="{FAE798D5-1A9D-434D-894E-DA639B68EFB5}" presName="parTrans" presStyleLbl="sibTrans2D1" presStyleIdx="0" presStyleCnt="11"/>
      <dgm:spPr/>
      <dgm:t>
        <a:bodyPr/>
        <a:lstStyle/>
        <a:p>
          <a:endParaRPr lang="en-US"/>
        </a:p>
      </dgm:t>
    </dgm:pt>
    <dgm:pt modelId="{EA470889-ADE6-4FEB-9F7F-309FA1510A88}" type="pres">
      <dgm:prSet presAssocID="{FAE798D5-1A9D-434D-894E-DA639B68EFB5}" presName="connectorText" presStyleLbl="sibTrans2D1" presStyleIdx="0" presStyleCnt="11"/>
      <dgm:spPr/>
      <dgm:t>
        <a:bodyPr/>
        <a:lstStyle/>
        <a:p>
          <a:endParaRPr lang="en-US"/>
        </a:p>
      </dgm:t>
    </dgm:pt>
    <dgm:pt modelId="{186EE515-51BD-4F1C-AC65-EB304ECB32A9}" type="pres">
      <dgm:prSet presAssocID="{A65987F1-DD67-4056-997F-12D30D82BD31}" presName="node" presStyleLbl="node1" presStyleIdx="0" presStyleCnt="11">
        <dgm:presLayoutVars>
          <dgm:bulletEnabled val="1"/>
        </dgm:presLayoutVars>
      </dgm:prSet>
      <dgm:spPr/>
      <dgm:t>
        <a:bodyPr/>
        <a:lstStyle/>
        <a:p>
          <a:endParaRPr lang="en-US"/>
        </a:p>
      </dgm:t>
    </dgm:pt>
    <dgm:pt modelId="{AF982018-41AA-4AB6-BEDA-9C3FBF8D90B7}" type="pres">
      <dgm:prSet presAssocID="{1494474D-2356-48D0-9F7A-FBBCD86A140B}" presName="parTrans" presStyleLbl="sibTrans2D1" presStyleIdx="1" presStyleCnt="11"/>
      <dgm:spPr/>
      <dgm:t>
        <a:bodyPr/>
        <a:lstStyle/>
        <a:p>
          <a:endParaRPr lang="en-US"/>
        </a:p>
      </dgm:t>
    </dgm:pt>
    <dgm:pt modelId="{678B11D5-068B-4D7E-BC9C-A5B7FF85A716}" type="pres">
      <dgm:prSet presAssocID="{1494474D-2356-48D0-9F7A-FBBCD86A140B}" presName="connectorText" presStyleLbl="sibTrans2D1" presStyleIdx="1" presStyleCnt="11"/>
      <dgm:spPr/>
      <dgm:t>
        <a:bodyPr/>
        <a:lstStyle/>
        <a:p>
          <a:endParaRPr lang="en-US"/>
        </a:p>
      </dgm:t>
    </dgm:pt>
    <dgm:pt modelId="{3005FD82-D490-4B59-8EA0-7ED675BAF94F}" type="pres">
      <dgm:prSet presAssocID="{A074BFBF-275D-4D87-A216-22AEEB01C53A}" presName="node" presStyleLbl="node1" presStyleIdx="1" presStyleCnt="11">
        <dgm:presLayoutVars>
          <dgm:bulletEnabled val="1"/>
        </dgm:presLayoutVars>
      </dgm:prSet>
      <dgm:spPr/>
      <dgm:t>
        <a:bodyPr/>
        <a:lstStyle/>
        <a:p>
          <a:endParaRPr lang="en-US"/>
        </a:p>
      </dgm:t>
    </dgm:pt>
    <dgm:pt modelId="{69E04BF6-E289-4E50-A2AF-B0EB31641C6F}" type="pres">
      <dgm:prSet presAssocID="{DEEF67CB-5CA8-486E-910D-7E41B7506A9F}" presName="parTrans" presStyleLbl="sibTrans2D1" presStyleIdx="2" presStyleCnt="11"/>
      <dgm:spPr/>
      <dgm:t>
        <a:bodyPr/>
        <a:lstStyle/>
        <a:p>
          <a:endParaRPr lang="en-US"/>
        </a:p>
      </dgm:t>
    </dgm:pt>
    <dgm:pt modelId="{71925EB2-BA72-4A69-9D3C-4E3AA56CF28C}" type="pres">
      <dgm:prSet presAssocID="{DEEF67CB-5CA8-486E-910D-7E41B7506A9F}" presName="connectorText" presStyleLbl="sibTrans2D1" presStyleIdx="2" presStyleCnt="11"/>
      <dgm:spPr/>
      <dgm:t>
        <a:bodyPr/>
        <a:lstStyle/>
        <a:p>
          <a:endParaRPr lang="en-US"/>
        </a:p>
      </dgm:t>
    </dgm:pt>
    <dgm:pt modelId="{6D26F0C6-FE92-4EC6-BF8B-E3FD3BE9A602}" type="pres">
      <dgm:prSet presAssocID="{EBE9A53B-C751-4F7B-AE62-F42EE84A517D}" presName="node" presStyleLbl="node1" presStyleIdx="2" presStyleCnt="11">
        <dgm:presLayoutVars>
          <dgm:bulletEnabled val="1"/>
        </dgm:presLayoutVars>
      </dgm:prSet>
      <dgm:spPr/>
      <dgm:t>
        <a:bodyPr/>
        <a:lstStyle/>
        <a:p>
          <a:endParaRPr lang="en-US"/>
        </a:p>
      </dgm:t>
    </dgm:pt>
    <dgm:pt modelId="{7F1E85E7-C142-4E58-951F-D00B677A0897}" type="pres">
      <dgm:prSet presAssocID="{F51E0CF2-AE25-40FE-8471-85F5B9BD8A8E}" presName="parTrans" presStyleLbl="sibTrans2D1" presStyleIdx="3" presStyleCnt="11"/>
      <dgm:spPr/>
      <dgm:t>
        <a:bodyPr/>
        <a:lstStyle/>
        <a:p>
          <a:endParaRPr lang="en-US"/>
        </a:p>
      </dgm:t>
    </dgm:pt>
    <dgm:pt modelId="{D78963A6-0AB7-45F8-8152-4A11E917B5E8}" type="pres">
      <dgm:prSet presAssocID="{F51E0CF2-AE25-40FE-8471-85F5B9BD8A8E}" presName="connectorText" presStyleLbl="sibTrans2D1" presStyleIdx="3" presStyleCnt="11"/>
      <dgm:spPr/>
      <dgm:t>
        <a:bodyPr/>
        <a:lstStyle/>
        <a:p>
          <a:endParaRPr lang="en-US"/>
        </a:p>
      </dgm:t>
    </dgm:pt>
    <dgm:pt modelId="{B2185D94-5442-422F-9FD9-231892403B11}" type="pres">
      <dgm:prSet presAssocID="{6C2CE5BD-1514-4E54-9452-388F010F2BBB}" presName="node" presStyleLbl="node1" presStyleIdx="3" presStyleCnt="11">
        <dgm:presLayoutVars>
          <dgm:bulletEnabled val="1"/>
        </dgm:presLayoutVars>
      </dgm:prSet>
      <dgm:spPr/>
      <dgm:t>
        <a:bodyPr/>
        <a:lstStyle/>
        <a:p>
          <a:endParaRPr lang="en-US"/>
        </a:p>
      </dgm:t>
    </dgm:pt>
    <dgm:pt modelId="{830C1A94-023D-44F6-9ED0-FEB9BF920B3A}" type="pres">
      <dgm:prSet presAssocID="{14641C08-E3B8-4644-8F77-4A3924B2E845}" presName="parTrans" presStyleLbl="sibTrans2D1" presStyleIdx="4" presStyleCnt="11"/>
      <dgm:spPr/>
      <dgm:t>
        <a:bodyPr/>
        <a:lstStyle/>
        <a:p>
          <a:endParaRPr lang="en-US"/>
        </a:p>
      </dgm:t>
    </dgm:pt>
    <dgm:pt modelId="{FFF521DA-424A-4567-B93F-9922385550F6}" type="pres">
      <dgm:prSet presAssocID="{14641C08-E3B8-4644-8F77-4A3924B2E845}" presName="connectorText" presStyleLbl="sibTrans2D1" presStyleIdx="4" presStyleCnt="11"/>
      <dgm:spPr/>
      <dgm:t>
        <a:bodyPr/>
        <a:lstStyle/>
        <a:p>
          <a:endParaRPr lang="en-US"/>
        </a:p>
      </dgm:t>
    </dgm:pt>
    <dgm:pt modelId="{C1E8589C-EA45-49D9-9658-41F36ED8C89C}" type="pres">
      <dgm:prSet presAssocID="{236F7E24-FD21-416F-847B-AB8388712934}" presName="node" presStyleLbl="node1" presStyleIdx="4" presStyleCnt="11">
        <dgm:presLayoutVars>
          <dgm:bulletEnabled val="1"/>
        </dgm:presLayoutVars>
      </dgm:prSet>
      <dgm:spPr/>
      <dgm:t>
        <a:bodyPr/>
        <a:lstStyle/>
        <a:p>
          <a:endParaRPr lang="en-US"/>
        </a:p>
      </dgm:t>
    </dgm:pt>
    <dgm:pt modelId="{AB5ECE46-3CAA-48CC-B3D0-5309A5C375CC}" type="pres">
      <dgm:prSet presAssocID="{3212F30B-3ECC-441C-B037-62C10523B4E9}" presName="parTrans" presStyleLbl="sibTrans2D1" presStyleIdx="5" presStyleCnt="11"/>
      <dgm:spPr/>
      <dgm:t>
        <a:bodyPr/>
        <a:lstStyle/>
        <a:p>
          <a:endParaRPr lang="en-US"/>
        </a:p>
      </dgm:t>
    </dgm:pt>
    <dgm:pt modelId="{DAAC1C7A-DABC-4CF8-BA23-1A2AB1DF2952}" type="pres">
      <dgm:prSet presAssocID="{3212F30B-3ECC-441C-B037-62C10523B4E9}" presName="connectorText" presStyleLbl="sibTrans2D1" presStyleIdx="5" presStyleCnt="11"/>
      <dgm:spPr/>
      <dgm:t>
        <a:bodyPr/>
        <a:lstStyle/>
        <a:p>
          <a:endParaRPr lang="en-US"/>
        </a:p>
      </dgm:t>
    </dgm:pt>
    <dgm:pt modelId="{F8DAC788-16DA-4DDF-AD30-61A3D4DC685B}" type="pres">
      <dgm:prSet presAssocID="{34F743A0-BD72-4AFD-8D9E-0864053ECB76}" presName="node" presStyleLbl="node1" presStyleIdx="5" presStyleCnt="11">
        <dgm:presLayoutVars>
          <dgm:bulletEnabled val="1"/>
        </dgm:presLayoutVars>
      </dgm:prSet>
      <dgm:spPr/>
      <dgm:t>
        <a:bodyPr/>
        <a:lstStyle/>
        <a:p>
          <a:endParaRPr lang="en-US"/>
        </a:p>
      </dgm:t>
    </dgm:pt>
    <dgm:pt modelId="{614E4360-155D-4CE1-A5EB-131064ECEE45}" type="pres">
      <dgm:prSet presAssocID="{924DB7A5-7859-4791-AEBE-2C796A0B95B2}" presName="parTrans" presStyleLbl="sibTrans2D1" presStyleIdx="6" presStyleCnt="11"/>
      <dgm:spPr/>
      <dgm:t>
        <a:bodyPr/>
        <a:lstStyle/>
        <a:p>
          <a:endParaRPr lang="en-US"/>
        </a:p>
      </dgm:t>
    </dgm:pt>
    <dgm:pt modelId="{DA84CA7C-01E1-4D01-B9F3-618E083FEED4}" type="pres">
      <dgm:prSet presAssocID="{924DB7A5-7859-4791-AEBE-2C796A0B95B2}" presName="connectorText" presStyleLbl="sibTrans2D1" presStyleIdx="6" presStyleCnt="11"/>
      <dgm:spPr/>
      <dgm:t>
        <a:bodyPr/>
        <a:lstStyle/>
        <a:p>
          <a:endParaRPr lang="en-US"/>
        </a:p>
      </dgm:t>
    </dgm:pt>
    <dgm:pt modelId="{327C1126-BC11-4C90-BD8C-AF3A3F39AD62}" type="pres">
      <dgm:prSet presAssocID="{5EFA7CDC-3505-4306-A9C6-6E92B53FFFF6}" presName="node" presStyleLbl="node1" presStyleIdx="6" presStyleCnt="11">
        <dgm:presLayoutVars>
          <dgm:bulletEnabled val="1"/>
        </dgm:presLayoutVars>
      </dgm:prSet>
      <dgm:spPr/>
      <dgm:t>
        <a:bodyPr/>
        <a:lstStyle/>
        <a:p>
          <a:endParaRPr lang="en-US"/>
        </a:p>
      </dgm:t>
    </dgm:pt>
    <dgm:pt modelId="{0F9E1D82-635B-4CFD-AC6F-604F7EC2DA46}" type="pres">
      <dgm:prSet presAssocID="{F54FBDB5-42B2-48DB-9F1B-54477E3631C4}" presName="parTrans" presStyleLbl="sibTrans2D1" presStyleIdx="7" presStyleCnt="11"/>
      <dgm:spPr/>
      <dgm:t>
        <a:bodyPr/>
        <a:lstStyle/>
        <a:p>
          <a:endParaRPr lang="en-US"/>
        </a:p>
      </dgm:t>
    </dgm:pt>
    <dgm:pt modelId="{F039858D-A4E3-431A-912B-103F488DB43E}" type="pres">
      <dgm:prSet presAssocID="{F54FBDB5-42B2-48DB-9F1B-54477E3631C4}" presName="connectorText" presStyleLbl="sibTrans2D1" presStyleIdx="7" presStyleCnt="11"/>
      <dgm:spPr/>
      <dgm:t>
        <a:bodyPr/>
        <a:lstStyle/>
        <a:p>
          <a:endParaRPr lang="en-US"/>
        </a:p>
      </dgm:t>
    </dgm:pt>
    <dgm:pt modelId="{87E94696-6E7E-4E04-8ECA-50FE73D03B89}" type="pres">
      <dgm:prSet presAssocID="{85A315C9-9083-4108-8930-71DA8EFDE6BD}" presName="node" presStyleLbl="node1" presStyleIdx="7" presStyleCnt="11">
        <dgm:presLayoutVars>
          <dgm:bulletEnabled val="1"/>
        </dgm:presLayoutVars>
      </dgm:prSet>
      <dgm:spPr/>
      <dgm:t>
        <a:bodyPr/>
        <a:lstStyle/>
        <a:p>
          <a:endParaRPr lang="en-US"/>
        </a:p>
      </dgm:t>
    </dgm:pt>
    <dgm:pt modelId="{49CAB94A-909D-4005-B828-76457061A08E}" type="pres">
      <dgm:prSet presAssocID="{8566457C-E6AB-483A-A143-6BC4B255F0F4}" presName="parTrans" presStyleLbl="sibTrans2D1" presStyleIdx="8" presStyleCnt="11"/>
      <dgm:spPr/>
      <dgm:t>
        <a:bodyPr/>
        <a:lstStyle/>
        <a:p>
          <a:endParaRPr lang="en-US"/>
        </a:p>
      </dgm:t>
    </dgm:pt>
    <dgm:pt modelId="{E727FDAC-50C0-4B83-B5EC-D2CA41516153}" type="pres">
      <dgm:prSet presAssocID="{8566457C-E6AB-483A-A143-6BC4B255F0F4}" presName="connectorText" presStyleLbl="sibTrans2D1" presStyleIdx="8" presStyleCnt="11"/>
      <dgm:spPr/>
      <dgm:t>
        <a:bodyPr/>
        <a:lstStyle/>
        <a:p>
          <a:endParaRPr lang="en-US"/>
        </a:p>
      </dgm:t>
    </dgm:pt>
    <dgm:pt modelId="{82E6BF95-2D06-44A5-BEFB-8FD495DBEC30}" type="pres">
      <dgm:prSet presAssocID="{5AB63CE2-3080-4B78-B5DD-97492C98ED62}" presName="node" presStyleLbl="node1" presStyleIdx="8" presStyleCnt="11">
        <dgm:presLayoutVars>
          <dgm:bulletEnabled val="1"/>
        </dgm:presLayoutVars>
      </dgm:prSet>
      <dgm:spPr/>
      <dgm:t>
        <a:bodyPr/>
        <a:lstStyle/>
        <a:p>
          <a:endParaRPr lang="en-US"/>
        </a:p>
      </dgm:t>
    </dgm:pt>
    <dgm:pt modelId="{34308052-6273-468C-ACBD-BB6E03DFC2BB}" type="pres">
      <dgm:prSet presAssocID="{8762D896-9BE0-4EE8-8B96-2307B5EEBB3A}" presName="parTrans" presStyleLbl="sibTrans2D1" presStyleIdx="9" presStyleCnt="11"/>
      <dgm:spPr/>
      <dgm:t>
        <a:bodyPr/>
        <a:lstStyle/>
        <a:p>
          <a:endParaRPr lang="en-US"/>
        </a:p>
      </dgm:t>
    </dgm:pt>
    <dgm:pt modelId="{82ACA254-65BF-488D-922A-367B0E925E02}" type="pres">
      <dgm:prSet presAssocID="{8762D896-9BE0-4EE8-8B96-2307B5EEBB3A}" presName="connectorText" presStyleLbl="sibTrans2D1" presStyleIdx="9" presStyleCnt="11"/>
      <dgm:spPr/>
      <dgm:t>
        <a:bodyPr/>
        <a:lstStyle/>
        <a:p>
          <a:endParaRPr lang="en-US"/>
        </a:p>
      </dgm:t>
    </dgm:pt>
    <dgm:pt modelId="{881A981C-133B-44DA-A378-311AA65D2A2D}" type="pres">
      <dgm:prSet presAssocID="{9CE53FDC-09D4-48C4-94CA-2019329D18D1}" presName="node" presStyleLbl="node1" presStyleIdx="9" presStyleCnt="11">
        <dgm:presLayoutVars>
          <dgm:bulletEnabled val="1"/>
        </dgm:presLayoutVars>
      </dgm:prSet>
      <dgm:spPr/>
      <dgm:t>
        <a:bodyPr/>
        <a:lstStyle/>
        <a:p>
          <a:endParaRPr lang="en-US"/>
        </a:p>
      </dgm:t>
    </dgm:pt>
    <dgm:pt modelId="{0197D103-20D0-4195-9A2A-B83FDD6B2374}" type="pres">
      <dgm:prSet presAssocID="{9A22E055-8AC3-42A5-ACB0-A3DE0BEC2D9A}" presName="parTrans" presStyleLbl="sibTrans2D1" presStyleIdx="10" presStyleCnt="11"/>
      <dgm:spPr/>
      <dgm:t>
        <a:bodyPr/>
        <a:lstStyle/>
        <a:p>
          <a:endParaRPr lang="en-US"/>
        </a:p>
      </dgm:t>
    </dgm:pt>
    <dgm:pt modelId="{16DD1C28-1B82-4EB4-9112-03E1E71F47A4}" type="pres">
      <dgm:prSet presAssocID="{9A22E055-8AC3-42A5-ACB0-A3DE0BEC2D9A}" presName="connectorText" presStyleLbl="sibTrans2D1" presStyleIdx="10" presStyleCnt="11"/>
      <dgm:spPr/>
      <dgm:t>
        <a:bodyPr/>
        <a:lstStyle/>
        <a:p>
          <a:endParaRPr lang="en-US"/>
        </a:p>
      </dgm:t>
    </dgm:pt>
    <dgm:pt modelId="{769F3D2C-208F-4930-9E9C-CB2EFF632AFB}" type="pres">
      <dgm:prSet presAssocID="{7225BBE6-3101-475E-B018-CAE2573F6870}" presName="node" presStyleLbl="node1" presStyleIdx="10" presStyleCnt="11">
        <dgm:presLayoutVars>
          <dgm:bulletEnabled val="1"/>
        </dgm:presLayoutVars>
      </dgm:prSet>
      <dgm:spPr/>
      <dgm:t>
        <a:bodyPr/>
        <a:lstStyle/>
        <a:p>
          <a:endParaRPr lang="en-US"/>
        </a:p>
      </dgm:t>
    </dgm:pt>
  </dgm:ptLst>
  <dgm:cxnLst>
    <dgm:cxn modelId="{C1B919DE-6460-45FC-A0F2-573CAEC5A553}" srcId="{35F9BFBC-EA8B-474A-BDC5-C4CD2950CA30}" destId="{6D6D2A5C-8CD0-41E3-8D11-CCECD51380CA}" srcOrd="0" destOrd="0" parTransId="{E7ED03B5-BB48-45CE-B794-025E5DDEBFEE}" sibTransId="{E6700A04-C63C-461D-80C4-E0CDC1CC6BDD}"/>
    <dgm:cxn modelId="{31E6DFF3-6295-4309-96B8-D8E63E76E171}" srcId="{6D6D2A5C-8CD0-41E3-8D11-CCECD51380CA}" destId="{A65987F1-DD67-4056-997F-12D30D82BD31}" srcOrd="0" destOrd="0" parTransId="{FAE798D5-1A9D-434D-894E-DA639B68EFB5}" sibTransId="{47A2CD5A-7CC0-4B5E-8956-68C6E8AA002F}"/>
    <dgm:cxn modelId="{7AB9F91F-2E16-4FBC-9559-6B763D41644C}" srcId="{6D6D2A5C-8CD0-41E3-8D11-CCECD51380CA}" destId="{236F7E24-FD21-416F-847B-AB8388712934}" srcOrd="4" destOrd="0" parTransId="{14641C08-E3B8-4644-8F77-4A3924B2E845}" sibTransId="{D2C89346-8CFD-4A1B-8D93-7ECE6E77E917}"/>
    <dgm:cxn modelId="{2A159FB5-9307-460A-8D97-BDD6D9DDC16A}" type="presOf" srcId="{F51E0CF2-AE25-40FE-8471-85F5B9BD8A8E}" destId="{D78963A6-0AB7-45F8-8152-4A11E917B5E8}" srcOrd="1" destOrd="0" presId="urn:microsoft.com/office/officeart/2005/8/layout/radial5"/>
    <dgm:cxn modelId="{74B6DDDC-C4FE-4B15-82DB-72380CB7861D}" type="presOf" srcId="{FAE798D5-1A9D-434D-894E-DA639B68EFB5}" destId="{EA470889-ADE6-4FEB-9F7F-309FA1510A88}" srcOrd="1" destOrd="0" presId="urn:microsoft.com/office/officeart/2005/8/layout/radial5"/>
    <dgm:cxn modelId="{1FE90897-668C-45C7-9B7A-0D4529EBE514}" srcId="{6D6D2A5C-8CD0-41E3-8D11-CCECD51380CA}" destId="{9CE53FDC-09D4-48C4-94CA-2019329D18D1}" srcOrd="9" destOrd="0" parTransId="{8762D896-9BE0-4EE8-8B96-2307B5EEBB3A}" sibTransId="{27CEA98B-D813-43FB-9E1D-E216E1FCD748}"/>
    <dgm:cxn modelId="{BA987D1F-10AB-48C0-AF58-59760C36A7CB}" type="presOf" srcId="{DEEF67CB-5CA8-486E-910D-7E41B7506A9F}" destId="{69E04BF6-E289-4E50-A2AF-B0EB31641C6F}" srcOrd="0" destOrd="0" presId="urn:microsoft.com/office/officeart/2005/8/layout/radial5"/>
    <dgm:cxn modelId="{F29BCFE5-5929-4502-8FBA-8F672EADC3F4}" type="presOf" srcId="{3212F30B-3ECC-441C-B037-62C10523B4E9}" destId="{DAAC1C7A-DABC-4CF8-BA23-1A2AB1DF2952}" srcOrd="1" destOrd="0" presId="urn:microsoft.com/office/officeart/2005/8/layout/radial5"/>
    <dgm:cxn modelId="{053C9865-A0B4-4823-BC89-63EDF489F38A}" type="presOf" srcId="{F54FBDB5-42B2-48DB-9F1B-54477E3631C4}" destId="{F039858D-A4E3-431A-912B-103F488DB43E}" srcOrd="1" destOrd="0" presId="urn:microsoft.com/office/officeart/2005/8/layout/radial5"/>
    <dgm:cxn modelId="{651A6599-6DF6-4508-850B-14751F76EC2C}" type="presOf" srcId="{DEEF67CB-5CA8-486E-910D-7E41B7506A9F}" destId="{71925EB2-BA72-4A69-9D3C-4E3AA56CF28C}" srcOrd="1" destOrd="0" presId="urn:microsoft.com/office/officeart/2005/8/layout/radial5"/>
    <dgm:cxn modelId="{10FB018C-4808-4928-BA48-A5A47819B425}" type="presOf" srcId="{9CE53FDC-09D4-48C4-94CA-2019329D18D1}" destId="{881A981C-133B-44DA-A378-311AA65D2A2D}" srcOrd="0" destOrd="0" presId="urn:microsoft.com/office/officeart/2005/8/layout/radial5"/>
    <dgm:cxn modelId="{3A6659A1-3A1D-4BC8-ADAE-A1378B0B72D1}" type="presOf" srcId="{F54FBDB5-42B2-48DB-9F1B-54477E3631C4}" destId="{0F9E1D82-635B-4CFD-AC6F-604F7EC2DA46}" srcOrd="0" destOrd="0" presId="urn:microsoft.com/office/officeart/2005/8/layout/radial5"/>
    <dgm:cxn modelId="{61512E67-F3EC-4EAC-BB1D-2E2122A7B247}" srcId="{6D6D2A5C-8CD0-41E3-8D11-CCECD51380CA}" destId="{EBE9A53B-C751-4F7B-AE62-F42EE84A517D}" srcOrd="2" destOrd="0" parTransId="{DEEF67CB-5CA8-486E-910D-7E41B7506A9F}" sibTransId="{DBE70CC2-8D28-450D-85F7-0808DBF4F03B}"/>
    <dgm:cxn modelId="{04E3B112-3646-46B8-9BAE-2CD499C20450}" type="presOf" srcId="{924DB7A5-7859-4791-AEBE-2C796A0B95B2}" destId="{DA84CA7C-01E1-4D01-B9F3-618E083FEED4}" srcOrd="1" destOrd="0" presId="urn:microsoft.com/office/officeart/2005/8/layout/radial5"/>
    <dgm:cxn modelId="{90C4BE30-F48C-46C4-9D1B-43C92D21F5A6}" type="presOf" srcId="{14641C08-E3B8-4644-8F77-4A3924B2E845}" destId="{FFF521DA-424A-4567-B93F-9922385550F6}" srcOrd="1" destOrd="0" presId="urn:microsoft.com/office/officeart/2005/8/layout/radial5"/>
    <dgm:cxn modelId="{94091439-148E-4773-9AFE-755ED6B915B8}" type="presOf" srcId="{8762D896-9BE0-4EE8-8B96-2307B5EEBB3A}" destId="{34308052-6273-468C-ACBD-BB6E03DFC2BB}" srcOrd="0" destOrd="0" presId="urn:microsoft.com/office/officeart/2005/8/layout/radial5"/>
    <dgm:cxn modelId="{BFFCAA43-1D4C-4092-B8D0-A2C33DC4D580}" type="presOf" srcId="{5AB63CE2-3080-4B78-B5DD-97492C98ED62}" destId="{82E6BF95-2D06-44A5-BEFB-8FD495DBEC30}" srcOrd="0" destOrd="0" presId="urn:microsoft.com/office/officeart/2005/8/layout/radial5"/>
    <dgm:cxn modelId="{F2A7F24F-4CAA-4D9C-8096-889717C0BE14}" type="presOf" srcId="{A65987F1-DD67-4056-997F-12D30D82BD31}" destId="{186EE515-51BD-4F1C-AC65-EB304ECB32A9}" srcOrd="0" destOrd="0" presId="urn:microsoft.com/office/officeart/2005/8/layout/radial5"/>
    <dgm:cxn modelId="{4DBEECA7-8B95-4495-8B72-E851A03B30A7}" type="presOf" srcId="{A074BFBF-275D-4D87-A216-22AEEB01C53A}" destId="{3005FD82-D490-4B59-8EA0-7ED675BAF94F}" srcOrd="0" destOrd="0" presId="urn:microsoft.com/office/officeart/2005/8/layout/radial5"/>
    <dgm:cxn modelId="{7E373D8D-40FD-4A1F-A3F8-727A23BD2076}" type="presOf" srcId="{9A22E055-8AC3-42A5-ACB0-A3DE0BEC2D9A}" destId="{0197D103-20D0-4195-9A2A-B83FDD6B2374}" srcOrd="0" destOrd="0" presId="urn:microsoft.com/office/officeart/2005/8/layout/radial5"/>
    <dgm:cxn modelId="{43D518B0-7E39-4825-AFAE-5BAA1D0C4630}" type="presOf" srcId="{1494474D-2356-48D0-9F7A-FBBCD86A140B}" destId="{AF982018-41AA-4AB6-BEDA-9C3FBF8D90B7}" srcOrd="0" destOrd="0" presId="urn:microsoft.com/office/officeart/2005/8/layout/radial5"/>
    <dgm:cxn modelId="{1B8A5AED-0500-4A63-AF42-B162937B960B}" type="presOf" srcId="{8566457C-E6AB-483A-A143-6BC4B255F0F4}" destId="{E727FDAC-50C0-4B83-B5EC-D2CA41516153}" srcOrd="1" destOrd="0" presId="urn:microsoft.com/office/officeart/2005/8/layout/radial5"/>
    <dgm:cxn modelId="{6FF0733E-EA3F-4579-9625-1E58608E53A7}" type="presOf" srcId="{85A315C9-9083-4108-8930-71DA8EFDE6BD}" destId="{87E94696-6E7E-4E04-8ECA-50FE73D03B89}" srcOrd="0" destOrd="0" presId="urn:microsoft.com/office/officeart/2005/8/layout/radial5"/>
    <dgm:cxn modelId="{6EFEA042-9532-4DA7-AF99-2F9404BA359E}" type="presOf" srcId="{EBE9A53B-C751-4F7B-AE62-F42EE84A517D}" destId="{6D26F0C6-FE92-4EC6-BF8B-E3FD3BE9A602}" srcOrd="0" destOrd="0" presId="urn:microsoft.com/office/officeart/2005/8/layout/radial5"/>
    <dgm:cxn modelId="{709BC099-220F-49AB-9AFC-9A9F3F41B59A}" type="presOf" srcId="{14641C08-E3B8-4644-8F77-4A3924B2E845}" destId="{830C1A94-023D-44F6-9ED0-FEB9BF920B3A}" srcOrd="0" destOrd="0" presId="urn:microsoft.com/office/officeart/2005/8/layout/radial5"/>
    <dgm:cxn modelId="{9B3A9B38-42FD-4FAF-BAB3-4EE66BE0997D}" type="presOf" srcId="{8566457C-E6AB-483A-A143-6BC4B255F0F4}" destId="{49CAB94A-909D-4005-B828-76457061A08E}" srcOrd="0" destOrd="0" presId="urn:microsoft.com/office/officeart/2005/8/layout/radial5"/>
    <dgm:cxn modelId="{A06CA89F-B9B3-43D4-BFAB-98B72A9922DC}" type="presOf" srcId="{FAE798D5-1A9D-434D-894E-DA639B68EFB5}" destId="{E9636692-6854-4134-981E-68FB170C87D7}" srcOrd="0" destOrd="0" presId="urn:microsoft.com/office/officeart/2005/8/layout/radial5"/>
    <dgm:cxn modelId="{94BB9EB5-28FF-4DCF-9097-028910335754}" type="presOf" srcId="{924DB7A5-7859-4791-AEBE-2C796A0B95B2}" destId="{614E4360-155D-4CE1-A5EB-131064ECEE45}" srcOrd="0" destOrd="0" presId="urn:microsoft.com/office/officeart/2005/8/layout/radial5"/>
    <dgm:cxn modelId="{A2F65803-90D1-497D-9998-2C13738E5CEE}" type="presOf" srcId="{1494474D-2356-48D0-9F7A-FBBCD86A140B}" destId="{678B11D5-068B-4D7E-BC9C-A5B7FF85A716}" srcOrd="1" destOrd="0" presId="urn:microsoft.com/office/officeart/2005/8/layout/radial5"/>
    <dgm:cxn modelId="{50CE5B7D-A467-49F6-8AB6-3DA2A583FC83}" srcId="{6D6D2A5C-8CD0-41E3-8D11-CCECD51380CA}" destId="{5EFA7CDC-3505-4306-A9C6-6E92B53FFFF6}" srcOrd="6" destOrd="0" parTransId="{924DB7A5-7859-4791-AEBE-2C796A0B95B2}" sibTransId="{4EF17C52-C53C-46C5-9027-BA60D4B166B4}"/>
    <dgm:cxn modelId="{DBAAA05C-4E5A-4EC7-9FB3-554989B025D3}" type="presOf" srcId="{F51E0CF2-AE25-40FE-8471-85F5B9BD8A8E}" destId="{7F1E85E7-C142-4E58-951F-D00B677A0897}" srcOrd="0" destOrd="0" presId="urn:microsoft.com/office/officeart/2005/8/layout/radial5"/>
    <dgm:cxn modelId="{59C08C23-C2EF-42B3-89C8-1C3ACA1C560F}" type="presOf" srcId="{5EFA7CDC-3505-4306-A9C6-6E92B53FFFF6}" destId="{327C1126-BC11-4C90-BD8C-AF3A3F39AD62}" srcOrd="0" destOrd="0" presId="urn:microsoft.com/office/officeart/2005/8/layout/radial5"/>
    <dgm:cxn modelId="{3E925D5C-862C-401B-864B-2FF338E01B5B}" type="presOf" srcId="{7225BBE6-3101-475E-B018-CAE2573F6870}" destId="{769F3D2C-208F-4930-9E9C-CB2EFF632AFB}" srcOrd="0" destOrd="0" presId="urn:microsoft.com/office/officeart/2005/8/layout/radial5"/>
    <dgm:cxn modelId="{5B88ADDB-93CB-4C52-9716-E18AE126D1A3}" type="presOf" srcId="{34F743A0-BD72-4AFD-8D9E-0864053ECB76}" destId="{F8DAC788-16DA-4DDF-AD30-61A3D4DC685B}" srcOrd="0" destOrd="0" presId="urn:microsoft.com/office/officeart/2005/8/layout/radial5"/>
    <dgm:cxn modelId="{98E2350F-2235-4CA9-BC4D-02AA84466D19}" srcId="{6D6D2A5C-8CD0-41E3-8D11-CCECD51380CA}" destId="{6C2CE5BD-1514-4E54-9452-388F010F2BBB}" srcOrd="3" destOrd="0" parTransId="{F51E0CF2-AE25-40FE-8471-85F5B9BD8A8E}" sibTransId="{A1A45BBC-CDDF-4698-B04E-AF146278E40A}"/>
    <dgm:cxn modelId="{073622F0-E445-4979-BA7F-4C9CAE3A9B1A}" type="presOf" srcId="{236F7E24-FD21-416F-847B-AB8388712934}" destId="{C1E8589C-EA45-49D9-9658-41F36ED8C89C}" srcOrd="0" destOrd="0" presId="urn:microsoft.com/office/officeart/2005/8/layout/radial5"/>
    <dgm:cxn modelId="{886E014E-0763-4228-8EB4-0A6590F5F539}" srcId="{6D6D2A5C-8CD0-41E3-8D11-CCECD51380CA}" destId="{7225BBE6-3101-475E-B018-CAE2573F6870}" srcOrd="10" destOrd="0" parTransId="{9A22E055-8AC3-42A5-ACB0-A3DE0BEC2D9A}" sibTransId="{60A5F561-96BB-411D-8B01-965CBA7978D4}"/>
    <dgm:cxn modelId="{FE2A8230-BB18-4D09-B315-01F8CE2251A1}" srcId="{6D6D2A5C-8CD0-41E3-8D11-CCECD51380CA}" destId="{5AB63CE2-3080-4B78-B5DD-97492C98ED62}" srcOrd="8" destOrd="0" parTransId="{8566457C-E6AB-483A-A143-6BC4B255F0F4}" sibTransId="{56D3E796-BF59-4439-B85C-7CD78E9F06C9}"/>
    <dgm:cxn modelId="{E9190C4E-5B00-4223-A7A8-3498FA6BADC4}" srcId="{6D6D2A5C-8CD0-41E3-8D11-CCECD51380CA}" destId="{34F743A0-BD72-4AFD-8D9E-0864053ECB76}" srcOrd="5" destOrd="0" parTransId="{3212F30B-3ECC-441C-B037-62C10523B4E9}" sibTransId="{337E6176-DFCB-4F03-9C75-7EDD208A3D23}"/>
    <dgm:cxn modelId="{D9C3BA74-650F-4CA5-96A9-2900A624D973}" srcId="{6D6D2A5C-8CD0-41E3-8D11-CCECD51380CA}" destId="{A074BFBF-275D-4D87-A216-22AEEB01C53A}" srcOrd="1" destOrd="0" parTransId="{1494474D-2356-48D0-9F7A-FBBCD86A140B}" sibTransId="{BCC35200-AAD1-4F00-BB95-8DDBAC944F64}"/>
    <dgm:cxn modelId="{F87AC00B-9C39-4696-B821-2CBA933A1BF3}" type="presOf" srcId="{6C2CE5BD-1514-4E54-9452-388F010F2BBB}" destId="{B2185D94-5442-422F-9FD9-231892403B11}" srcOrd="0" destOrd="0" presId="urn:microsoft.com/office/officeart/2005/8/layout/radial5"/>
    <dgm:cxn modelId="{FA2DDF47-F7CC-4227-8D1E-8A53A183BE44}" type="presOf" srcId="{8762D896-9BE0-4EE8-8B96-2307B5EEBB3A}" destId="{82ACA254-65BF-488D-922A-367B0E925E02}" srcOrd="1" destOrd="0" presId="urn:microsoft.com/office/officeart/2005/8/layout/radial5"/>
    <dgm:cxn modelId="{A0E1924D-C841-40A1-9604-51605E189FF6}" type="presOf" srcId="{3212F30B-3ECC-441C-B037-62C10523B4E9}" destId="{AB5ECE46-3CAA-48CC-B3D0-5309A5C375CC}" srcOrd="0" destOrd="0" presId="urn:microsoft.com/office/officeart/2005/8/layout/radial5"/>
    <dgm:cxn modelId="{D10218EF-0404-4E1B-A999-3FE3BE0E19FD}" type="presOf" srcId="{6D6D2A5C-8CD0-41E3-8D11-CCECD51380CA}" destId="{5C7014AC-AFE1-4281-A39D-C60733539B56}" srcOrd="0" destOrd="0" presId="urn:microsoft.com/office/officeart/2005/8/layout/radial5"/>
    <dgm:cxn modelId="{34BA7AE1-CC4E-4F2A-881B-30C1A11505C3}" type="presOf" srcId="{35F9BFBC-EA8B-474A-BDC5-C4CD2950CA30}" destId="{FFCADABE-C1DA-4183-81EF-00EE4F5AB276}" srcOrd="0" destOrd="0" presId="urn:microsoft.com/office/officeart/2005/8/layout/radial5"/>
    <dgm:cxn modelId="{DB31D442-368E-4E15-B0D5-38608A454B7B}" type="presOf" srcId="{9A22E055-8AC3-42A5-ACB0-A3DE0BEC2D9A}" destId="{16DD1C28-1B82-4EB4-9112-03E1E71F47A4}" srcOrd="1" destOrd="0" presId="urn:microsoft.com/office/officeart/2005/8/layout/radial5"/>
    <dgm:cxn modelId="{160CFEE7-3F34-470E-9BC9-8583F9678614}" srcId="{6D6D2A5C-8CD0-41E3-8D11-CCECD51380CA}" destId="{85A315C9-9083-4108-8930-71DA8EFDE6BD}" srcOrd="7" destOrd="0" parTransId="{F54FBDB5-42B2-48DB-9F1B-54477E3631C4}" sibTransId="{75EA7254-0B66-40DD-B5EB-4BDF7893A711}"/>
    <dgm:cxn modelId="{BB731355-F0BA-48EF-B075-8EDADF12004A}" type="presParOf" srcId="{FFCADABE-C1DA-4183-81EF-00EE4F5AB276}" destId="{5C7014AC-AFE1-4281-A39D-C60733539B56}" srcOrd="0" destOrd="0" presId="urn:microsoft.com/office/officeart/2005/8/layout/radial5"/>
    <dgm:cxn modelId="{FB28F43D-B36C-459B-B7E3-1B08755627C4}" type="presParOf" srcId="{FFCADABE-C1DA-4183-81EF-00EE4F5AB276}" destId="{E9636692-6854-4134-981E-68FB170C87D7}" srcOrd="1" destOrd="0" presId="urn:microsoft.com/office/officeart/2005/8/layout/radial5"/>
    <dgm:cxn modelId="{20143E29-B51D-4097-AC74-E621A4B466F9}" type="presParOf" srcId="{E9636692-6854-4134-981E-68FB170C87D7}" destId="{EA470889-ADE6-4FEB-9F7F-309FA1510A88}" srcOrd="0" destOrd="0" presId="urn:microsoft.com/office/officeart/2005/8/layout/radial5"/>
    <dgm:cxn modelId="{414A710B-24B5-49E6-8666-156F9AF8EA4A}" type="presParOf" srcId="{FFCADABE-C1DA-4183-81EF-00EE4F5AB276}" destId="{186EE515-51BD-4F1C-AC65-EB304ECB32A9}" srcOrd="2" destOrd="0" presId="urn:microsoft.com/office/officeart/2005/8/layout/radial5"/>
    <dgm:cxn modelId="{5D0E3D3C-B456-4203-A6D4-9DD45A529F12}" type="presParOf" srcId="{FFCADABE-C1DA-4183-81EF-00EE4F5AB276}" destId="{AF982018-41AA-4AB6-BEDA-9C3FBF8D90B7}" srcOrd="3" destOrd="0" presId="urn:microsoft.com/office/officeart/2005/8/layout/radial5"/>
    <dgm:cxn modelId="{2C221BB1-C89F-4887-9FF6-99D0777D51BA}" type="presParOf" srcId="{AF982018-41AA-4AB6-BEDA-9C3FBF8D90B7}" destId="{678B11D5-068B-4D7E-BC9C-A5B7FF85A716}" srcOrd="0" destOrd="0" presId="urn:microsoft.com/office/officeart/2005/8/layout/radial5"/>
    <dgm:cxn modelId="{32794AD4-392A-4273-840F-E514FF5D5D91}" type="presParOf" srcId="{FFCADABE-C1DA-4183-81EF-00EE4F5AB276}" destId="{3005FD82-D490-4B59-8EA0-7ED675BAF94F}" srcOrd="4" destOrd="0" presId="urn:microsoft.com/office/officeart/2005/8/layout/radial5"/>
    <dgm:cxn modelId="{FC544684-C7F2-4185-B59F-DF2F671DB7B9}" type="presParOf" srcId="{FFCADABE-C1DA-4183-81EF-00EE4F5AB276}" destId="{69E04BF6-E289-4E50-A2AF-B0EB31641C6F}" srcOrd="5" destOrd="0" presId="urn:microsoft.com/office/officeart/2005/8/layout/radial5"/>
    <dgm:cxn modelId="{32158C91-4872-4D34-9E19-F8E852A746CE}" type="presParOf" srcId="{69E04BF6-E289-4E50-A2AF-B0EB31641C6F}" destId="{71925EB2-BA72-4A69-9D3C-4E3AA56CF28C}" srcOrd="0" destOrd="0" presId="urn:microsoft.com/office/officeart/2005/8/layout/radial5"/>
    <dgm:cxn modelId="{8551DC2B-B760-48A3-B88A-230A9A36AA04}" type="presParOf" srcId="{FFCADABE-C1DA-4183-81EF-00EE4F5AB276}" destId="{6D26F0C6-FE92-4EC6-BF8B-E3FD3BE9A602}" srcOrd="6" destOrd="0" presId="urn:microsoft.com/office/officeart/2005/8/layout/radial5"/>
    <dgm:cxn modelId="{6A7B0985-0214-4488-ACAB-1A9CD4238461}" type="presParOf" srcId="{FFCADABE-C1DA-4183-81EF-00EE4F5AB276}" destId="{7F1E85E7-C142-4E58-951F-D00B677A0897}" srcOrd="7" destOrd="0" presId="urn:microsoft.com/office/officeart/2005/8/layout/radial5"/>
    <dgm:cxn modelId="{660D6EEE-40D6-45FC-9996-28D96B4AD71C}" type="presParOf" srcId="{7F1E85E7-C142-4E58-951F-D00B677A0897}" destId="{D78963A6-0AB7-45F8-8152-4A11E917B5E8}" srcOrd="0" destOrd="0" presId="urn:microsoft.com/office/officeart/2005/8/layout/radial5"/>
    <dgm:cxn modelId="{2236E159-1FCE-4D6E-8EF5-BFFDB965DC65}" type="presParOf" srcId="{FFCADABE-C1DA-4183-81EF-00EE4F5AB276}" destId="{B2185D94-5442-422F-9FD9-231892403B11}" srcOrd="8" destOrd="0" presId="urn:microsoft.com/office/officeart/2005/8/layout/radial5"/>
    <dgm:cxn modelId="{FBA4203B-34D8-4853-BE72-55751A6AC09C}" type="presParOf" srcId="{FFCADABE-C1DA-4183-81EF-00EE4F5AB276}" destId="{830C1A94-023D-44F6-9ED0-FEB9BF920B3A}" srcOrd="9" destOrd="0" presId="urn:microsoft.com/office/officeart/2005/8/layout/radial5"/>
    <dgm:cxn modelId="{D99B5952-42EC-48FC-B304-A1241491D6D7}" type="presParOf" srcId="{830C1A94-023D-44F6-9ED0-FEB9BF920B3A}" destId="{FFF521DA-424A-4567-B93F-9922385550F6}" srcOrd="0" destOrd="0" presId="urn:microsoft.com/office/officeart/2005/8/layout/radial5"/>
    <dgm:cxn modelId="{3A29AE54-4612-4B89-96A9-0AB6314138BB}" type="presParOf" srcId="{FFCADABE-C1DA-4183-81EF-00EE4F5AB276}" destId="{C1E8589C-EA45-49D9-9658-41F36ED8C89C}" srcOrd="10" destOrd="0" presId="urn:microsoft.com/office/officeart/2005/8/layout/radial5"/>
    <dgm:cxn modelId="{2CBA7696-2B11-4670-ADBF-5FCF93145E11}" type="presParOf" srcId="{FFCADABE-C1DA-4183-81EF-00EE4F5AB276}" destId="{AB5ECE46-3CAA-48CC-B3D0-5309A5C375CC}" srcOrd="11" destOrd="0" presId="urn:microsoft.com/office/officeart/2005/8/layout/radial5"/>
    <dgm:cxn modelId="{C967C189-0DA0-45EB-84C6-1A062E384E2F}" type="presParOf" srcId="{AB5ECE46-3CAA-48CC-B3D0-5309A5C375CC}" destId="{DAAC1C7A-DABC-4CF8-BA23-1A2AB1DF2952}" srcOrd="0" destOrd="0" presId="urn:microsoft.com/office/officeart/2005/8/layout/radial5"/>
    <dgm:cxn modelId="{62890909-1D79-403F-B367-65406D3D4341}" type="presParOf" srcId="{FFCADABE-C1DA-4183-81EF-00EE4F5AB276}" destId="{F8DAC788-16DA-4DDF-AD30-61A3D4DC685B}" srcOrd="12" destOrd="0" presId="urn:microsoft.com/office/officeart/2005/8/layout/radial5"/>
    <dgm:cxn modelId="{0DD6E6D3-9B4A-456D-8837-17E97799D1D1}" type="presParOf" srcId="{FFCADABE-C1DA-4183-81EF-00EE4F5AB276}" destId="{614E4360-155D-4CE1-A5EB-131064ECEE45}" srcOrd="13" destOrd="0" presId="urn:microsoft.com/office/officeart/2005/8/layout/radial5"/>
    <dgm:cxn modelId="{6ADD15CD-273A-43E1-9512-69B175F95845}" type="presParOf" srcId="{614E4360-155D-4CE1-A5EB-131064ECEE45}" destId="{DA84CA7C-01E1-4D01-B9F3-618E083FEED4}" srcOrd="0" destOrd="0" presId="urn:microsoft.com/office/officeart/2005/8/layout/radial5"/>
    <dgm:cxn modelId="{4105CE53-84BF-434A-BFE3-82EA8B97AD54}" type="presParOf" srcId="{FFCADABE-C1DA-4183-81EF-00EE4F5AB276}" destId="{327C1126-BC11-4C90-BD8C-AF3A3F39AD62}" srcOrd="14" destOrd="0" presId="urn:microsoft.com/office/officeart/2005/8/layout/radial5"/>
    <dgm:cxn modelId="{BD97FD29-A2E9-4C06-8251-5C84B35ED3C8}" type="presParOf" srcId="{FFCADABE-C1DA-4183-81EF-00EE4F5AB276}" destId="{0F9E1D82-635B-4CFD-AC6F-604F7EC2DA46}" srcOrd="15" destOrd="0" presId="urn:microsoft.com/office/officeart/2005/8/layout/radial5"/>
    <dgm:cxn modelId="{CAC07A4F-86CA-4C16-8A37-D66FA00DE351}" type="presParOf" srcId="{0F9E1D82-635B-4CFD-AC6F-604F7EC2DA46}" destId="{F039858D-A4E3-431A-912B-103F488DB43E}" srcOrd="0" destOrd="0" presId="urn:microsoft.com/office/officeart/2005/8/layout/radial5"/>
    <dgm:cxn modelId="{24A0AEE9-DD07-4C65-8763-E77C74D9E860}" type="presParOf" srcId="{FFCADABE-C1DA-4183-81EF-00EE4F5AB276}" destId="{87E94696-6E7E-4E04-8ECA-50FE73D03B89}" srcOrd="16" destOrd="0" presId="urn:microsoft.com/office/officeart/2005/8/layout/radial5"/>
    <dgm:cxn modelId="{03B25ACF-F238-4A1D-BD82-48CE07C34083}" type="presParOf" srcId="{FFCADABE-C1DA-4183-81EF-00EE4F5AB276}" destId="{49CAB94A-909D-4005-B828-76457061A08E}" srcOrd="17" destOrd="0" presId="urn:microsoft.com/office/officeart/2005/8/layout/radial5"/>
    <dgm:cxn modelId="{7FCB8C2B-D2B6-4D1A-AD34-881DB82E8C33}" type="presParOf" srcId="{49CAB94A-909D-4005-B828-76457061A08E}" destId="{E727FDAC-50C0-4B83-B5EC-D2CA41516153}" srcOrd="0" destOrd="0" presId="urn:microsoft.com/office/officeart/2005/8/layout/radial5"/>
    <dgm:cxn modelId="{D39C8CC0-6F83-41E2-90B4-FEE5F4833E78}" type="presParOf" srcId="{FFCADABE-C1DA-4183-81EF-00EE4F5AB276}" destId="{82E6BF95-2D06-44A5-BEFB-8FD495DBEC30}" srcOrd="18" destOrd="0" presId="urn:microsoft.com/office/officeart/2005/8/layout/radial5"/>
    <dgm:cxn modelId="{EADA1A62-8A20-4A12-BEE8-E0D7D08C1E3C}" type="presParOf" srcId="{FFCADABE-C1DA-4183-81EF-00EE4F5AB276}" destId="{34308052-6273-468C-ACBD-BB6E03DFC2BB}" srcOrd="19" destOrd="0" presId="urn:microsoft.com/office/officeart/2005/8/layout/radial5"/>
    <dgm:cxn modelId="{2C7F71A1-ED96-40F8-8628-85655086DC40}" type="presParOf" srcId="{34308052-6273-468C-ACBD-BB6E03DFC2BB}" destId="{82ACA254-65BF-488D-922A-367B0E925E02}" srcOrd="0" destOrd="0" presId="urn:microsoft.com/office/officeart/2005/8/layout/radial5"/>
    <dgm:cxn modelId="{1E75D6D9-DF02-45D4-BFFD-0CA7080F6758}" type="presParOf" srcId="{FFCADABE-C1DA-4183-81EF-00EE4F5AB276}" destId="{881A981C-133B-44DA-A378-311AA65D2A2D}" srcOrd="20" destOrd="0" presId="urn:microsoft.com/office/officeart/2005/8/layout/radial5"/>
    <dgm:cxn modelId="{309E7C43-A482-48BF-A455-D013B9D2B258}" type="presParOf" srcId="{FFCADABE-C1DA-4183-81EF-00EE4F5AB276}" destId="{0197D103-20D0-4195-9A2A-B83FDD6B2374}" srcOrd="21" destOrd="0" presId="urn:microsoft.com/office/officeart/2005/8/layout/radial5"/>
    <dgm:cxn modelId="{41E200D5-EDDE-464B-B3BE-0135240CF69B}" type="presParOf" srcId="{0197D103-20D0-4195-9A2A-B83FDD6B2374}" destId="{16DD1C28-1B82-4EB4-9112-03E1E71F47A4}" srcOrd="0" destOrd="0" presId="urn:microsoft.com/office/officeart/2005/8/layout/radial5"/>
    <dgm:cxn modelId="{562B818A-FBF0-482B-BAED-559145DEEB25}" type="presParOf" srcId="{FFCADABE-C1DA-4183-81EF-00EE4F5AB276}" destId="{769F3D2C-208F-4930-9E9C-CB2EFF632AFB}" srcOrd="22" destOrd="0" presId="urn:microsoft.com/office/officeart/2005/8/layout/radial5"/>
  </dgm:cxnLst>
  <dgm:bg/>
  <dgm:whole/>
</dgm:dataModel>
</file>

<file path=ppt/diagrams/data3.xml><?xml version="1.0" encoding="utf-8"?>
<dgm:dataModel xmlns:dgm="http://schemas.openxmlformats.org/drawingml/2006/diagram" xmlns:a="http://schemas.openxmlformats.org/drawingml/2006/main">
  <dgm:ptLst>
    <dgm:pt modelId="{35F9BFBC-EA8B-474A-BDC5-C4CD2950CA30}" type="doc">
      <dgm:prSet loTypeId="urn:microsoft.com/office/officeart/2005/8/layout/radial5" loCatId="relationship" qsTypeId="urn:microsoft.com/office/officeart/2005/8/quickstyle/3d1" qsCatId="3D" csTypeId="urn:microsoft.com/office/officeart/2005/8/colors/colorful1" csCatId="colorful" phldr="1"/>
      <dgm:spPr/>
      <dgm:t>
        <a:bodyPr/>
        <a:lstStyle/>
        <a:p>
          <a:endParaRPr lang="en-US"/>
        </a:p>
      </dgm:t>
    </dgm:pt>
    <dgm:pt modelId="{6D6D2A5C-8CD0-41E3-8D11-CCECD51380CA}">
      <dgm:prSet phldrT="[Text]"/>
      <dgm:spPr/>
      <dgm:t>
        <a:bodyPr/>
        <a:lstStyle/>
        <a:p>
          <a:r>
            <a:rPr lang="en-US" dirty="0" smtClean="0"/>
            <a:t>Job DATA</a:t>
          </a:r>
          <a:endParaRPr lang="en-US" dirty="0"/>
        </a:p>
      </dgm:t>
    </dgm:pt>
    <dgm:pt modelId="{E7ED03B5-BB48-45CE-B794-025E5DDEBFEE}" type="parTrans" cxnId="{C1B919DE-6460-45FC-A0F2-573CAEC5A553}">
      <dgm:prSet/>
      <dgm:spPr/>
      <dgm:t>
        <a:bodyPr/>
        <a:lstStyle/>
        <a:p>
          <a:endParaRPr lang="en-US"/>
        </a:p>
      </dgm:t>
    </dgm:pt>
    <dgm:pt modelId="{E6700A04-C63C-461D-80C4-E0CDC1CC6BDD}" type="sibTrans" cxnId="{C1B919DE-6460-45FC-A0F2-573CAEC5A553}">
      <dgm:prSet/>
      <dgm:spPr/>
      <dgm:t>
        <a:bodyPr/>
        <a:lstStyle/>
        <a:p>
          <a:endParaRPr lang="en-US"/>
        </a:p>
      </dgm:t>
    </dgm:pt>
    <dgm:pt modelId="{A65987F1-DD67-4056-997F-12D30D82BD31}">
      <dgm:prSet phldrT="[Text]"/>
      <dgm:spPr/>
      <dgm:t>
        <a:bodyPr/>
        <a:lstStyle/>
        <a:p>
          <a:r>
            <a:rPr lang="en-US" dirty="0" smtClean="0"/>
            <a:t>Interview</a:t>
          </a:r>
          <a:endParaRPr lang="en-US" dirty="0"/>
        </a:p>
      </dgm:t>
    </dgm:pt>
    <dgm:pt modelId="{FAE798D5-1A9D-434D-894E-DA639B68EFB5}" type="parTrans" cxnId="{31E6DFF3-6295-4309-96B8-D8E63E76E171}">
      <dgm:prSet/>
      <dgm:spPr/>
      <dgm:t>
        <a:bodyPr/>
        <a:lstStyle/>
        <a:p>
          <a:endParaRPr lang="en-US"/>
        </a:p>
      </dgm:t>
    </dgm:pt>
    <dgm:pt modelId="{47A2CD5A-7CC0-4B5E-8956-68C6E8AA002F}" type="sibTrans" cxnId="{31E6DFF3-6295-4309-96B8-D8E63E76E171}">
      <dgm:prSet/>
      <dgm:spPr/>
      <dgm:t>
        <a:bodyPr/>
        <a:lstStyle/>
        <a:p>
          <a:endParaRPr lang="en-US"/>
        </a:p>
      </dgm:t>
    </dgm:pt>
    <dgm:pt modelId="{6C2CE5BD-1514-4E54-9452-388F010F2BBB}">
      <dgm:prSet phldrT="[Text]"/>
      <dgm:spPr/>
      <dgm:t>
        <a:bodyPr/>
        <a:lstStyle/>
        <a:p>
          <a:r>
            <a:rPr lang="en-US" dirty="0" smtClean="0"/>
            <a:t>Log Record</a:t>
          </a:r>
          <a:endParaRPr lang="en-US" dirty="0"/>
        </a:p>
      </dgm:t>
    </dgm:pt>
    <dgm:pt modelId="{F51E0CF2-AE25-40FE-8471-85F5B9BD8A8E}" type="parTrans" cxnId="{98E2350F-2235-4CA9-BC4D-02AA84466D19}">
      <dgm:prSet/>
      <dgm:spPr/>
      <dgm:t>
        <a:bodyPr/>
        <a:lstStyle/>
        <a:p>
          <a:endParaRPr lang="en-US"/>
        </a:p>
      </dgm:t>
    </dgm:pt>
    <dgm:pt modelId="{A1A45BBC-CDDF-4698-B04E-AF146278E40A}" type="sibTrans" cxnId="{98E2350F-2235-4CA9-BC4D-02AA84466D19}">
      <dgm:prSet/>
      <dgm:spPr/>
      <dgm:t>
        <a:bodyPr/>
        <a:lstStyle/>
        <a:p>
          <a:endParaRPr lang="en-US"/>
        </a:p>
      </dgm:t>
    </dgm:pt>
    <dgm:pt modelId="{5EFA7CDC-3505-4306-A9C6-6E92B53FFFF6}">
      <dgm:prSet phldrT="[Text]"/>
      <dgm:spPr/>
      <dgm:t>
        <a:bodyPr/>
        <a:lstStyle/>
        <a:p>
          <a:r>
            <a:rPr lang="en-US" dirty="0" smtClean="0"/>
            <a:t>Observation</a:t>
          </a:r>
          <a:endParaRPr lang="en-US" dirty="0"/>
        </a:p>
      </dgm:t>
    </dgm:pt>
    <dgm:pt modelId="{924DB7A5-7859-4791-AEBE-2C796A0B95B2}" type="parTrans" cxnId="{50CE5B7D-A467-49F6-8AB6-3DA2A583FC83}">
      <dgm:prSet/>
      <dgm:spPr/>
      <dgm:t>
        <a:bodyPr/>
        <a:lstStyle/>
        <a:p>
          <a:endParaRPr lang="en-US"/>
        </a:p>
      </dgm:t>
    </dgm:pt>
    <dgm:pt modelId="{4EF17C52-C53C-46C5-9027-BA60D4B166B4}" type="sibTrans" cxnId="{50CE5B7D-A467-49F6-8AB6-3DA2A583FC83}">
      <dgm:prSet/>
      <dgm:spPr/>
      <dgm:t>
        <a:bodyPr/>
        <a:lstStyle/>
        <a:p>
          <a:endParaRPr lang="en-US"/>
        </a:p>
      </dgm:t>
    </dgm:pt>
    <dgm:pt modelId="{34F743A0-BD72-4AFD-8D9E-0864053ECB76}">
      <dgm:prSet/>
      <dgm:spPr/>
      <dgm:t>
        <a:bodyPr/>
        <a:lstStyle/>
        <a:p>
          <a:r>
            <a:rPr lang="en-US" dirty="0" smtClean="0"/>
            <a:t>Job Performance</a:t>
          </a:r>
          <a:endParaRPr lang="en-US" dirty="0"/>
        </a:p>
      </dgm:t>
    </dgm:pt>
    <dgm:pt modelId="{3212F30B-3ECC-441C-B037-62C10523B4E9}" type="parTrans" cxnId="{E9190C4E-5B00-4223-A7A8-3498FA6BADC4}">
      <dgm:prSet/>
      <dgm:spPr/>
      <dgm:t>
        <a:bodyPr/>
        <a:lstStyle/>
        <a:p>
          <a:endParaRPr lang="en-US"/>
        </a:p>
      </dgm:t>
    </dgm:pt>
    <dgm:pt modelId="{337E6176-DFCB-4F03-9C75-7EDD208A3D23}" type="sibTrans" cxnId="{E9190C4E-5B00-4223-A7A8-3498FA6BADC4}">
      <dgm:prSet/>
      <dgm:spPr/>
      <dgm:t>
        <a:bodyPr/>
        <a:lstStyle/>
        <a:p>
          <a:endParaRPr lang="en-US"/>
        </a:p>
      </dgm:t>
    </dgm:pt>
    <dgm:pt modelId="{236F7E24-FD21-416F-847B-AB8388712934}">
      <dgm:prSet/>
      <dgm:spPr/>
      <dgm:t>
        <a:bodyPr/>
        <a:lstStyle/>
        <a:p>
          <a:r>
            <a:rPr lang="en-US" dirty="0" smtClean="0"/>
            <a:t>Critical Incidents</a:t>
          </a:r>
          <a:endParaRPr lang="en-US" dirty="0"/>
        </a:p>
      </dgm:t>
    </dgm:pt>
    <dgm:pt modelId="{14641C08-E3B8-4644-8F77-4A3924B2E845}" type="parTrans" cxnId="{7AB9F91F-2E16-4FBC-9559-6B763D41644C}">
      <dgm:prSet/>
      <dgm:spPr/>
      <dgm:t>
        <a:bodyPr/>
        <a:lstStyle/>
        <a:p>
          <a:endParaRPr lang="en-US"/>
        </a:p>
      </dgm:t>
    </dgm:pt>
    <dgm:pt modelId="{D2C89346-8CFD-4A1B-8D93-7ECE6E77E917}" type="sibTrans" cxnId="{7AB9F91F-2E16-4FBC-9559-6B763D41644C}">
      <dgm:prSet/>
      <dgm:spPr/>
      <dgm:t>
        <a:bodyPr/>
        <a:lstStyle/>
        <a:p>
          <a:endParaRPr lang="en-US"/>
        </a:p>
      </dgm:t>
    </dgm:pt>
    <dgm:pt modelId="{EBE9A53B-C751-4F7B-AE62-F42EE84A517D}">
      <dgm:prSet phldrT="[Text]"/>
      <dgm:spPr/>
      <dgm:t>
        <a:bodyPr/>
        <a:lstStyle/>
        <a:p>
          <a:endParaRPr lang="en-US" dirty="0" smtClean="0"/>
        </a:p>
        <a:p>
          <a:r>
            <a:rPr lang="en-US" dirty="0" smtClean="0"/>
            <a:t>Questionnaire</a:t>
          </a:r>
          <a:endParaRPr lang="en-US" dirty="0"/>
        </a:p>
      </dgm:t>
    </dgm:pt>
    <dgm:pt modelId="{DBE70CC2-8D28-450D-85F7-0808DBF4F03B}" type="sibTrans" cxnId="{61512E67-F3EC-4EAC-BB1D-2E2122A7B247}">
      <dgm:prSet/>
      <dgm:spPr/>
      <dgm:t>
        <a:bodyPr/>
        <a:lstStyle/>
        <a:p>
          <a:endParaRPr lang="en-US"/>
        </a:p>
      </dgm:t>
    </dgm:pt>
    <dgm:pt modelId="{DEEF67CB-5CA8-486E-910D-7E41B7506A9F}" type="parTrans" cxnId="{61512E67-F3EC-4EAC-BB1D-2E2122A7B247}">
      <dgm:prSet/>
      <dgm:spPr/>
      <dgm:t>
        <a:bodyPr/>
        <a:lstStyle/>
        <a:p>
          <a:endParaRPr lang="en-US"/>
        </a:p>
      </dgm:t>
    </dgm:pt>
    <dgm:pt modelId="{FFCADABE-C1DA-4183-81EF-00EE4F5AB276}" type="pres">
      <dgm:prSet presAssocID="{35F9BFBC-EA8B-474A-BDC5-C4CD2950CA30}" presName="Name0" presStyleCnt="0">
        <dgm:presLayoutVars>
          <dgm:chMax val="1"/>
          <dgm:dir/>
          <dgm:animLvl val="ctr"/>
          <dgm:resizeHandles val="exact"/>
        </dgm:presLayoutVars>
      </dgm:prSet>
      <dgm:spPr/>
      <dgm:t>
        <a:bodyPr/>
        <a:lstStyle/>
        <a:p>
          <a:endParaRPr lang="en-US"/>
        </a:p>
      </dgm:t>
    </dgm:pt>
    <dgm:pt modelId="{5C7014AC-AFE1-4281-A39D-C60733539B56}" type="pres">
      <dgm:prSet presAssocID="{6D6D2A5C-8CD0-41E3-8D11-CCECD51380CA}" presName="centerShape" presStyleLbl="node0" presStyleIdx="0" presStyleCnt="1" custScaleX="108495" custScaleY="89636"/>
      <dgm:spPr/>
      <dgm:t>
        <a:bodyPr/>
        <a:lstStyle/>
        <a:p>
          <a:endParaRPr lang="en-US"/>
        </a:p>
      </dgm:t>
    </dgm:pt>
    <dgm:pt modelId="{E9636692-6854-4134-981E-68FB170C87D7}" type="pres">
      <dgm:prSet presAssocID="{FAE798D5-1A9D-434D-894E-DA639B68EFB5}" presName="parTrans" presStyleLbl="sibTrans2D1" presStyleIdx="0" presStyleCnt="6" custAng="11058496"/>
      <dgm:spPr/>
      <dgm:t>
        <a:bodyPr/>
        <a:lstStyle/>
        <a:p>
          <a:endParaRPr lang="en-US"/>
        </a:p>
      </dgm:t>
    </dgm:pt>
    <dgm:pt modelId="{EA470889-ADE6-4FEB-9F7F-309FA1510A88}" type="pres">
      <dgm:prSet presAssocID="{FAE798D5-1A9D-434D-894E-DA639B68EFB5}" presName="connectorText" presStyleLbl="sibTrans2D1" presStyleIdx="0" presStyleCnt="6"/>
      <dgm:spPr/>
      <dgm:t>
        <a:bodyPr/>
        <a:lstStyle/>
        <a:p>
          <a:endParaRPr lang="en-US"/>
        </a:p>
      </dgm:t>
    </dgm:pt>
    <dgm:pt modelId="{186EE515-51BD-4F1C-AC65-EB304ECB32A9}" type="pres">
      <dgm:prSet presAssocID="{A65987F1-DD67-4056-997F-12D30D82BD31}" presName="node" presStyleLbl="node1" presStyleIdx="0" presStyleCnt="6">
        <dgm:presLayoutVars>
          <dgm:bulletEnabled val="1"/>
        </dgm:presLayoutVars>
      </dgm:prSet>
      <dgm:spPr/>
      <dgm:t>
        <a:bodyPr/>
        <a:lstStyle/>
        <a:p>
          <a:endParaRPr lang="en-US"/>
        </a:p>
      </dgm:t>
    </dgm:pt>
    <dgm:pt modelId="{69E04BF6-E289-4E50-A2AF-B0EB31641C6F}" type="pres">
      <dgm:prSet presAssocID="{DEEF67CB-5CA8-486E-910D-7E41B7506A9F}" presName="parTrans" presStyleLbl="sibTrans2D1" presStyleIdx="1" presStyleCnt="6" custAng="3669111" custFlipHor="1" custScaleX="143883" custScaleY="97754"/>
      <dgm:spPr/>
      <dgm:t>
        <a:bodyPr/>
        <a:lstStyle/>
        <a:p>
          <a:endParaRPr lang="en-US"/>
        </a:p>
      </dgm:t>
    </dgm:pt>
    <dgm:pt modelId="{71925EB2-BA72-4A69-9D3C-4E3AA56CF28C}" type="pres">
      <dgm:prSet presAssocID="{DEEF67CB-5CA8-486E-910D-7E41B7506A9F}" presName="connectorText" presStyleLbl="sibTrans2D1" presStyleIdx="1" presStyleCnt="6"/>
      <dgm:spPr/>
      <dgm:t>
        <a:bodyPr/>
        <a:lstStyle/>
        <a:p>
          <a:endParaRPr lang="en-US"/>
        </a:p>
      </dgm:t>
    </dgm:pt>
    <dgm:pt modelId="{6D26F0C6-FE92-4EC6-BF8B-E3FD3BE9A602}" type="pres">
      <dgm:prSet presAssocID="{EBE9A53B-C751-4F7B-AE62-F42EE84A517D}" presName="node" presStyleLbl="node1" presStyleIdx="1" presStyleCnt="6" custRadScaleRad="111819" custRadScaleInc="12595">
        <dgm:presLayoutVars>
          <dgm:bulletEnabled val="1"/>
        </dgm:presLayoutVars>
      </dgm:prSet>
      <dgm:spPr/>
      <dgm:t>
        <a:bodyPr/>
        <a:lstStyle/>
        <a:p>
          <a:endParaRPr lang="en-US"/>
        </a:p>
      </dgm:t>
    </dgm:pt>
    <dgm:pt modelId="{7F1E85E7-C142-4E58-951F-D00B677A0897}" type="pres">
      <dgm:prSet presAssocID="{F51E0CF2-AE25-40FE-8471-85F5B9BD8A8E}" presName="parTrans" presStyleLbl="sibTrans2D1" presStyleIdx="2" presStyleCnt="6" custAng="11137726"/>
      <dgm:spPr/>
      <dgm:t>
        <a:bodyPr/>
        <a:lstStyle/>
        <a:p>
          <a:endParaRPr lang="en-US"/>
        </a:p>
      </dgm:t>
    </dgm:pt>
    <dgm:pt modelId="{D78963A6-0AB7-45F8-8152-4A11E917B5E8}" type="pres">
      <dgm:prSet presAssocID="{F51E0CF2-AE25-40FE-8471-85F5B9BD8A8E}" presName="connectorText" presStyleLbl="sibTrans2D1" presStyleIdx="2" presStyleCnt="6"/>
      <dgm:spPr/>
      <dgm:t>
        <a:bodyPr/>
        <a:lstStyle/>
        <a:p>
          <a:endParaRPr lang="en-US"/>
        </a:p>
      </dgm:t>
    </dgm:pt>
    <dgm:pt modelId="{B2185D94-5442-422F-9FD9-231892403B11}" type="pres">
      <dgm:prSet presAssocID="{6C2CE5BD-1514-4E54-9452-388F010F2BBB}" presName="node" presStyleLbl="node1" presStyleIdx="2" presStyleCnt="6">
        <dgm:presLayoutVars>
          <dgm:bulletEnabled val="1"/>
        </dgm:presLayoutVars>
      </dgm:prSet>
      <dgm:spPr/>
      <dgm:t>
        <a:bodyPr/>
        <a:lstStyle/>
        <a:p>
          <a:endParaRPr lang="en-US"/>
        </a:p>
      </dgm:t>
    </dgm:pt>
    <dgm:pt modelId="{830C1A94-023D-44F6-9ED0-FEB9BF920B3A}" type="pres">
      <dgm:prSet presAssocID="{14641C08-E3B8-4644-8F77-4A3924B2E845}" presName="parTrans" presStyleLbl="sibTrans2D1" presStyleIdx="3" presStyleCnt="6" custAng="10896515"/>
      <dgm:spPr/>
      <dgm:t>
        <a:bodyPr/>
        <a:lstStyle/>
        <a:p>
          <a:endParaRPr lang="en-US"/>
        </a:p>
      </dgm:t>
    </dgm:pt>
    <dgm:pt modelId="{FFF521DA-424A-4567-B93F-9922385550F6}" type="pres">
      <dgm:prSet presAssocID="{14641C08-E3B8-4644-8F77-4A3924B2E845}" presName="connectorText" presStyleLbl="sibTrans2D1" presStyleIdx="3" presStyleCnt="6"/>
      <dgm:spPr/>
      <dgm:t>
        <a:bodyPr/>
        <a:lstStyle/>
        <a:p>
          <a:endParaRPr lang="en-US"/>
        </a:p>
      </dgm:t>
    </dgm:pt>
    <dgm:pt modelId="{C1E8589C-EA45-49D9-9658-41F36ED8C89C}" type="pres">
      <dgm:prSet presAssocID="{236F7E24-FD21-416F-847B-AB8388712934}" presName="node" presStyleLbl="node1" presStyleIdx="3" presStyleCnt="6">
        <dgm:presLayoutVars>
          <dgm:bulletEnabled val="1"/>
        </dgm:presLayoutVars>
      </dgm:prSet>
      <dgm:spPr/>
      <dgm:t>
        <a:bodyPr/>
        <a:lstStyle/>
        <a:p>
          <a:endParaRPr lang="en-US"/>
        </a:p>
      </dgm:t>
    </dgm:pt>
    <dgm:pt modelId="{AB5ECE46-3CAA-48CC-B3D0-5309A5C375CC}" type="pres">
      <dgm:prSet presAssocID="{3212F30B-3ECC-441C-B037-62C10523B4E9}" presName="parTrans" presStyleLbl="sibTrans2D1" presStyleIdx="4" presStyleCnt="6" custAng="2162552" custFlipHor="1" custScaleX="140788" custScaleY="67536"/>
      <dgm:spPr/>
      <dgm:t>
        <a:bodyPr/>
        <a:lstStyle/>
        <a:p>
          <a:endParaRPr lang="en-US"/>
        </a:p>
      </dgm:t>
    </dgm:pt>
    <dgm:pt modelId="{DAAC1C7A-DABC-4CF8-BA23-1A2AB1DF2952}" type="pres">
      <dgm:prSet presAssocID="{3212F30B-3ECC-441C-B037-62C10523B4E9}" presName="connectorText" presStyleLbl="sibTrans2D1" presStyleIdx="4" presStyleCnt="6"/>
      <dgm:spPr/>
      <dgm:t>
        <a:bodyPr/>
        <a:lstStyle/>
        <a:p>
          <a:endParaRPr lang="en-US"/>
        </a:p>
      </dgm:t>
    </dgm:pt>
    <dgm:pt modelId="{F8DAC788-16DA-4DDF-AD30-61A3D4DC685B}" type="pres">
      <dgm:prSet presAssocID="{34F743A0-BD72-4AFD-8D9E-0864053ECB76}" presName="node" presStyleLbl="node1" presStyleIdx="4" presStyleCnt="6">
        <dgm:presLayoutVars>
          <dgm:bulletEnabled val="1"/>
        </dgm:presLayoutVars>
      </dgm:prSet>
      <dgm:spPr/>
      <dgm:t>
        <a:bodyPr/>
        <a:lstStyle/>
        <a:p>
          <a:endParaRPr lang="en-US"/>
        </a:p>
      </dgm:t>
    </dgm:pt>
    <dgm:pt modelId="{614E4360-155D-4CE1-A5EB-131064ECEE45}" type="pres">
      <dgm:prSet presAssocID="{924DB7A5-7859-4791-AEBE-2C796A0B95B2}" presName="parTrans" presStyleLbl="sibTrans2D1" presStyleIdx="5" presStyleCnt="6" custAng="11718467"/>
      <dgm:spPr/>
      <dgm:t>
        <a:bodyPr/>
        <a:lstStyle/>
        <a:p>
          <a:endParaRPr lang="en-US"/>
        </a:p>
      </dgm:t>
    </dgm:pt>
    <dgm:pt modelId="{DA84CA7C-01E1-4D01-B9F3-618E083FEED4}" type="pres">
      <dgm:prSet presAssocID="{924DB7A5-7859-4791-AEBE-2C796A0B95B2}" presName="connectorText" presStyleLbl="sibTrans2D1" presStyleIdx="5" presStyleCnt="6"/>
      <dgm:spPr/>
      <dgm:t>
        <a:bodyPr/>
        <a:lstStyle/>
        <a:p>
          <a:endParaRPr lang="en-US"/>
        </a:p>
      </dgm:t>
    </dgm:pt>
    <dgm:pt modelId="{327C1126-BC11-4C90-BD8C-AF3A3F39AD62}" type="pres">
      <dgm:prSet presAssocID="{5EFA7CDC-3505-4306-A9C6-6E92B53FFFF6}" presName="node" presStyleLbl="node1" presStyleIdx="5" presStyleCnt="6">
        <dgm:presLayoutVars>
          <dgm:bulletEnabled val="1"/>
        </dgm:presLayoutVars>
      </dgm:prSet>
      <dgm:spPr/>
      <dgm:t>
        <a:bodyPr/>
        <a:lstStyle/>
        <a:p>
          <a:endParaRPr lang="en-US"/>
        </a:p>
      </dgm:t>
    </dgm:pt>
  </dgm:ptLst>
  <dgm:cxnLst>
    <dgm:cxn modelId="{B53E91B9-ED8D-41C7-AE90-8AEA3362BB5D}" type="presOf" srcId="{FAE798D5-1A9D-434D-894E-DA639B68EFB5}" destId="{EA470889-ADE6-4FEB-9F7F-309FA1510A88}" srcOrd="1" destOrd="0" presId="urn:microsoft.com/office/officeart/2005/8/layout/radial5"/>
    <dgm:cxn modelId="{61512E67-F3EC-4EAC-BB1D-2E2122A7B247}" srcId="{6D6D2A5C-8CD0-41E3-8D11-CCECD51380CA}" destId="{EBE9A53B-C751-4F7B-AE62-F42EE84A517D}" srcOrd="1" destOrd="0" parTransId="{DEEF67CB-5CA8-486E-910D-7E41B7506A9F}" sibTransId="{DBE70CC2-8D28-450D-85F7-0808DBF4F03B}"/>
    <dgm:cxn modelId="{50CE5B7D-A467-49F6-8AB6-3DA2A583FC83}" srcId="{6D6D2A5C-8CD0-41E3-8D11-CCECD51380CA}" destId="{5EFA7CDC-3505-4306-A9C6-6E92B53FFFF6}" srcOrd="5" destOrd="0" parTransId="{924DB7A5-7859-4791-AEBE-2C796A0B95B2}" sibTransId="{4EF17C52-C53C-46C5-9027-BA60D4B166B4}"/>
    <dgm:cxn modelId="{0D1D1CFA-CEF3-497A-9240-069FA75CFF2D}" type="presOf" srcId="{924DB7A5-7859-4791-AEBE-2C796A0B95B2}" destId="{614E4360-155D-4CE1-A5EB-131064ECEE45}" srcOrd="0" destOrd="0" presId="urn:microsoft.com/office/officeart/2005/8/layout/radial5"/>
    <dgm:cxn modelId="{8E314634-857B-4FA4-9356-39C3508D8FAB}" type="presOf" srcId="{6D6D2A5C-8CD0-41E3-8D11-CCECD51380CA}" destId="{5C7014AC-AFE1-4281-A39D-C60733539B56}" srcOrd="0" destOrd="0" presId="urn:microsoft.com/office/officeart/2005/8/layout/radial5"/>
    <dgm:cxn modelId="{31E6DFF3-6295-4309-96B8-D8E63E76E171}" srcId="{6D6D2A5C-8CD0-41E3-8D11-CCECD51380CA}" destId="{A65987F1-DD67-4056-997F-12D30D82BD31}" srcOrd="0" destOrd="0" parTransId="{FAE798D5-1A9D-434D-894E-DA639B68EFB5}" sibTransId="{47A2CD5A-7CC0-4B5E-8956-68C6E8AA002F}"/>
    <dgm:cxn modelId="{E9190C4E-5B00-4223-A7A8-3498FA6BADC4}" srcId="{6D6D2A5C-8CD0-41E3-8D11-CCECD51380CA}" destId="{34F743A0-BD72-4AFD-8D9E-0864053ECB76}" srcOrd="4" destOrd="0" parTransId="{3212F30B-3ECC-441C-B037-62C10523B4E9}" sibTransId="{337E6176-DFCB-4F03-9C75-7EDD208A3D23}"/>
    <dgm:cxn modelId="{1148FABA-F0B2-4410-A9CC-EE2CDB53F339}" type="presOf" srcId="{DEEF67CB-5CA8-486E-910D-7E41B7506A9F}" destId="{69E04BF6-E289-4E50-A2AF-B0EB31641C6F}" srcOrd="0" destOrd="0" presId="urn:microsoft.com/office/officeart/2005/8/layout/radial5"/>
    <dgm:cxn modelId="{E068C903-06BC-4D56-92A8-1E3FB554BF38}" type="presOf" srcId="{FAE798D5-1A9D-434D-894E-DA639B68EFB5}" destId="{E9636692-6854-4134-981E-68FB170C87D7}" srcOrd="0" destOrd="0" presId="urn:microsoft.com/office/officeart/2005/8/layout/radial5"/>
    <dgm:cxn modelId="{3DAAA0F7-B768-4A13-8CB7-6723D503BF6D}" type="presOf" srcId="{3212F30B-3ECC-441C-B037-62C10523B4E9}" destId="{DAAC1C7A-DABC-4CF8-BA23-1A2AB1DF2952}" srcOrd="1" destOrd="0" presId="urn:microsoft.com/office/officeart/2005/8/layout/radial5"/>
    <dgm:cxn modelId="{05885607-DF9E-4818-A5A1-0310CF6A9BC5}" type="presOf" srcId="{F51E0CF2-AE25-40FE-8471-85F5B9BD8A8E}" destId="{D78963A6-0AB7-45F8-8152-4A11E917B5E8}" srcOrd="1" destOrd="0" presId="urn:microsoft.com/office/officeart/2005/8/layout/radial5"/>
    <dgm:cxn modelId="{529C42D8-D554-40E3-8EB9-8647EB161380}" type="presOf" srcId="{236F7E24-FD21-416F-847B-AB8388712934}" destId="{C1E8589C-EA45-49D9-9658-41F36ED8C89C}" srcOrd="0" destOrd="0" presId="urn:microsoft.com/office/officeart/2005/8/layout/radial5"/>
    <dgm:cxn modelId="{10D095BC-43CF-4105-BA67-A65C98F1B812}" type="presOf" srcId="{A65987F1-DD67-4056-997F-12D30D82BD31}" destId="{186EE515-51BD-4F1C-AC65-EB304ECB32A9}" srcOrd="0" destOrd="0" presId="urn:microsoft.com/office/officeart/2005/8/layout/radial5"/>
    <dgm:cxn modelId="{CF573FC8-BEC3-4140-95A2-D418E6ADC460}" type="presOf" srcId="{F51E0CF2-AE25-40FE-8471-85F5B9BD8A8E}" destId="{7F1E85E7-C142-4E58-951F-D00B677A0897}" srcOrd="0" destOrd="0" presId="urn:microsoft.com/office/officeart/2005/8/layout/radial5"/>
    <dgm:cxn modelId="{C9118058-3F90-4599-80CD-F215BEF2D686}" type="presOf" srcId="{DEEF67CB-5CA8-486E-910D-7E41B7506A9F}" destId="{71925EB2-BA72-4A69-9D3C-4E3AA56CF28C}" srcOrd="1" destOrd="0" presId="urn:microsoft.com/office/officeart/2005/8/layout/radial5"/>
    <dgm:cxn modelId="{0FF3276B-3E69-499B-A03A-8EE45110D2AB}" type="presOf" srcId="{35F9BFBC-EA8B-474A-BDC5-C4CD2950CA30}" destId="{FFCADABE-C1DA-4183-81EF-00EE4F5AB276}" srcOrd="0" destOrd="0" presId="urn:microsoft.com/office/officeart/2005/8/layout/radial5"/>
    <dgm:cxn modelId="{7AB9F91F-2E16-4FBC-9559-6B763D41644C}" srcId="{6D6D2A5C-8CD0-41E3-8D11-CCECD51380CA}" destId="{236F7E24-FD21-416F-847B-AB8388712934}" srcOrd="3" destOrd="0" parTransId="{14641C08-E3B8-4644-8F77-4A3924B2E845}" sibTransId="{D2C89346-8CFD-4A1B-8D93-7ECE6E77E917}"/>
    <dgm:cxn modelId="{77FC0530-9BBF-4949-8AFC-5F0FF7BB0492}" type="presOf" srcId="{EBE9A53B-C751-4F7B-AE62-F42EE84A517D}" destId="{6D26F0C6-FE92-4EC6-BF8B-E3FD3BE9A602}" srcOrd="0" destOrd="0" presId="urn:microsoft.com/office/officeart/2005/8/layout/radial5"/>
    <dgm:cxn modelId="{47527696-63FD-4380-9E0A-1A8A518AE46C}" type="presOf" srcId="{14641C08-E3B8-4644-8F77-4A3924B2E845}" destId="{830C1A94-023D-44F6-9ED0-FEB9BF920B3A}" srcOrd="0" destOrd="0" presId="urn:microsoft.com/office/officeart/2005/8/layout/radial5"/>
    <dgm:cxn modelId="{98E2350F-2235-4CA9-BC4D-02AA84466D19}" srcId="{6D6D2A5C-8CD0-41E3-8D11-CCECD51380CA}" destId="{6C2CE5BD-1514-4E54-9452-388F010F2BBB}" srcOrd="2" destOrd="0" parTransId="{F51E0CF2-AE25-40FE-8471-85F5B9BD8A8E}" sibTransId="{A1A45BBC-CDDF-4698-B04E-AF146278E40A}"/>
    <dgm:cxn modelId="{C978F0CB-D64C-4D5C-973C-1E583BC6CAE7}" type="presOf" srcId="{3212F30B-3ECC-441C-B037-62C10523B4E9}" destId="{AB5ECE46-3CAA-48CC-B3D0-5309A5C375CC}" srcOrd="0" destOrd="0" presId="urn:microsoft.com/office/officeart/2005/8/layout/radial5"/>
    <dgm:cxn modelId="{732AA0CE-B68A-42F6-ACC5-294DB824F4F0}" type="presOf" srcId="{924DB7A5-7859-4791-AEBE-2C796A0B95B2}" destId="{DA84CA7C-01E1-4D01-B9F3-618E083FEED4}" srcOrd="1" destOrd="0" presId="urn:microsoft.com/office/officeart/2005/8/layout/radial5"/>
    <dgm:cxn modelId="{8A3B1093-127A-4678-A976-C3FDEB996C34}" type="presOf" srcId="{6C2CE5BD-1514-4E54-9452-388F010F2BBB}" destId="{B2185D94-5442-422F-9FD9-231892403B11}" srcOrd="0" destOrd="0" presId="urn:microsoft.com/office/officeart/2005/8/layout/radial5"/>
    <dgm:cxn modelId="{54623311-3E56-4044-BE2F-8E1DDE444F94}" type="presOf" srcId="{14641C08-E3B8-4644-8F77-4A3924B2E845}" destId="{FFF521DA-424A-4567-B93F-9922385550F6}" srcOrd="1" destOrd="0" presId="urn:microsoft.com/office/officeart/2005/8/layout/radial5"/>
    <dgm:cxn modelId="{03BE69C3-E34A-408F-ACB5-780C23D21974}" type="presOf" srcId="{34F743A0-BD72-4AFD-8D9E-0864053ECB76}" destId="{F8DAC788-16DA-4DDF-AD30-61A3D4DC685B}" srcOrd="0" destOrd="0" presId="urn:microsoft.com/office/officeart/2005/8/layout/radial5"/>
    <dgm:cxn modelId="{C2F6A2B9-40E2-4F12-8263-D97CEB15C801}" type="presOf" srcId="{5EFA7CDC-3505-4306-A9C6-6E92B53FFFF6}" destId="{327C1126-BC11-4C90-BD8C-AF3A3F39AD62}" srcOrd="0" destOrd="0" presId="urn:microsoft.com/office/officeart/2005/8/layout/radial5"/>
    <dgm:cxn modelId="{C1B919DE-6460-45FC-A0F2-573CAEC5A553}" srcId="{35F9BFBC-EA8B-474A-BDC5-C4CD2950CA30}" destId="{6D6D2A5C-8CD0-41E3-8D11-CCECD51380CA}" srcOrd="0" destOrd="0" parTransId="{E7ED03B5-BB48-45CE-B794-025E5DDEBFEE}" sibTransId="{E6700A04-C63C-461D-80C4-E0CDC1CC6BDD}"/>
    <dgm:cxn modelId="{B68DD549-8A8D-45DE-A308-4076D54525D8}" type="presParOf" srcId="{FFCADABE-C1DA-4183-81EF-00EE4F5AB276}" destId="{5C7014AC-AFE1-4281-A39D-C60733539B56}" srcOrd="0" destOrd="0" presId="urn:microsoft.com/office/officeart/2005/8/layout/radial5"/>
    <dgm:cxn modelId="{F02DD2FB-072A-448A-8482-59A01D64524B}" type="presParOf" srcId="{FFCADABE-C1DA-4183-81EF-00EE4F5AB276}" destId="{E9636692-6854-4134-981E-68FB170C87D7}" srcOrd="1" destOrd="0" presId="urn:microsoft.com/office/officeart/2005/8/layout/radial5"/>
    <dgm:cxn modelId="{48CF787A-6752-4280-A497-B1ED3C7985EB}" type="presParOf" srcId="{E9636692-6854-4134-981E-68FB170C87D7}" destId="{EA470889-ADE6-4FEB-9F7F-309FA1510A88}" srcOrd="0" destOrd="0" presId="urn:microsoft.com/office/officeart/2005/8/layout/radial5"/>
    <dgm:cxn modelId="{5F1336D8-4379-483F-981F-314AD71AD87D}" type="presParOf" srcId="{FFCADABE-C1DA-4183-81EF-00EE4F5AB276}" destId="{186EE515-51BD-4F1C-AC65-EB304ECB32A9}" srcOrd="2" destOrd="0" presId="urn:microsoft.com/office/officeart/2005/8/layout/radial5"/>
    <dgm:cxn modelId="{ACF939F9-1EC0-4B95-8C0A-3FCAC5921B4F}" type="presParOf" srcId="{FFCADABE-C1DA-4183-81EF-00EE4F5AB276}" destId="{69E04BF6-E289-4E50-A2AF-B0EB31641C6F}" srcOrd="3" destOrd="0" presId="urn:microsoft.com/office/officeart/2005/8/layout/radial5"/>
    <dgm:cxn modelId="{06C3DF3D-9C66-432C-9EDE-3D9F9119C16C}" type="presParOf" srcId="{69E04BF6-E289-4E50-A2AF-B0EB31641C6F}" destId="{71925EB2-BA72-4A69-9D3C-4E3AA56CF28C}" srcOrd="0" destOrd="0" presId="urn:microsoft.com/office/officeart/2005/8/layout/radial5"/>
    <dgm:cxn modelId="{29FC4781-1DA9-4E95-BE98-3173ACC3D2B0}" type="presParOf" srcId="{FFCADABE-C1DA-4183-81EF-00EE4F5AB276}" destId="{6D26F0C6-FE92-4EC6-BF8B-E3FD3BE9A602}" srcOrd="4" destOrd="0" presId="urn:microsoft.com/office/officeart/2005/8/layout/radial5"/>
    <dgm:cxn modelId="{18E490B9-A195-4D6C-851D-371AD392B281}" type="presParOf" srcId="{FFCADABE-C1DA-4183-81EF-00EE4F5AB276}" destId="{7F1E85E7-C142-4E58-951F-D00B677A0897}" srcOrd="5" destOrd="0" presId="urn:microsoft.com/office/officeart/2005/8/layout/radial5"/>
    <dgm:cxn modelId="{FAED5BDE-38AB-41A5-A4AF-E4F27ADF31F8}" type="presParOf" srcId="{7F1E85E7-C142-4E58-951F-D00B677A0897}" destId="{D78963A6-0AB7-45F8-8152-4A11E917B5E8}" srcOrd="0" destOrd="0" presId="urn:microsoft.com/office/officeart/2005/8/layout/radial5"/>
    <dgm:cxn modelId="{F55B5969-E3B4-49A6-AB0E-CE31568099C2}" type="presParOf" srcId="{FFCADABE-C1DA-4183-81EF-00EE4F5AB276}" destId="{B2185D94-5442-422F-9FD9-231892403B11}" srcOrd="6" destOrd="0" presId="urn:microsoft.com/office/officeart/2005/8/layout/radial5"/>
    <dgm:cxn modelId="{DDD43C74-27CF-42C2-9343-88AC7298A7B5}" type="presParOf" srcId="{FFCADABE-C1DA-4183-81EF-00EE4F5AB276}" destId="{830C1A94-023D-44F6-9ED0-FEB9BF920B3A}" srcOrd="7" destOrd="0" presId="urn:microsoft.com/office/officeart/2005/8/layout/radial5"/>
    <dgm:cxn modelId="{B64596DC-0970-4ADB-8D32-3980E223582B}" type="presParOf" srcId="{830C1A94-023D-44F6-9ED0-FEB9BF920B3A}" destId="{FFF521DA-424A-4567-B93F-9922385550F6}" srcOrd="0" destOrd="0" presId="urn:microsoft.com/office/officeart/2005/8/layout/radial5"/>
    <dgm:cxn modelId="{59946E43-E2CA-40F4-9A8A-EBC52F4B8FDE}" type="presParOf" srcId="{FFCADABE-C1DA-4183-81EF-00EE4F5AB276}" destId="{C1E8589C-EA45-49D9-9658-41F36ED8C89C}" srcOrd="8" destOrd="0" presId="urn:microsoft.com/office/officeart/2005/8/layout/radial5"/>
    <dgm:cxn modelId="{98F0138A-E497-4517-9198-E18944906B0B}" type="presParOf" srcId="{FFCADABE-C1DA-4183-81EF-00EE4F5AB276}" destId="{AB5ECE46-3CAA-48CC-B3D0-5309A5C375CC}" srcOrd="9" destOrd="0" presId="urn:microsoft.com/office/officeart/2005/8/layout/radial5"/>
    <dgm:cxn modelId="{C07A7B7A-1518-472A-BCBC-706416D756EC}" type="presParOf" srcId="{AB5ECE46-3CAA-48CC-B3D0-5309A5C375CC}" destId="{DAAC1C7A-DABC-4CF8-BA23-1A2AB1DF2952}" srcOrd="0" destOrd="0" presId="urn:microsoft.com/office/officeart/2005/8/layout/radial5"/>
    <dgm:cxn modelId="{5754A5E7-E165-448E-AB84-80FCBD7E4D31}" type="presParOf" srcId="{FFCADABE-C1DA-4183-81EF-00EE4F5AB276}" destId="{F8DAC788-16DA-4DDF-AD30-61A3D4DC685B}" srcOrd="10" destOrd="0" presId="urn:microsoft.com/office/officeart/2005/8/layout/radial5"/>
    <dgm:cxn modelId="{C2DEE44D-4941-4155-91A1-B1EA6C4A7D71}" type="presParOf" srcId="{FFCADABE-C1DA-4183-81EF-00EE4F5AB276}" destId="{614E4360-155D-4CE1-A5EB-131064ECEE45}" srcOrd="11" destOrd="0" presId="urn:microsoft.com/office/officeart/2005/8/layout/radial5"/>
    <dgm:cxn modelId="{E5FD226D-4A98-4F6E-AC14-E1F4B86B56E7}" type="presParOf" srcId="{614E4360-155D-4CE1-A5EB-131064ECEE45}" destId="{DA84CA7C-01E1-4D01-B9F3-618E083FEED4}" srcOrd="0" destOrd="0" presId="urn:microsoft.com/office/officeart/2005/8/layout/radial5"/>
    <dgm:cxn modelId="{8330E799-21BD-4E12-9774-EF05F7AD504E}" type="presParOf" srcId="{FFCADABE-C1DA-4183-81EF-00EE4F5AB276}" destId="{327C1126-BC11-4C90-BD8C-AF3A3F39AD62}" srcOrd="12" destOrd="0" presId="urn:microsoft.com/office/officeart/2005/8/layout/radial5"/>
  </dgm:cxnLst>
  <dgm:bg/>
  <dgm:whole/>
</dgm:dataModel>
</file>

<file path=ppt/diagrams/data4.xml><?xml version="1.0" encoding="utf-8"?>
<dgm:dataModel xmlns:dgm="http://schemas.openxmlformats.org/drawingml/2006/diagram" xmlns:a="http://schemas.openxmlformats.org/drawingml/2006/main">
  <dgm:ptLst>
    <dgm:pt modelId="{ECCD85F9-0D69-4310-93A2-058556D26EFC}" type="doc">
      <dgm:prSet loTypeId="urn:microsoft.com/office/officeart/2005/8/layout/process4" loCatId="process" qsTypeId="urn:microsoft.com/office/officeart/2005/8/quickstyle/simple3" qsCatId="simple" csTypeId="urn:microsoft.com/office/officeart/2005/8/colors/colorful1" csCatId="colorful" phldr="1"/>
      <dgm:spPr/>
      <dgm:t>
        <a:bodyPr/>
        <a:lstStyle/>
        <a:p>
          <a:endParaRPr lang="en-US"/>
        </a:p>
      </dgm:t>
    </dgm:pt>
    <dgm:pt modelId="{6509F4AF-4469-4031-BCAD-E77E28884F82}">
      <dgm:prSet phldrT="[Text]"/>
      <dgm:spPr/>
      <dgm:t>
        <a:bodyPr/>
        <a:lstStyle/>
        <a:p>
          <a:r>
            <a:rPr lang="en-US" dirty="0" smtClean="0"/>
            <a:t>Organizational Analysis</a:t>
          </a:r>
          <a:endParaRPr lang="en-US" dirty="0"/>
        </a:p>
      </dgm:t>
    </dgm:pt>
    <dgm:pt modelId="{6F6F1F8A-3241-48CC-80D3-DE2FA9791A0F}" type="parTrans" cxnId="{016BCB57-B278-4718-AD64-02408F0A69CD}">
      <dgm:prSet/>
      <dgm:spPr/>
      <dgm:t>
        <a:bodyPr/>
        <a:lstStyle/>
        <a:p>
          <a:endParaRPr lang="en-US"/>
        </a:p>
      </dgm:t>
    </dgm:pt>
    <dgm:pt modelId="{F9975027-D28C-4A6B-B5D4-F0F137360E22}" type="sibTrans" cxnId="{016BCB57-B278-4718-AD64-02408F0A69CD}">
      <dgm:prSet/>
      <dgm:spPr/>
      <dgm:t>
        <a:bodyPr/>
        <a:lstStyle/>
        <a:p>
          <a:endParaRPr lang="en-US"/>
        </a:p>
      </dgm:t>
    </dgm:pt>
    <dgm:pt modelId="{C3F5CD89-00A2-4757-AEDE-06FDCEB0BDD8}">
      <dgm:prSet phldrT="[Text]"/>
      <dgm:spPr/>
      <dgm:t>
        <a:bodyPr/>
        <a:lstStyle/>
        <a:p>
          <a:r>
            <a:rPr lang="en-US" dirty="0" smtClean="0"/>
            <a:t>Deciding the use of Job Analysis Programme</a:t>
          </a:r>
          <a:endParaRPr lang="en-US" dirty="0"/>
        </a:p>
      </dgm:t>
    </dgm:pt>
    <dgm:pt modelId="{6C86E32B-514D-4649-AC05-DE67DE161C51}" type="parTrans" cxnId="{42C2BA82-82D9-41AD-80AC-3E0158FD6320}">
      <dgm:prSet/>
      <dgm:spPr/>
      <dgm:t>
        <a:bodyPr/>
        <a:lstStyle/>
        <a:p>
          <a:endParaRPr lang="en-US"/>
        </a:p>
      </dgm:t>
    </dgm:pt>
    <dgm:pt modelId="{61709E23-0853-447D-AE02-DF4466A9CBA2}" type="sibTrans" cxnId="{42C2BA82-82D9-41AD-80AC-3E0158FD6320}">
      <dgm:prSet/>
      <dgm:spPr/>
      <dgm:t>
        <a:bodyPr/>
        <a:lstStyle/>
        <a:p>
          <a:endParaRPr lang="en-US"/>
        </a:p>
      </dgm:t>
    </dgm:pt>
    <dgm:pt modelId="{0A67C2B9-C9D5-4C22-B8DB-F125F993BD75}">
      <dgm:prSet phldrT="[Text]"/>
      <dgm:spPr/>
      <dgm:t>
        <a:bodyPr/>
        <a:lstStyle/>
        <a:p>
          <a:r>
            <a:rPr lang="en-US" dirty="0" smtClean="0"/>
            <a:t>Selecting Representative Jobs for Analysis</a:t>
          </a:r>
          <a:endParaRPr lang="en-US" dirty="0"/>
        </a:p>
      </dgm:t>
    </dgm:pt>
    <dgm:pt modelId="{2962F7DB-1F7F-4DD2-B14F-AA5A921C54D4}" type="parTrans" cxnId="{58C21CAF-7B6B-46F6-BAB7-D604C5953629}">
      <dgm:prSet/>
      <dgm:spPr/>
      <dgm:t>
        <a:bodyPr/>
        <a:lstStyle/>
        <a:p>
          <a:endParaRPr lang="en-US"/>
        </a:p>
      </dgm:t>
    </dgm:pt>
    <dgm:pt modelId="{9B4D7145-EA3E-4BF9-BD57-CCBB8F0B1EC1}" type="sibTrans" cxnId="{58C21CAF-7B6B-46F6-BAB7-D604C5953629}">
      <dgm:prSet/>
      <dgm:spPr/>
      <dgm:t>
        <a:bodyPr/>
        <a:lstStyle/>
        <a:p>
          <a:endParaRPr lang="en-US"/>
        </a:p>
      </dgm:t>
    </dgm:pt>
    <dgm:pt modelId="{035A6554-73C1-4578-92D5-7794E23A3BBD}">
      <dgm:prSet phldrT="[Text]"/>
      <dgm:spPr/>
      <dgm:t>
        <a:bodyPr/>
        <a:lstStyle/>
        <a:p>
          <a:r>
            <a:rPr lang="en-US" dirty="0" smtClean="0"/>
            <a:t>Understand Job Design</a:t>
          </a:r>
          <a:endParaRPr lang="en-US" dirty="0"/>
        </a:p>
      </dgm:t>
    </dgm:pt>
    <dgm:pt modelId="{B2BB3183-9E16-4C1D-8956-D7D3AA6C481F}" type="parTrans" cxnId="{82EE7B64-7F85-46A1-91A6-72C8ED5B683D}">
      <dgm:prSet/>
      <dgm:spPr/>
      <dgm:t>
        <a:bodyPr/>
        <a:lstStyle/>
        <a:p>
          <a:endParaRPr lang="en-US"/>
        </a:p>
      </dgm:t>
    </dgm:pt>
    <dgm:pt modelId="{31CE25D2-8D4E-4110-8154-0533CECD6973}" type="sibTrans" cxnId="{82EE7B64-7F85-46A1-91A6-72C8ED5B683D}">
      <dgm:prSet/>
      <dgm:spPr/>
      <dgm:t>
        <a:bodyPr/>
        <a:lstStyle/>
        <a:p>
          <a:endParaRPr lang="en-US"/>
        </a:p>
      </dgm:t>
    </dgm:pt>
    <dgm:pt modelId="{EDFFCEC5-7E87-4903-8A27-00920BC8EC0F}">
      <dgm:prSet phldrT="[Text]"/>
      <dgm:spPr/>
      <dgm:t>
        <a:bodyPr/>
        <a:lstStyle/>
        <a:p>
          <a:r>
            <a:rPr lang="en-US" dirty="0" smtClean="0"/>
            <a:t>Organizing Job Analysis Programme</a:t>
          </a:r>
          <a:endParaRPr lang="en-US" dirty="0"/>
        </a:p>
      </dgm:t>
    </dgm:pt>
    <dgm:pt modelId="{138553E0-5CB4-4AF3-8880-B289C2F9AD05}" type="sibTrans" cxnId="{56623C2C-1579-4F8F-A4D0-B2F950007BA3}">
      <dgm:prSet/>
      <dgm:spPr/>
      <dgm:t>
        <a:bodyPr/>
        <a:lstStyle/>
        <a:p>
          <a:endParaRPr lang="en-US"/>
        </a:p>
      </dgm:t>
    </dgm:pt>
    <dgm:pt modelId="{83EDE9F9-76A0-437B-A3B1-B656D8F210A6}" type="parTrans" cxnId="{56623C2C-1579-4F8F-A4D0-B2F950007BA3}">
      <dgm:prSet/>
      <dgm:spPr/>
      <dgm:t>
        <a:bodyPr/>
        <a:lstStyle/>
        <a:p>
          <a:endParaRPr lang="en-US"/>
        </a:p>
      </dgm:t>
    </dgm:pt>
    <dgm:pt modelId="{E38E3506-701A-4EEE-96E4-CA9C6CCA4E68}">
      <dgm:prSet phldrT="[Text]"/>
      <dgm:spPr/>
      <dgm:t>
        <a:bodyPr/>
        <a:lstStyle/>
        <a:p>
          <a:r>
            <a:rPr lang="en-US" dirty="0" smtClean="0"/>
            <a:t>Collection of Data</a:t>
          </a:r>
          <a:endParaRPr lang="en-US" dirty="0"/>
        </a:p>
      </dgm:t>
    </dgm:pt>
    <dgm:pt modelId="{9D69EFD5-1C45-4D1E-9829-13D7FA36E470}" type="parTrans" cxnId="{9A3DBED7-A451-4012-B167-1696C6C51F6E}">
      <dgm:prSet/>
      <dgm:spPr/>
      <dgm:t>
        <a:bodyPr/>
        <a:lstStyle/>
        <a:p>
          <a:endParaRPr lang="en-US"/>
        </a:p>
      </dgm:t>
    </dgm:pt>
    <dgm:pt modelId="{ABC505FB-2FB0-40C1-9CCF-26AD59D3A0C1}" type="sibTrans" cxnId="{9A3DBED7-A451-4012-B167-1696C6C51F6E}">
      <dgm:prSet/>
      <dgm:spPr/>
      <dgm:t>
        <a:bodyPr/>
        <a:lstStyle/>
        <a:p>
          <a:endParaRPr lang="en-US"/>
        </a:p>
      </dgm:t>
    </dgm:pt>
    <dgm:pt modelId="{CE301A6A-EE56-4A0A-A13C-07F03C64B5F0}">
      <dgm:prSet phldrT="[Text]"/>
      <dgm:spPr/>
      <dgm:t>
        <a:bodyPr/>
        <a:lstStyle/>
        <a:p>
          <a:r>
            <a:rPr lang="en-US" dirty="0" smtClean="0"/>
            <a:t>Developing a Job Description</a:t>
          </a:r>
          <a:endParaRPr lang="en-US" dirty="0"/>
        </a:p>
      </dgm:t>
    </dgm:pt>
    <dgm:pt modelId="{F3F895C7-99D6-44A7-8780-ACCF6E965DDF}" type="parTrans" cxnId="{BDF50630-2CAF-400A-AC15-1BC95078DC6D}">
      <dgm:prSet/>
      <dgm:spPr/>
      <dgm:t>
        <a:bodyPr/>
        <a:lstStyle/>
        <a:p>
          <a:endParaRPr lang="en-US"/>
        </a:p>
      </dgm:t>
    </dgm:pt>
    <dgm:pt modelId="{BF3A62E9-BB9D-42B6-BD1D-B61B2129FA96}" type="sibTrans" cxnId="{BDF50630-2CAF-400A-AC15-1BC95078DC6D}">
      <dgm:prSet/>
      <dgm:spPr/>
      <dgm:t>
        <a:bodyPr/>
        <a:lstStyle/>
        <a:p>
          <a:endParaRPr lang="en-US"/>
        </a:p>
      </dgm:t>
    </dgm:pt>
    <dgm:pt modelId="{E5B23BB6-E5A5-4318-9A80-73A5C4BF90F7}">
      <dgm:prSet phldrT="[Text]"/>
      <dgm:spPr/>
      <dgm:t>
        <a:bodyPr/>
        <a:lstStyle/>
        <a:p>
          <a:r>
            <a:rPr lang="en-US" dirty="0" smtClean="0"/>
            <a:t>Preparing a Job specification</a:t>
          </a:r>
          <a:endParaRPr lang="en-US" dirty="0"/>
        </a:p>
      </dgm:t>
    </dgm:pt>
    <dgm:pt modelId="{2BCC0BFA-E841-4922-89F2-3A437ACCB246}" type="parTrans" cxnId="{379A097A-75E1-4EC5-8B2C-77C850294E44}">
      <dgm:prSet/>
      <dgm:spPr/>
      <dgm:t>
        <a:bodyPr/>
        <a:lstStyle/>
        <a:p>
          <a:endParaRPr lang="en-US"/>
        </a:p>
      </dgm:t>
    </dgm:pt>
    <dgm:pt modelId="{7E24DB19-5F12-4674-8F10-453B413CFCBB}" type="sibTrans" cxnId="{379A097A-75E1-4EC5-8B2C-77C850294E44}">
      <dgm:prSet/>
      <dgm:spPr/>
      <dgm:t>
        <a:bodyPr/>
        <a:lstStyle/>
        <a:p>
          <a:endParaRPr lang="en-US"/>
        </a:p>
      </dgm:t>
    </dgm:pt>
    <dgm:pt modelId="{00755B04-5B25-47BE-B8FF-BD992B8DDD32}" type="pres">
      <dgm:prSet presAssocID="{ECCD85F9-0D69-4310-93A2-058556D26EFC}" presName="Name0" presStyleCnt="0">
        <dgm:presLayoutVars>
          <dgm:dir/>
          <dgm:animLvl val="lvl"/>
          <dgm:resizeHandles val="exact"/>
        </dgm:presLayoutVars>
      </dgm:prSet>
      <dgm:spPr/>
      <dgm:t>
        <a:bodyPr/>
        <a:lstStyle/>
        <a:p>
          <a:endParaRPr lang="en-US"/>
        </a:p>
      </dgm:t>
    </dgm:pt>
    <dgm:pt modelId="{81D4CFA9-4766-41F0-BB31-F5D380AB4CE1}" type="pres">
      <dgm:prSet presAssocID="{E5B23BB6-E5A5-4318-9A80-73A5C4BF90F7}" presName="boxAndChildren" presStyleCnt="0"/>
      <dgm:spPr/>
    </dgm:pt>
    <dgm:pt modelId="{12676152-5BB1-45AC-8311-FA56380E40F0}" type="pres">
      <dgm:prSet presAssocID="{E5B23BB6-E5A5-4318-9A80-73A5C4BF90F7}" presName="parentTextBox" presStyleLbl="node1" presStyleIdx="0" presStyleCnt="8"/>
      <dgm:spPr/>
      <dgm:t>
        <a:bodyPr/>
        <a:lstStyle/>
        <a:p>
          <a:endParaRPr lang="en-US"/>
        </a:p>
      </dgm:t>
    </dgm:pt>
    <dgm:pt modelId="{4055FF17-49AF-4837-9C79-847C32340160}" type="pres">
      <dgm:prSet presAssocID="{BF3A62E9-BB9D-42B6-BD1D-B61B2129FA96}" presName="sp" presStyleCnt="0"/>
      <dgm:spPr/>
    </dgm:pt>
    <dgm:pt modelId="{EFA3C365-1D04-4B6F-A5D7-F4FA88CB579D}" type="pres">
      <dgm:prSet presAssocID="{CE301A6A-EE56-4A0A-A13C-07F03C64B5F0}" presName="arrowAndChildren" presStyleCnt="0"/>
      <dgm:spPr/>
    </dgm:pt>
    <dgm:pt modelId="{8D87B0B3-B03A-4E56-B5D4-34F001E376EF}" type="pres">
      <dgm:prSet presAssocID="{CE301A6A-EE56-4A0A-A13C-07F03C64B5F0}" presName="parentTextArrow" presStyleLbl="node1" presStyleIdx="1" presStyleCnt="8"/>
      <dgm:spPr/>
      <dgm:t>
        <a:bodyPr/>
        <a:lstStyle/>
        <a:p>
          <a:endParaRPr lang="en-US"/>
        </a:p>
      </dgm:t>
    </dgm:pt>
    <dgm:pt modelId="{92D8E951-D89E-45ED-B875-3BB72074C97D}" type="pres">
      <dgm:prSet presAssocID="{ABC505FB-2FB0-40C1-9CCF-26AD59D3A0C1}" presName="sp" presStyleCnt="0"/>
      <dgm:spPr/>
    </dgm:pt>
    <dgm:pt modelId="{5B4ABA73-2FC5-4DDD-9F72-1FF88307A362}" type="pres">
      <dgm:prSet presAssocID="{E38E3506-701A-4EEE-96E4-CA9C6CCA4E68}" presName="arrowAndChildren" presStyleCnt="0"/>
      <dgm:spPr/>
    </dgm:pt>
    <dgm:pt modelId="{16D8F8DA-F141-4823-B389-2F050DB472AF}" type="pres">
      <dgm:prSet presAssocID="{E38E3506-701A-4EEE-96E4-CA9C6CCA4E68}" presName="parentTextArrow" presStyleLbl="node1" presStyleIdx="2" presStyleCnt="8"/>
      <dgm:spPr/>
      <dgm:t>
        <a:bodyPr/>
        <a:lstStyle/>
        <a:p>
          <a:endParaRPr lang="en-US"/>
        </a:p>
      </dgm:t>
    </dgm:pt>
    <dgm:pt modelId="{721F7022-A83E-4357-859F-B135CD3CCBCA}" type="pres">
      <dgm:prSet presAssocID="{31CE25D2-8D4E-4110-8154-0533CECD6973}" presName="sp" presStyleCnt="0"/>
      <dgm:spPr/>
    </dgm:pt>
    <dgm:pt modelId="{6FD38F92-0AB3-4050-B4FA-C2022537D6C8}" type="pres">
      <dgm:prSet presAssocID="{035A6554-73C1-4578-92D5-7794E23A3BBD}" presName="arrowAndChildren" presStyleCnt="0"/>
      <dgm:spPr/>
    </dgm:pt>
    <dgm:pt modelId="{A78490F5-29CE-4959-9C28-45DB82CF4B92}" type="pres">
      <dgm:prSet presAssocID="{035A6554-73C1-4578-92D5-7794E23A3BBD}" presName="parentTextArrow" presStyleLbl="node1" presStyleIdx="3" presStyleCnt="8"/>
      <dgm:spPr/>
      <dgm:t>
        <a:bodyPr/>
        <a:lstStyle/>
        <a:p>
          <a:endParaRPr lang="en-US"/>
        </a:p>
      </dgm:t>
    </dgm:pt>
    <dgm:pt modelId="{BA17BF67-728B-4BC8-904E-2DEE7166F3DD}" type="pres">
      <dgm:prSet presAssocID="{9B4D7145-EA3E-4BF9-BD57-CCBB8F0B1EC1}" presName="sp" presStyleCnt="0"/>
      <dgm:spPr/>
    </dgm:pt>
    <dgm:pt modelId="{6ED46F04-5AAD-4C4D-BAC6-7503355DB6B8}" type="pres">
      <dgm:prSet presAssocID="{0A67C2B9-C9D5-4C22-B8DB-F125F993BD75}" presName="arrowAndChildren" presStyleCnt="0"/>
      <dgm:spPr/>
    </dgm:pt>
    <dgm:pt modelId="{3E753248-0289-48B6-89B2-75CFC2A1738B}" type="pres">
      <dgm:prSet presAssocID="{0A67C2B9-C9D5-4C22-B8DB-F125F993BD75}" presName="parentTextArrow" presStyleLbl="node1" presStyleIdx="4" presStyleCnt="8"/>
      <dgm:spPr/>
      <dgm:t>
        <a:bodyPr/>
        <a:lstStyle/>
        <a:p>
          <a:endParaRPr lang="en-US"/>
        </a:p>
      </dgm:t>
    </dgm:pt>
    <dgm:pt modelId="{F3942438-05B0-4A5E-B03E-E2BD9A4344E8}" type="pres">
      <dgm:prSet presAssocID="{61709E23-0853-447D-AE02-DF4466A9CBA2}" presName="sp" presStyleCnt="0"/>
      <dgm:spPr/>
    </dgm:pt>
    <dgm:pt modelId="{39C71332-7836-4625-B170-BC56385EC862}" type="pres">
      <dgm:prSet presAssocID="{C3F5CD89-00A2-4757-AEDE-06FDCEB0BDD8}" presName="arrowAndChildren" presStyleCnt="0"/>
      <dgm:spPr/>
    </dgm:pt>
    <dgm:pt modelId="{53D7147B-ADCE-4BE1-BF98-BDFFADE1C7C9}" type="pres">
      <dgm:prSet presAssocID="{C3F5CD89-00A2-4757-AEDE-06FDCEB0BDD8}" presName="parentTextArrow" presStyleLbl="node1" presStyleIdx="5" presStyleCnt="8"/>
      <dgm:spPr/>
      <dgm:t>
        <a:bodyPr/>
        <a:lstStyle/>
        <a:p>
          <a:endParaRPr lang="en-US"/>
        </a:p>
      </dgm:t>
    </dgm:pt>
    <dgm:pt modelId="{8C0E56BA-AAE7-494C-BAD3-F75B6EE6AF42}" type="pres">
      <dgm:prSet presAssocID="{138553E0-5CB4-4AF3-8880-B289C2F9AD05}" presName="sp" presStyleCnt="0"/>
      <dgm:spPr/>
    </dgm:pt>
    <dgm:pt modelId="{8090B4D0-AFD6-447E-8FC9-9EE49AB76AAC}" type="pres">
      <dgm:prSet presAssocID="{EDFFCEC5-7E87-4903-8A27-00920BC8EC0F}" presName="arrowAndChildren" presStyleCnt="0"/>
      <dgm:spPr/>
    </dgm:pt>
    <dgm:pt modelId="{DCDCC545-C1E5-479B-9A13-4F4F2C1AA9E7}" type="pres">
      <dgm:prSet presAssocID="{EDFFCEC5-7E87-4903-8A27-00920BC8EC0F}" presName="parentTextArrow" presStyleLbl="node1" presStyleIdx="6" presStyleCnt="8"/>
      <dgm:spPr/>
      <dgm:t>
        <a:bodyPr/>
        <a:lstStyle/>
        <a:p>
          <a:endParaRPr lang="en-US"/>
        </a:p>
      </dgm:t>
    </dgm:pt>
    <dgm:pt modelId="{2A592785-FF6D-464C-A712-8588166F9957}" type="pres">
      <dgm:prSet presAssocID="{F9975027-D28C-4A6B-B5D4-F0F137360E22}" presName="sp" presStyleCnt="0"/>
      <dgm:spPr/>
    </dgm:pt>
    <dgm:pt modelId="{93102F28-6A61-4701-B40B-8BA8CAF427DF}" type="pres">
      <dgm:prSet presAssocID="{6509F4AF-4469-4031-BCAD-E77E28884F82}" presName="arrowAndChildren" presStyleCnt="0"/>
      <dgm:spPr/>
    </dgm:pt>
    <dgm:pt modelId="{BDCFA66B-569B-482B-A05D-FCEF2C8BA5BF}" type="pres">
      <dgm:prSet presAssocID="{6509F4AF-4469-4031-BCAD-E77E28884F82}" presName="parentTextArrow" presStyleLbl="node1" presStyleIdx="7" presStyleCnt="8"/>
      <dgm:spPr/>
      <dgm:t>
        <a:bodyPr/>
        <a:lstStyle/>
        <a:p>
          <a:endParaRPr lang="en-US"/>
        </a:p>
      </dgm:t>
    </dgm:pt>
  </dgm:ptLst>
  <dgm:cxnLst>
    <dgm:cxn modelId="{016BCB57-B278-4718-AD64-02408F0A69CD}" srcId="{ECCD85F9-0D69-4310-93A2-058556D26EFC}" destId="{6509F4AF-4469-4031-BCAD-E77E28884F82}" srcOrd="0" destOrd="0" parTransId="{6F6F1F8A-3241-48CC-80D3-DE2FA9791A0F}" sibTransId="{F9975027-D28C-4A6B-B5D4-F0F137360E22}"/>
    <dgm:cxn modelId="{6A9A03B6-0A8D-4822-AF66-1C3EB1287AC7}" type="presOf" srcId="{ECCD85F9-0D69-4310-93A2-058556D26EFC}" destId="{00755B04-5B25-47BE-B8FF-BD992B8DDD32}" srcOrd="0" destOrd="0" presId="urn:microsoft.com/office/officeart/2005/8/layout/process4"/>
    <dgm:cxn modelId="{379A097A-75E1-4EC5-8B2C-77C850294E44}" srcId="{ECCD85F9-0D69-4310-93A2-058556D26EFC}" destId="{E5B23BB6-E5A5-4318-9A80-73A5C4BF90F7}" srcOrd="7" destOrd="0" parTransId="{2BCC0BFA-E841-4922-89F2-3A437ACCB246}" sibTransId="{7E24DB19-5F12-4674-8F10-453B413CFCBB}"/>
    <dgm:cxn modelId="{56623C2C-1579-4F8F-A4D0-B2F950007BA3}" srcId="{ECCD85F9-0D69-4310-93A2-058556D26EFC}" destId="{EDFFCEC5-7E87-4903-8A27-00920BC8EC0F}" srcOrd="1" destOrd="0" parTransId="{83EDE9F9-76A0-437B-A3B1-B656D8F210A6}" sibTransId="{138553E0-5CB4-4AF3-8880-B289C2F9AD05}"/>
    <dgm:cxn modelId="{EAD02B07-B798-4F86-A9C6-32D0E9C7F003}" type="presOf" srcId="{6509F4AF-4469-4031-BCAD-E77E28884F82}" destId="{BDCFA66B-569B-482B-A05D-FCEF2C8BA5BF}" srcOrd="0" destOrd="0" presId="urn:microsoft.com/office/officeart/2005/8/layout/process4"/>
    <dgm:cxn modelId="{00007CA6-C994-493D-84E7-B346338DB50F}" type="presOf" srcId="{E5B23BB6-E5A5-4318-9A80-73A5C4BF90F7}" destId="{12676152-5BB1-45AC-8311-FA56380E40F0}" srcOrd="0" destOrd="0" presId="urn:microsoft.com/office/officeart/2005/8/layout/process4"/>
    <dgm:cxn modelId="{30A21F4F-60FA-49A8-89A8-42A9CD9C8C68}" type="presOf" srcId="{C3F5CD89-00A2-4757-AEDE-06FDCEB0BDD8}" destId="{53D7147B-ADCE-4BE1-BF98-BDFFADE1C7C9}" srcOrd="0" destOrd="0" presId="urn:microsoft.com/office/officeart/2005/8/layout/process4"/>
    <dgm:cxn modelId="{CA92C139-817A-4E2E-BDDC-5FF771609650}" type="presOf" srcId="{CE301A6A-EE56-4A0A-A13C-07F03C64B5F0}" destId="{8D87B0B3-B03A-4E56-B5D4-34F001E376EF}" srcOrd="0" destOrd="0" presId="urn:microsoft.com/office/officeart/2005/8/layout/process4"/>
    <dgm:cxn modelId="{42C2BA82-82D9-41AD-80AC-3E0158FD6320}" srcId="{ECCD85F9-0D69-4310-93A2-058556D26EFC}" destId="{C3F5CD89-00A2-4757-AEDE-06FDCEB0BDD8}" srcOrd="2" destOrd="0" parTransId="{6C86E32B-514D-4649-AC05-DE67DE161C51}" sibTransId="{61709E23-0853-447D-AE02-DF4466A9CBA2}"/>
    <dgm:cxn modelId="{9A3DBED7-A451-4012-B167-1696C6C51F6E}" srcId="{ECCD85F9-0D69-4310-93A2-058556D26EFC}" destId="{E38E3506-701A-4EEE-96E4-CA9C6CCA4E68}" srcOrd="5" destOrd="0" parTransId="{9D69EFD5-1C45-4D1E-9829-13D7FA36E470}" sibTransId="{ABC505FB-2FB0-40C1-9CCF-26AD59D3A0C1}"/>
    <dgm:cxn modelId="{58C21CAF-7B6B-46F6-BAB7-D604C5953629}" srcId="{ECCD85F9-0D69-4310-93A2-058556D26EFC}" destId="{0A67C2B9-C9D5-4C22-B8DB-F125F993BD75}" srcOrd="3" destOrd="0" parTransId="{2962F7DB-1F7F-4DD2-B14F-AA5A921C54D4}" sibTransId="{9B4D7145-EA3E-4BF9-BD57-CCBB8F0B1EC1}"/>
    <dgm:cxn modelId="{82EE7B64-7F85-46A1-91A6-72C8ED5B683D}" srcId="{ECCD85F9-0D69-4310-93A2-058556D26EFC}" destId="{035A6554-73C1-4578-92D5-7794E23A3BBD}" srcOrd="4" destOrd="0" parTransId="{B2BB3183-9E16-4C1D-8956-D7D3AA6C481F}" sibTransId="{31CE25D2-8D4E-4110-8154-0533CECD6973}"/>
    <dgm:cxn modelId="{66508B24-8A27-40F1-BC36-A44023DDE04B}" type="presOf" srcId="{EDFFCEC5-7E87-4903-8A27-00920BC8EC0F}" destId="{DCDCC545-C1E5-479B-9A13-4F4F2C1AA9E7}" srcOrd="0" destOrd="0" presId="urn:microsoft.com/office/officeart/2005/8/layout/process4"/>
    <dgm:cxn modelId="{A11725C8-37EB-453C-A7F9-1C9BE1A91941}" type="presOf" srcId="{0A67C2B9-C9D5-4C22-B8DB-F125F993BD75}" destId="{3E753248-0289-48B6-89B2-75CFC2A1738B}" srcOrd="0" destOrd="0" presId="urn:microsoft.com/office/officeart/2005/8/layout/process4"/>
    <dgm:cxn modelId="{B8D7867D-AAF6-4E2E-965C-0AA4A91CA43C}" type="presOf" srcId="{E38E3506-701A-4EEE-96E4-CA9C6CCA4E68}" destId="{16D8F8DA-F141-4823-B389-2F050DB472AF}" srcOrd="0" destOrd="0" presId="urn:microsoft.com/office/officeart/2005/8/layout/process4"/>
    <dgm:cxn modelId="{58FD89D2-FF97-4C2D-8BF1-5AD877135F6C}" type="presOf" srcId="{035A6554-73C1-4578-92D5-7794E23A3BBD}" destId="{A78490F5-29CE-4959-9C28-45DB82CF4B92}" srcOrd="0" destOrd="0" presId="urn:microsoft.com/office/officeart/2005/8/layout/process4"/>
    <dgm:cxn modelId="{BDF50630-2CAF-400A-AC15-1BC95078DC6D}" srcId="{ECCD85F9-0D69-4310-93A2-058556D26EFC}" destId="{CE301A6A-EE56-4A0A-A13C-07F03C64B5F0}" srcOrd="6" destOrd="0" parTransId="{F3F895C7-99D6-44A7-8780-ACCF6E965DDF}" sibTransId="{BF3A62E9-BB9D-42B6-BD1D-B61B2129FA96}"/>
    <dgm:cxn modelId="{AC4C1C22-D7ED-4B65-B820-11B25C51FB53}" type="presParOf" srcId="{00755B04-5B25-47BE-B8FF-BD992B8DDD32}" destId="{81D4CFA9-4766-41F0-BB31-F5D380AB4CE1}" srcOrd="0" destOrd="0" presId="urn:microsoft.com/office/officeart/2005/8/layout/process4"/>
    <dgm:cxn modelId="{1FF33175-F023-45C3-A68C-B809DFBC8CD5}" type="presParOf" srcId="{81D4CFA9-4766-41F0-BB31-F5D380AB4CE1}" destId="{12676152-5BB1-45AC-8311-FA56380E40F0}" srcOrd="0" destOrd="0" presId="urn:microsoft.com/office/officeart/2005/8/layout/process4"/>
    <dgm:cxn modelId="{930F001C-C7CF-40F5-A097-7AD6EDD67B57}" type="presParOf" srcId="{00755B04-5B25-47BE-B8FF-BD992B8DDD32}" destId="{4055FF17-49AF-4837-9C79-847C32340160}" srcOrd="1" destOrd="0" presId="urn:microsoft.com/office/officeart/2005/8/layout/process4"/>
    <dgm:cxn modelId="{7CC4CEE7-90E0-47F7-8452-A7914A1C09F6}" type="presParOf" srcId="{00755B04-5B25-47BE-B8FF-BD992B8DDD32}" destId="{EFA3C365-1D04-4B6F-A5D7-F4FA88CB579D}" srcOrd="2" destOrd="0" presId="urn:microsoft.com/office/officeart/2005/8/layout/process4"/>
    <dgm:cxn modelId="{3B6B5933-9F96-4D52-B480-69995CDEB522}" type="presParOf" srcId="{EFA3C365-1D04-4B6F-A5D7-F4FA88CB579D}" destId="{8D87B0B3-B03A-4E56-B5D4-34F001E376EF}" srcOrd="0" destOrd="0" presId="urn:microsoft.com/office/officeart/2005/8/layout/process4"/>
    <dgm:cxn modelId="{1C86BB8E-118F-43B6-85F9-5A38FA8B1FC5}" type="presParOf" srcId="{00755B04-5B25-47BE-B8FF-BD992B8DDD32}" destId="{92D8E951-D89E-45ED-B875-3BB72074C97D}" srcOrd="3" destOrd="0" presId="urn:microsoft.com/office/officeart/2005/8/layout/process4"/>
    <dgm:cxn modelId="{63A0D257-BEF6-4B89-9A90-502969C58048}" type="presParOf" srcId="{00755B04-5B25-47BE-B8FF-BD992B8DDD32}" destId="{5B4ABA73-2FC5-4DDD-9F72-1FF88307A362}" srcOrd="4" destOrd="0" presId="urn:microsoft.com/office/officeart/2005/8/layout/process4"/>
    <dgm:cxn modelId="{FAE061E0-A3BF-429B-947D-E6700D37712E}" type="presParOf" srcId="{5B4ABA73-2FC5-4DDD-9F72-1FF88307A362}" destId="{16D8F8DA-F141-4823-B389-2F050DB472AF}" srcOrd="0" destOrd="0" presId="urn:microsoft.com/office/officeart/2005/8/layout/process4"/>
    <dgm:cxn modelId="{CAC759E0-ED6F-42DC-A444-F28B74A9FC90}" type="presParOf" srcId="{00755B04-5B25-47BE-B8FF-BD992B8DDD32}" destId="{721F7022-A83E-4357-859F-B135CD3CCBCA}" srcOrd="5" destOrd="0" presId="urn:microsoft.com/office/officeart/2005/8/layout/process4"/>
    <dgm:cxn modelId="{42FCA37F-2AAB-45B2-8FFE-29217BEB05B3}" type="presParOf" srcId="{00755B04-5B25-47BE-B8FF-BD992B8DDD32}" destId="{6FD38F92-0AB3-4050-B4FA-C2022537D6C8}" srcOrd="6" destOrd="0" presId="urn:microsoft.com/office/officeart/2005/8/layout/process4"/>
    <dgm:cxn modelId="{84C5C7CE-5C95-4116-9220-07393BCF79E4}" type="presParOf" srcId="{6FD38F92-0AB3-4050-B4FA-C2022537D6C8}" destId="{A78490F5-29CE-4959-9C28-45DB82CF4B92}" srcOrd="0" destOrd="0" presId="urn:microsoft.com/office/officeart/2005/8/layout/process4"/>
    <dgm:cxn modelId="{AFA55497-981C-4A5E-9609-E7E345CFABF3}" type="presParOf" srcId="{00755B04-5B25-47BE-B8FF-BD992B8DDD32}" destId="{BA17BF67-728B-4BC8-904E-2DEE7166F3DD}" srcOrd="7" destOrd="0" presId="urn:microsoft.com/office/officeart/2005/8/layout/process4"/>
    <dgm:cxn modelId="{65C135AA-F10C-45D9-B400-5F3BC055EF7E}" type="presParOf" srcId="{00755B04-5B25-47BE-B8FF-BD992B8DDD32}" destId="{6ED46F04-5AAD-4C4D-BAC6-7503355DB6B8}" srcOrd="8" destOrd="0" presId="urn:microsoft.com/office/officeart/2005/8/layout/process4"/>
    <dgm:cxn modelId="{2164D764-6967-4143-AC87-EDB8AA206ED3}" type="presParOf" srcId="{6ED46F04-5AAD-4C4D-BAC6-7503355DB6B8}" destId="{3E753248-0289-48B6-89B2-75CFC2A1738B}" srcOrd="0" destOrd="0" presId="urn:microsoft.com/office/officeart/2005/8/layout/process4"/>
    <dgm:cxn modelId="{02DAD208-2348-4485-B2AF-813584315381}" type="presParOf" srcId="{00755B04-5B25-47BE-B8FF-BD992B8DDD32}" destId="{F3942438-05B0-4A5E-B03E-E2BD9A4344E8}" srcOrd="9" destOrd="0" presId="urn:microsoft.com/office/officeart/2005/8/layout/process4"/>
    <dgm:cxn modelId="{EF14838D-F99C-4E3E-9A11-A00DC2E55614}" type="presParOf" srcId="{00755B04-5B25-47BE-B8FF-BD992B8DDD32}" destId="{39C71332-7836-4625-B170-BC56385EC862}" srcOrd="10" destOrd="0" presId="urn:microsoft.com/office/officeart/2005/8/layout/process4"/>
    <dgm:cxn modelId="{D6453267-A7DE-4AC1-8821-93DA0B06C647}" type="presParOf" srcId="{39C71332-7836-4625-B170-BC56385EC862}" destId="{53D7147B-ADCE-4BE1-BF98-BDFFADE1C7C9}" srcOrd="0" destOrd="0" presId="urn:microsoft.com/office/officeart/2005/8/layout/process4"/>
    <dgm:cxn modelId="{EBC6A6B8-A917-4248-AC2E-24BB926990B5}" type="presParOf" srcId="{00755B04-5B25-47BE-B8FF-BD992B8DDD32}" destId="{8C0E56BA-AAE7-494C-BAD3-F75B6EE6AF42}" srcOrd="11" destOrd="0" presId="urn:microsoft.com/office/officeart/2005/8/layout/process4"/>
    <dgm:cxn modelId="{2969CF62-1166-4B1D-A39D-0A9B8BF0AA7F}" type="presParOf" srcId="{00755B04-5B25-47BE-B8FF-BD992B8DDD32}" destId="{8090B4D0-AFD6-447E-8FC9-9EE49AB76AAC}" srcOrd="12" destOrd="0" presId="urn:microsoft.com/office/officeart/2005/8/layout/process4"/>
    <dgm:cxn modelId="{FAEFFDD4-52CB-4BC4-8738-392E54852E8B}" type="presParOf" srcId="{8090B4D0-AFD6-447E-8FC9-9EE49AB76AAC}" destId="{DCDCC545-C1E5-479B-9A13-4F4F2C1AA9E7}" srcOrd="0" destOrd="0" presId="urn:microsoft.com/office/officeart/2005/8/layout/process4"/>
    <dgm:cxn modelId="{2E87B1F9-51BD-4800-A005-C5FD2B4D4B71}" type="presParOf" srcId="{00755B04-5B25-47BE-B8FF-BD992B8DDD32}" destId="{2A592785-FF6D-464C-A712-8588166F9957}" srcOrd="13" destOrd="0" presId="urn:microsoft.com/office/officeart/2005/8/layout/process4"/>
    <dgm:cxn modelId="{40D5FF3D-EA97-4351-B1C6-01C7E48DA6BE}" type="presParOf" srcId="{00755B04-5B25-47BE-B8FF-BD992B8DDD32}" destId="{93102F28-6A61-4701-B40B-8BA8CAF427DF}" srcOrd="14" destOrd="0" presId="urn:microsoft.com/office/officeart/2005/8/layout/process4"/>
    <dgm:cxn modelId="{2FFC4AFC-F819-480F-8D57-54AE0A6062DE}" type="presParOf" srcId="{93102F28-6A61-4701-B40B-8BA8CAF427DF}" destId="{BDCFA66B-569B-482B-A05D-FCEF2C8BA5BF}" srcOrd="0" destOrd="0" presId="urn:microsoft.com/office/officeart/2005/8/layout/process4"/>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DCD3B6-B89B-4CB7-BA4C-3DAD28E5C89C}" type="datetimeFigureOut">
              <a:rPr lang="en-US" smtClean="0"/>
              <a:pPr/>
              <a:t>4/12/2020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CB0718-F7DE-4DEF-864D-450679D5466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F7E2CCF-DEB7-4258-9B2C-E4022F7B75D0}" type="slidenum">
              <a:rPr lang="en-US" smtClean="0">
                <a:latin typeface="Times New Roman" pitchFamily="18" charset="0"/>
              </a:rPr>
              <a:pPr/>
              <a:t>22</a:t>
            </a:fld>
            <a:endParaRPr lang="en-US" smtClean="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F11C6C7-7082-4CC8-8D09-7FAA0EFE8B73}" type="slidenum">
              <a:rPr lang="en-US" smtClean="0">
                <a:latin typeface="Times New Roman" pitchFamily="18" charset="0"/>
              </a:rPr>
              <a:pPr/>
              <a:t>28</a:t>
            </a:fld>
            <a:endParaRPr lang="en-US"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8426CEE-D5A1-48ED-94F6-DA676EFCF196}" type="slidenum">
              <a:rPr lang="en-US" smtClean="0">
                <a:latin typeface="Times New Roman" pitchFamily="18" charset="0"/>
              </a:rPr>
              <a:pPr/>
              <a:t>31</a:t>
            </a:fld>
            <a:endParaRPr lang="en-US" smtClean="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2CDAF-8D84-4120-B8C0-C3928B27AD92}" type="slidenum">
              <a:rPr lang="en-US" smtClean="0"/>
              <a:pPr/>
              <a:t>90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A55EEC-8C15-46E8-BAD2-69DD0D716978}" type="slidenum">
              <a:rPr lang="en-US" smtClean="0"/>
              <a:pPr/>
              <a:t>171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850BE5-9721-435A-B798-A4D3C233DC15}" type="slidenum">
              <a:rPr lang="en-US" smtClean="0"/>
              <a:pPr fontAlgn="base">
                <a:spcBef>
                  <a:spcPct val="0"/>
                </a:spcBef>
                <a:spcAft>
                  <a:spcPct val="0"/>
                </a:spcAft>
                <a:defRPr/>
              </a:pPr>
              <a:t>222</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15126CB-4461-4CC3-BFC6-BB2A255AF54B}" type="datetimeFigureOut">
              <a:rPr lang="en-US" smtClean="0"/>
              <a:pPr/>
              <a:t>4/12/2020</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F26FAC4-1392-4089-B14C-327C75BE33F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15126CB-4461-4CC3-BFC6-BB2A255AF54B}" type="datetimeFigureOut">
              <a:rPr lang="en-US" smtClean="0"/>
              <a:pPr/>
              <a:t>4/12/2020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F26FAC4-1392-4089-B14C-327C75BE33F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15126CB-4461-4CC3-BFC6-BB2A255AF54B}" type="datetimeFigureOut">
              <a:rPr lang="en-US" smtClean="0"/>
              <a:pPr/>
              <a:t>4/12/2020</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F26FAC4-1392-4089-B14C-327C75BE33F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21F63437-93C0-4BF5-A820-3BEECFBA5FC1}" type="datetime1">
              <a:rPr lang="en-US" altLang="en-US"/>
              <a:pPr>
                <a:defRPr/>
              </a:pPr>
              <a:t>4/12/2020</a:t>
            </a:fld>
            <a:endParaRPr lang="en-US" sz="1800">
              <a:solidFill>
                <a:schemeClr val="tx1"/>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E86C47D9-F636-4DA5-9334-00A42FCFBE21}" type="slidenum">
              <a:rPr lang="en-US" altLang="en-US"/>
              <a:pPr>
                <a:defRPr/>
              </a:pPr>
              <a:t>‹#›</a:t>
            </a:fld>
            <a:endParaRPr lang="en-US" sz="1800">
              <a:solidFill>
                <a:schemeClr val="tx1"/>
              </a:solidFill>
              <a:latin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15126CB-4461-4CC3-BFC6-BB2A255AF54B}" type="datetimeFigureOut">
              <a:rPr lang="en-US" smtClean="0"/>
              <a:pPr/>
              <a:t>4/12/2020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F26FAC4-1392-4089-B14C-327C75BE33F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15126CB-4461-4CC3-BFC6-BB2A255AF54B}" type="datetimeFigureOut">
              <a:rPr lang="en-US" smtClean="0"/>
              <a:pPr/>
              <a:t>4/12/2020</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AF26FAC4-1392-4089-B14C-327C75BE33F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15126CB-4461-4CC3-BFC6-BB2A255AF54B}" type="datetimeFigureOut">
              <a:rPr lang="en-US" smtClean="0"/>
              <a:pPr/>
              <a:t>4/12/2020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F26FAC4-1392-4089-B14C-327C75BE33F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15126CB-4461-4CC3-BFC6-BB2A255AF54B}" type="datetimeFigureOut">
              <a:rPr lang="en-US" smtClean="0"/>
              <a:pPr/>
              <a:t>4/12/2020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AF26FAC4-1392-4089-B14C-327C75BE33F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15126CB-4461-4CC3-BFC6-BB2A255AF54B}" type="datetimeFigureOut">
              <a:rPr lang="en-US" smtClean="0"/>
              <a:pPr/>
              <a:t>4/12/2020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AF26FAC4-1392-4089-B14C-327C75BE33F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15126CB-4461-4CC3-BFC6-BB2A255AF54B}" type="datetimeFigureOut">
              <a:rPr lang="en-US" smtClean="0"/>
              <a:pPr/>
              <a:t>4/12/2020</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AF26FAC4-1392-4089-B14C-327C75BE33F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15126CB-4461-4CC3-BFC6-BB2A255AF54B}" type="datetimeFigureOut">
              <a:rPr lang="en-US" smtClean="0"/>
              <a:pPr/>
              <a:t>4/12/2020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F26FAC4-1392-4089-B14C-327C75BE33F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15126CB-4461-4CC3-BFC6-BB2A255AF54B}" type="datetimeFigureOut">
              <a:rPr lang="en-US" smtClean="0"/>
              <a:pPr/>
              <a:t>4/12/2020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F26FAC4-1392-4089-B14C-327C75BE33FB}"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15126CB-4461-4CC3-BFC6-BB2A255AF54B}" type="datetimeFigureOut">
              <a:rPr lang="en-US" smtClean="0"/>
              <a:pPr/>
              <a:t>4/12/2020</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F26FAC4-1392-4089-B14C-327C75BE33F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traininganddevelopment.naukrihub.com/trainer.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openxmlformats.org/officeDocument/2006/relationships/image" Target="http://www.fotosearch.com/thumb/IMZ/IMZ161/roc0018.jpg"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r>
              <a:rPr lang="en-US" dirty="0" smtClean="0"/>
              <a:t>UNIT 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162800" cy="441960"/>
          </a:xfrm>
        </p:spPr>
        <p:txBody>
          <a:bodyPr>
            <a:normAutofit fontScale="90000"/>
          </a:bodyPr>
          <a:lstStyle/>
          <a:p>
            <a:r>
              <a:rPr lang="en-US" dirty="0" smtClean="0"/>
              <a:t>History of HRM</a:t>
            </a:r>
            <a:endParaRPr lang="en-US" dirty="0"/>
          </a:p>
        </p:txBody>
      </p:sp>
      <p:sp>
        <p:nvSpPr>
          <p:cNvPr id="3" name="Content Placeholder 2"/>
          <p:cNvSpPr>
            <a:spLocks noGrp="1"/>
          </p:cNvSpPr>
          <p:nvPr>
            <p:ph idx="1"/>
          </p:nvPr>
        </p:nvSpPr>
        <p:spPr>
          <a:xfrm>
            <a:off x="457200" y="1066800"/>
            <a:ext cx="7239000" cy="5388936"/>
          </a:xfrm>
        </p:spPr>
        <p:txBody>
          <a:bodyPr/>
          <a:lstStyle/>
          <a:p>
            <a:endParaRPr lang="en-US" dirty="0"/>
          </a:p>
        </p:txBody>
      </p:sp>
      <p:sp>
        <p:nvSpPr>
          <p:cNvPr id="4" name="Oval 3"/>
          <p:cNvSpPr/>
          <p:nvPr/>
        </p:nvSpPr>
        <p:spPr>
          <a:xfrm>
            <a:off x="533400" y="914400"/>
            <a:ext cx="7010400" cy="1447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The Industrial Revolution</a:t>
            </a:r>
            <a:endParaRPr lang="en-US" dirty="0"/>
          </a:p>
        </p:txBody>
      </p:sp>
      <p:sp>
        <p:nvSpPr>
          <p:cNvPr id="5" name="Oval 4"/>
          <p:cNvSpPr/>
          <p:nvPr/>
        </p:nvSpPr>
        <p:spPr>
          <a:xfrm>
            <a:off x="990600" y="1981200"/>
            <a:ext cx="6172200" cy="1371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Trade Unionism</a:t>
            </a:r>
            <a:endParaRPr lang="en-US" dirty="0"/>
          </a:p>
        </p:txBody>
      </p:sp>
      <p:sp>
        <p:nvSpPr>
          <p:cNvPr id="6" name="Oval 5"/>
          <p:cNvSpPr/>
          <p:nvPr/>
        </p:nvSpPr>
        <p:spPr>
          <a:xfrm>
            <a:off x="1371600" y="2971800"/>
            <a:ext cx="53340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Scientific Management</a:t>
            </a:r>
            <a:endParaRPr lang="en-US" dirty="0"/>
          </a:p>
        </p:txBody>
      </p:sp>
      <p:sp>
        <p:nvSpPr>
          <p:cNvPr id="7" name="Oval 6"/>
          <p:cNvSpPr/>
          <p:nvPr/>
        </p:nvSpPr>
        <p:spPr>
          <a:xfrm>
            <a:off x="1828800" y="3581400"/>
            <a:ext cx="47244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Industrial Psychology</a:t>
            </a:r>
            <a:endParaRPr lang="en-US" dirty="0"/>
          </a:p>
        </p:txBody>
      </p:sp>
      <p:sp>
        <p:nvSpPr>
          <p:cNvPr id="8" name="Oval 7"/>
          <p:cNvSpPr/>
          <p:nvPr/>
        </p:nvSpPr>
        <p:spPr>
          <a:xfrm>
            <a:off x="2057400" y="4267200"/>
            <a:ext cx="40386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HR Movement</a:t>
            </a:r>
            <a:endParaRPr lang="en-US" dirty="0"/>
          </a:p>
        </p:txBody>
      </p:sp>
      <p:sp>
        <p:nvSpPr>
          <p:cNvPr id="9" name="Oval 8"/>
          <p:cNvSpPr/>
          <p:nvPr/>
        </p:nvSpPr>
        <p:spPr>
          <a:xfrm>
            <a:off x="2362200" y="4953000"/>
            <a:ext cx="35052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Behavioral Science</a:t>
            </a:r>
            <a:endParaRPr lang="en-US" dirty="0"/>
          </a:p>
        </p:txBody>
      </p:sp>
      <p:sp>
        <p:nvSpPr>
          <p:cNvPr id="10" name="Oval 9"/>
          <p:cNvSpPr/>
          <p:nvPr/>
        </p:nvSpPr>
        <p:spPr>
          <a:xfrm>
            <a:off x="2743200" y="5638800"/>
            <a:ext cx="27432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Employee Welfare</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lvl="2" eaLnBrk="1" fontAlgn="auto" hangingPunct="1">
              <a:spcBef>
                <a:spcPts val="0"/>
              </a:spcBef>
              <a:spcAft>
                <a:spcPts val="0"/>
              </a:spcAft>
              <a:defRPr/>
            </a:pPr>
            <a:r>
              <a:rPr lang="en-US" sz="1800" dirty="0">
                <a:solidFill>
                  <a:schemeClr val="accent2">
                    <a:lumMod val="75000"/>
                  </a:schemeClr>
                </a:solidFill>
              </a:rPr>
              <a:t>Recruitment</a:t>
            </a:r>
            <a:br>
              <a:rPr lang="en-US" sz="1800" dirty="0">
                <a:solidFill>
                  <a:schemeClr val="accent2">
                    <a:lumMod val="75000"/>
                  </a:schemeClr>
                </a:solidFill>
              </a:rPr>
            </a:br>
            <a:r>
              <a:rPr lang="en-US" sz="1800" dirty="0">
                <a:solidFill>
                  <a:schemeClr val="accent2">
                    <a:lumMod val="75000"/>
                  </a:schemeClr>
                </a:solidFill>
              </a:rPr>
              <a:t>Selection &amp; placement</a:t>
            </a:r>
            <a:r>
              <a:rPr lang="en-US" sz="1800" dirty="0">
                <a:solidFill>
                  <a:sysClr val="windowText" lastClr="000000"/>
                </a:solidFill>
              </a:rPr>
              <a:t/>
            </a:r>
            <a:br>
              <a:rPr lang="en-US" sz="1800" dirty="0">
                <a:solidFill>
                  <a:sysClr val="windowText" lastClr="000000"/>
                </a:solidFill>
              </a:rPr>
            </a:br>
            <a:endParaRPr lang="en-US" sz="1800" dirty="0">
              <a:solidFill>
                <a:sysClr val="windowText" lastClr="000000"/>
              </a:solidFill>
            </a:endParaRPr>
          </a:p>
        </p:txBody>
      </p:sp>
      <p:sp>
        <p:nvSpPr>
          <p:cNvPr id="49155" name="Content Placeholder 2"/>
          <p:cNvSpPr>
            <a:spLocks noGrp="1"/>
          </p:cNvSpPr>
          <p:nvPr>
            <p:ph idx="1"/>
          </p:nvPr>
        </p:nvSpPr>
        <p:spPr/>
        <p:txBody>
          <a:bodyPr rtlCol="0">
            <a:normAutofit/>
          </a:bodyPr>
          <a:lstStyle/>
          <a:p>
            <a:pPr eaLnBrk="1" fontAlgn="auto" hangingPunct="1">
              <a:spcBef>
                <a:spcPts val="575"/>
              </a:spcBef>
              <a:spcAft>
                <a:spcPts val="0"/>
              </a:spcAft>
              <a:buFont typeface="Wingdings 2" pitchFamily="18" charset="2"/>
              <a:buChar char=""/>
              <a:defRPr/>
            </a:pPr>
            <a:r>
              <a:rPr lang="en-US" smtClean="0"/>
              <a:t>If Shortage of employees</a:t>
            </a:r>
          </a:p>
          <a:p>
            <a:pPr eaLnBrk="1" fontAlgn="auto" hangingPunct="1">
              <a:spcBef>
                <a:spcPts val="575"/>
              </a:spcBef>
              <a:spcAft>
                <a:spcPts val="0"/>
              </a:spcAft>
              <a:buFont typeface="Wingdings 2" pitchFamily="18" charset="2"/>
              <a:buNone/>
              <a:defRPr/>
            </a:pPr>
            <a:r>
              <a:rPr lang="en-US" smtClean="0"/>
              <a:t>			- Do-</a:t>
            </a:r>
          </a:p>
          <a:p>
            <a:pPr eaLnBrk="1" fontAlgn="auto" hangingPunct="1">
              <a:spcBef>
                <a:spcPts val="575"/>
              </a:spcBef>
              <a:spcAft>
                <a:spcPts val="0"/>
              </a:spcAft>
              <a:buFont typeface="Wingdings 2" pitchFamily="18" charset="2"/>
              <a:buNone/>
              <a:defRPr/>
            </a:pPr>
            <a:r>
              <a:rPr lang="en-US" smtClean="0"/>
              <a:t>Hire new full-time employees</a:t>
            </a:r>
          </a:p>
          <a:p>
            <a:pPr eaLnBrk="1" fontAlgn="auto" hangingPunct="1">
              <a:spcBef>
                <a:spcPts val="575"/>
              </a:spcBef>
              <a:spcAft>
                <a:spcPts val="0"/>
              </a:spcAft>
              <a:buFont typeface="Wingdings 2" pitchFamily="18" charset="2"/>
              <a:buNone/>
              <a:defRPr/>
            </a:pPr>
            <a:r>
              <a:rPr lang="en-US" smtClean="0"/>
              <a:t>Offer incentives for postponing retirement </a:t>
            </a:r>
          </a:p>
          <a:p>
            <a:pPr eaLnBrk="1" fontAlgn="auto" hangingPunct="1">
              <a:spcBef>
                <a:spcPts val="575"/>
              </a:spcBef>
              <a:spcAft>
                <a:spcPts val="0"/>
              </a:spcAft>
              <a:buFont typeface="Wingdings 2" pitchFamily="18" charset="2"/>
              <a:buNone/>
              <a:defRPr/>
            </a:pPr>
            <a:r>
              <a:rPr lang="en-US" smtClean="0"/>
              <a:t>Re-hire retired employees on part-time basis</a:t>
            </a:r>
          </a:p>
          <a:p>
            <a:pPr eaLnBrk="1" fontAlgn="auto" hangingPunct="1">
              <a:spcBef>
                <a:spcPts val="575"/>
              </a:spcBef>
              <a:spcAft>
                <a:spcPts val="0"/>
              </a:spcAft>
              <a:buFont typeface="Wingdings 2" pitchFamily="18" charset="2"/>
              <a:buNone/>
              <a:defRPr/>
            </a:pPr>
            <a:r>
              <a:rPr lang="en-US" smtClean="0"/>
              <a:t>Attempt to reduce turnover</a:t>
            </a:r>
          </a:p>
          <a:p>
            <a:pPr eaLnBrk="1" fontAlgn="auto" hangingPunct="1">
              <a:spcBef>
                <a:spcPts val="575"/>
              </a:spcBef>
              <a:spcAft>
                <a:spcPts val="0"/>
              </a:spcAft>
              <a:buFont typeface="Wingdings 2" pitchFamily="18" charset="2"/>
              <a:buNone/>
              <a:defRPr/>
            </a:pPr>
            <a:r>
              <a:rPr lang="en-US" smtClean="0"/>
              <a:t>Bring in over-time for present employees</a:t>
            </a:r>
          </a:p>
          <a:p>
            <a:pPr eaLnBrk="1" fontAlgn="auto" hangingPunct="1">
              <a:spcBef>
                <a:spcPts val="575"/>
              </a:spcBef>
              <a:spcAft>
                <a:spcPts val="0"/>
              </a:spcAft>
              <a:buFont typeface="Wingdings 2" pitchFamily="18" charset="2"/>
              <a:buNone/>
              <a:defRPr/>
            </a:pPr>
            <a:r>
              <a:rPr lang="en-US" smtClean="0"/>
              <a:t>Subcontract work to another company</a:t>
            </a:r>
          </a:p>
          <a:p>
            <a:pPr eaLnBrk="1" fontAlgn="auto" hangingPunct="1">
              <a:spcBef>
                <a:spcPts val="575"/>
              </a:spcBef>
              <a:spcAft>
                <a:spcPts val="0"/>
              </a:spcAft>
              <a:buFont typeface="Wingdings 2" pitchFamily="18" charset="2"/>
              <a:buNone/>
              <a:defRPr/>
            </a:pPr>
            <a:r>
              <a:rPr lang="en-US" smtClean="0"/>
              <a:t>Hire temporary employees</a:t>
            </a:r>
          </a:p>
          <a:p>
            <a:pPr eaLnBrk="1" fontAlgn="auto" hangingPunct="1">
              <a:spcBef>
                <a:spcPts val="575"/>
              </a:spcBef>
              <a:spcAft>
                <a:spcPts val="0"/>
              </a:spcAft>
              <a:buFont typeface="Wingdings 2" pitchFamily="18" charset="2"/>
              <a:buNone/>
              <a:defRPr/>
            </a:pPr>
            <a:r>
              <a:rPr lang="en-US" smtClean="0"/>
              <a:t>Re-engineer to reduce needs</a:t>
            </a:r>
          </a:p>
          <a:p>
            <a:pPr eaLnBrk="1" fontAlgn="auto" hangingPunct="1">
              <a:spcBef>
                <a:spcPts val="575"/>
              </a:spcBef>
              <a:spcAft>
                <a:spcPts val="0"/>
              </a:spcAft>
              <a:buFont typeface="Wingdings 2" pitchFamily="18" charset="2"/>
              <a:buChar char=""/>
              <a:defRPr/>
            </a:pPr>
            <a:endParaRPr lang="en-US"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endParaRPr lang="en-US" smtClean="0"/>
          </a:p>
        </p:txBody>
      </p:sp>
      <p:sp>
        <p:nvSpPr>
          <p:cNvPr id="50179"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smtClean="0"/>
              <a:t>If surplus of employees is expected</a:t>
            </a:r>
          </a:p>
          <a:p>
            <a:pPr eaLnBrk="1" fontAlgn="auto" hangingPunct="1">
              <a:spcAft>
                <a:spcPts val="0"/>
              </a:spcAft>
              <a:buFont typeface="Wingdings 2" pitchFamily="18" charset="2"/>
              <a:buNone/>
              <a:defRPr/>
            </a:pPr>
            <a:r>
              <a:rPr lang="en-US" smtClean="0"/>
              <a:t>			-Do-</a:t>
            </a:r>
          </a:p>
          <a:p>
            <a:pPr eaLnBrk="1" fontAlgn="auto" hangingPunct="1">
              <a:spcAft>
                <a:spcPts val="0"/>
              </a:spcAft>
              <a:buFont typeface="Wingdings 2" pitchFamily="18" charset="2"/>
              <a:buNone/>
              <a:defRPr/>
            </a:pPr>
            <a:r>
              <a:rPr lang="en-US" smtClean="0"/>
              <a:t>Do not replace employees who leave</a:t>
            </a:r>
          </a:p>
          <a:p>
            <a:pPr eaLnBrk="1" fontAlgn="auto" hangingPunct="1">
              <a:spcAft>
                <a:spcPts val="0"/>
              </a:spcAft>
              <a:buFont typeface="Wingdings 2" pitchFamily="18" charset="2"/>
              <a:buNone/>
              <a:defRPr/>
            </a:pPr>
            <a:r>
              <a:rPr lang="en-US" smtClean="0"/>
              <a:t>Offer incentives for early retirement</a:t>
            </a:r>
          </a:p>
          <a:p>
            <a:pPr eaLnBrk="1" fontAlgn="auto" hangingPunct="1">
              <a:spcAft>
                <a:spcPts val="0"/>
              </a:spcAft>
              <a:buFont typeface="Wingdings 2" pitchFamily="18" charset="2"/>
              <a:buNone/>
              <a:defRPr/>
            </a:pPr>
            <a:r>
              <a:rPr lang="en-US" smtClean="0"/>
              <a:t>Transfer or reassign excess employees</a:t>
            </a:r>
          </a:p>
          <a:p>
            <a:pPr eaLnBrk="1" fontAlgn="auto" hangingPunct="1">
              <a:spcAft>
                <a:spcPts val="0"/>
              </a:spcAft>
              <a:buFont typeface="Wingdings 2" pitchFamily="18" charset="2"/>
              <a:buNone/>
              <a:defRPr/>
            </a:pPr>
            <a:r>
              <a:rPr lang="en-US" smtClean="0"/>
              <a:t>Use slack time for employees training or equipment maintenance</a:t>
            </a:r>
          </a:p>
          <a:p>
            <a:pPr eaLnBrk="1" fontAlgn="auto" hangingPunct="1">
              <a:spcAft>
                <a:spcPts val="0"/>
              </a:spcAft>
              <a:buFont typeface="Wingdings 2" pitchFamily="18" charset="2"/>
              <a:buNone/>
              <a:defRPr/>
            </a:pPr>
            <a:r>
              <a:rPr lang="en-US" smtClean="0"/>
              <a:t>Reduce work hours</a:t>
            </a:r>
          </a:p>
          <a:p>
            <a:pPr eaLnBrk="1" fontAlgn="auto" hangingPunct="1">
              <a:spcAft>
                <a:spcPts val="0"/>
              </a:spcAft>
              <a:buFont typeface="Wingdings 2" pitchFamily="18" charset="2"/>
              <a:buNone/>
              <a:defRPr/>
            </a:pPr>
            <a:r>
              <a:rPr lang="en-US" smtClean="0"/>
              <a:t>Pay off employee</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Training and development</a:t>
            </a:r>
          </a:p>
        </p:txBody>
      </p:sp>
      <p:sp>
        <p:nvSpPr>
          <p:cNvPr id="47107" name="Content Placeholder 2"/>
          <p:cNvSpPr>
            <a:spLocks noGrp="1"/>
          </p:cNvSpPr>
          <p:nvPr>
            <p:ph idx="1"/>
          </p:nvPr>
        </p:nvSpPr>
        <p:spPr/>
        <p:txBody>
          <a:bodyPr/>
          <a:lstStyle/>
          <a:p>
            <a:pPr eaLnBrk="1" hangingPunct="1"/>
            <a:r>
              <a:rPr lang="en-US" smtClean="0"/>
              <a:t>It covers no. of  trainees required</a:t>
            </a:r>
          </a:p>
          <a:p>
            <a:pPr eaLnBrk="1" hangingPunct="1"/>
            <a:r>
              <a:rPr lang="en-US" smtClean="0"/>
              <a:t>It necessary for existing staff</a:t>
            </a:r>
          </a:p>
          <a:p>
            <a:pPr eaLnBrk="1" hangingPunct="1"/>
            <a:r>
              <a:rPr lang="en-US" smtClean="0"/>
              <a:t>Identification of resource personal for conducting development programmes </a:t>
            </a:r>
          </a:p>
          <a:p>
            <a:pPr eaLnBrk="1" hangingPunct="1"/>
            <a:r>
              <a:rPr lang="en-US" smtClean="0"/>
              <a:t>Frequency of training and development programmes</a:t>
            </a:r>
          </a:p>
          <a:p>
            <a:pPr eaLnBrk="1" hangingPunct="1"/>
            <a:r>
              <a:rPr lang="en-US" smtClean="0"/>
              <a:t>Budget allocation</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endParaRPr lang="en-US" smtClean="0"/>
          </a:p>
        </p:txBody>
      </p:sp>
      <p:sp>
        <p:nvSpPr>
          <p:cNvPr id="52227" name="Content Placeholder 2"/>
          <p:cNvSpPr>
            <a:spLocks noGrp="1"/>
          </p:cNvSpPr>
          <p:nvPr>
            <p:ph idx="1"/>
          </p:nvPr>
        </p:nvSpPr>
        <p:spPr/>
        <p:txBody>
          <a:bodyPr rtlCol="0">
            <a:normAutofit/>
          </a:bodyPr>
          <a:lstStyle/>
          <a:p>
            <a:pPr eaLnBrk="1" fontAlgn="auto" hangingPunct="1">
              <a:spcAft>
                <a:spcPts val="0"/>
              </a:spcAft>
              <a:buFont typeface="Wingdings" pitchFamily="2" charset="2"/>
              <a:buChar char="q"/>
              <a:defRPr/>
            </a:pPr>
            <a:r>
              <a:rPr lang="en-US" smtClean="0"/>
              <a:t>Retraining and redeployment:</a:t>
            </a:r>
          </a:p>
          <a:p>
            <a:pPr lvl="1" eaLnBrk="1" fontAlgn="auto" hangingPunct="1">
              <a:spcAft>
                <a:spcPts val="0"/>
              </a:spcAft>
              <a:buFont typeface="Arial" pitchFamily="34" charset="0"/>
              <a:buChar char="–"/>
              <a:defRPr/>
            </a:pPr>
            <a:r>
              <a:rPr lang="en-US" smtClean="0"/>
              <a:t>New skill should be imported to existing employee</a:t>
            </a:r>
          </a:p>
          <a:p>
            <a:pPr lvl="1" eaLnBrk="1" fontAlgn="auto" hangingPunct="1">
              <a:spcAft>
                <a:spcPts val="0"/>
              </a:spcAft>
              <a:buFont typeface="Wingdings 2" pitchFamily="18" charset="2"/>
              <a:buNone/>
              <a:defRPr/>
            </a:pPr>
            <a:endParaRPr lang="en-US" smtClean="0"/>
          </a:p>
          <a:p>
            <a:pPr lvl="1" eaLnBrk="1" fontAlgn="auto" hangingPunct="1">
              <a:spcAft>
                <a:spcPts val="0"/>
              </a:spcAft>
              <a:buFont typeface="Wingdings" pitchFamily="2" charset="2"/>
              <a:buChar char="q"/>
              <a:defRPr/>
            </a:pPr>
            <a:r>
              <a:rPr lang="en-US" smtClean="0"/>
              <a:t>Retention plan:</a:t>
            </a:r>
          </a:p>
          <a:p>
            <a:pPr lvl="2" eaLnBrk="1" fontAlgn="auto" hangingPunct="1">
              <a:spcAft>
                <a:spcPts val="0"/>
              </a:spcAft>
              <a:buFont typeface="Wingdings" pitchFamily="2" charset="2"/>
              <a:buChar char="q"/>
              <a:defRPr/>
            </a:pPr>
            <a:r>
              <a:rPr lang="en-US" smtClean="0"/>
              <a:t>Compensation plan</a:t>
            </a:r>
          </a:p>
          <a:p>
            <a:pPr lvl="2" eaLnBrk="1" fontAlgn="auto" hangingPunct="1">
              <a:spcAft>
                <a:spcPts val="0"/>
              </a:spcAft>
              <a:buFont typeface="Wingdings" pitchFamily="2" charset="2"/>
              <a:buChar char="q"/>
              <a:defRPr/>
            </a:pPr>
            <a:r>
              <a:rPr lang="en-US" smtClean="0"/>
              <a:t>Performance appraisal</a:t>
            </a:r>
          </a:p>
          <a:p>
            <a:pPr lvl="2" eaLnBrk="1" fontAlgn="auto" hangingPunct="1">
              <a:spcAft>
                <a:spcPts val="0"/>
              </a:spcAft>
              <a:buFont typeface="Wingdings" pitchFamily="2" charset="2"/>
              <a:buChar char="q"/>
              <a:defRPr/>
            </a:pPr>
            <a:r>
              <a:rPr lang="en-US" smtClean="0"/>
              <a:t>Employees leaving in search of green pastures</a:t>
            </a:r>
          </a:p>
          <a:p>
            <a:pPr lvl="2" eaLnBrk="1" fontAlgn="auto" hangingPunct="1">
              <a:spcAft>
                <a:spcPts val="0"/>
              </a:spcAft>
              <a:buFont typeface="Wingdings" pitchFamily="2" charset="2"/>
              <a:buChar char="q"/>
              <a:defRPr/>
            </a:pPr>
            <a:r>
              <a:rPr lang="en-US" smtClean="0"/>
              <a:t>The induction criss</a:t>
            </a:r>
          </a:p>
          <a:p>
            <a:pPr lvl="2" eaLnBrk="1" fontAlgn="auto" hangingPunct="1">
              <a:spcAft>
                <a:spcPts val="0"/>
              </a:spcAft>
              <a:buFont typeface="Wingdings" pitchFamily="2" charset="2"/>
              <a:buChar char="q"/>
              <a:defRPr/>
            </a:pPr>
            <a:r>
              <a:rPr lang="en-US" smtClean="0"/>
              <a:t>Shortages</a:t>
            </a:r>
          </a:p>
          <a:p>
            <a:pPr lvl="2" eaLnBrk="1" fontAlgn="auto" hangingPunct="1">
              <a:spcAft>
                <a:spcPts val="0"/>
              </a:spcAft>
              <a:buFont typeface="Wingdings" pitchFamily="2" charset="2"/>
              <a:buChar char="q"/>
              <a:defRPr/>
            </a:pPr>
            <a:r>
              <a:rPr lang="en-US" smtClean="0"/>
              <a:t>Unstable recruits</a:t>
            </a:r>
          </a:p>
          <a:p>
            <a:pPr lvl="1" eaLnBrk="1" fontAlgn="auto" hangingPunct="1">
              <a:spcAft>
                <a:spcPts val="0"/>
              </a:spcAft>
              <a:buFont typeface="Wingdings 2" pitchFamily="18" charset="2"/>
              <a:buNone/>
              <a:defRPr/>
            </a:pPr>
            <a:endParaRPr lang="en-US"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Downsizing plan</a:t>
            </a:r>
          </a:p>
        </p:txBody>
      </p:sp>
      <p:sp>
        <p:nvSpPr>
          <p:cNvPr id="49155" name="Content Placeholder 2"/>
          <p:cNvSpPr>
            <a:spLocks noGrp="1"/>
          </p:cNvSpPr>
          <p:nvPr>
            <p:ph idx="1"/>
          </p:nvPr>
        </p:nvSpPr>
        <p:spPr/>
        <p:txBody>
          <a:bodyPr/>
          <a:lstStyle/>
          <a:p>
            <a:pPr eaLnBrk="1" hangingPunct="1"/>
            <a:r>
              <a:rPr lang="en-US" smtClean="0"/>
              <a:t>Who is to be redundant and where and when</a:t>
            </a:r>
          </a:p>
          <a:p>
            <a:pPr eaLnBrk="1" hangingPunct="1"/>
            <a:r>
              <a:rPr lang="en-US" smtClean="0"/>
              <a:t>Plans for re-development or re-training</a:t>
            </a:r>
          </a:p>
          <a:p>
            <a:pPr eaLnBrk="1" hangingPunct="1"/>
            <a:r>
              <a:rPr lang="en-US" smtClean="0"/>
              <a:t>Steps to be taken to help redundant employees finding new jobs</a:t>
            </a:r>
          </a:p>
          <a:p>
            <a:pPr eaLnBrk="1" hangingPunct="1"/>
            <a:r>
              <a:rPr lang="en-US" smtClean="0"/>
              <a:t>Policy for declaring redundancies</a:t>
            </a:r>
          </a:p>
          <a:p>
            <a:pPr eaLnBrk="1" hangingPunct="1"/>
            <a:r>
              <a:rPr lang="en-US" smtClean="0"/>
              <a:t>Programme for consulting with unions or staff associations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Control and evaluation</a:t>
            </a:r>
          </a:p>
        </p:txBody>
      </p:sp>
      <p:sp>
        <p:nvSpPr>
          <p:cNvPr id="50179" name="Content Placeholder 2"/>
          <p:cNvSpPr>
            <a:spLocks noGrp="1"/>
          </p:cNvSpPr>
          <p:nvPr>
            <p:ph idx="1"/>
          </p:nvPr>
        </p:nvSpPr>
        <p:spPr/>
        <p:txBody>
          <a:bodyPr/>
          <a:lstStyle/>
          <a:p>
            <a:pPr eaLnBrk="1" hangingPunct="1"/>
            <a:r>
              <a:rPr lang="en-US" smtClean="0"/>
              <a:t>Establish the reporting procedures</a:t>
            </a:r>
          </a:p>
          <a:p>
            <a:pPr eaLnBrk="1" hangingPunct="1"/>
            <a:r>
              <a:rPr lang="en-US" smtClean="0"/>
              <a:t>Identifying who are in post and those who are in pipe line</a:t>
            </a:r>
          </a:p>
          <a:p>
            <a:pPr eaLnBrk="1" hangingPunct="1"/>
            <a:r>
              <a:rPr lang="en-US" smtClean="0"/>
              <a:t>It should report employment costs against budget and trends in wastage and employment ratios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73038"/>
            <a:ext cx="7848600" cy="588962"/>
          </a:xfrm>
        </p:spPr>
        <p:txBody>
          <a:bodyPr rtlCol="0">
            <a:normAutofit/>
          </a:bodyPr>
          <a:lstStyle/>
          <a:p>
            <a:pPr eaLnBrk="1" fontAlgn="auto" hangingPunct="1">
              <a:spcAft>
                <a:spcPts val="0"/>
              </a:spcAft>
              <a:defRPr/>
            </a:pPr>
            <a:r>
              <a:rPr lang="en-US" dirty="0" smtClean="0"/>
              <a:t>Barriers to HRP</a:t>
            </a:r>
          </a:p>
        </p:txBody>
      </p:sp>
      <p:sp>
        <p:nvSpPr>
          <p:cNvPr id="55299" name="Content Placeholder 2"/>
          <p:cNvSpPr>
            <a:spLocks noGrp="1"/>
          </p:cNvSpPr>
          <p:nvPr>
            <p:ph idx="1"/>
          </p:nvPr>
        </p:nvSpPr>
        <p:spPr>
          <a:xfrm>
            <a:off x="304800" y="990600"/>
            <a:ext cx="8229600" cy="5465763"/>
          </a:xfrm>
        </p:spPr>
        <p:txBody>
          <a:bodyPr rtlCol="0">
            <a:normAutofit/>
          </a:bodyPr>
          <a:lstStyle/>
          <a:p>
            <a:pPr eaLnBrk="1" fontAlgn="auto" hangingPunct="1">
              <a:spcBef>
                <a:spcPts val="575"/>
              </a:spcBef>
              <a:spcAft>
                <a:spcPts val="0"/>
              </a:spcAft>
              <a:buFont typeface="Wingdings 2" pitchFamily="18" charset="2"/>
              <a:buChar char=""/>
              <a:defRPr/>
            </a:pPr>
            <a:r>
              <a:rPr lang="en-US" b="1" dirty="0" smtClean="0"/>
              <a:t>Inaccuracy</a:t>
            </a:r>
            <a:r>
              <a:rPr lang="en-US" dirty="0" smtClean="0"/>
              <a:t>: HRP involves forecasting the demand for and supply of human resource. It cannot be a cent per cent accurate process. Longer the time horizon, greater is the possibility   of inaccuracy.</a:t>
            </a:r>
          </a:p>
          <a:p>
            <a:pPr eaLnBrk="1" fontAlgn="auto" hangingPunct="1">
              <a:spcBef>
                <a:spcPts val="575"/>
              </a:spcBef>
              <a:spcAft>
                <a:spcPts val="0"/>
              </a:spcAft>
              <a:buFont typeface="Wingdings 2" pitchFamily="18" charset="2"/>
              <a:buChar char=""/>
              <a:defRPr/>
            </a:pPr>
            <a:r>
              <a:rPr lang="en-US" b="1" dirty="0" smtClean="0"/>
              <a:t>Uncertainties</a:t>
            </a:r>
            <a:r>
              <a:rPr lang="en-US" dirty="0" smtClean="0"/>
              <a:t>: </a:t>
            </a:r>
            <a:r>
              <a:rPr lang="en-US" dirty="0" err="1" smtClean="0"/>
              <a:t>Labour</a:t>
            </a:r>
            <a:r>
              <a:rPr lang="en-US" dirty="0" smtClean="0"/>
              <a:t> absenteeism, </a:t>
            </a:r>
            <a:r>
              <a:rPr lang="en-US" dirty="0" err="1" smtClean="0"/>
              <a:t>labour</a:t>
            </a:r>
            <a:r>
              <a:rPr lang="en-US" dirty="0" smtClean="0"/>
              <a:t> turnover, seasonal employment, technological changes  and market fluctuations are the uncertainties which serve as constraints to HRP.  </a:t>
            </a:r>
          </a:p>
          <a:p>
            <a:pPr eaLnBrk="1" fontAlgn="auto" hangingPunct="1">
              <a:spcBef>
                <a:spcPts val="575"/>
              </a:spcBef>
              <a:spcAft>
                <a:spcPts val="0"/>
              </a:spcAft>
              <a:buFont typeface="Wingdings 2" pitchFamily="18" charset="2"/>
              <a:buChar char=""/>
              <a:defRPr/>
            </a:pPr>
            <a:r>
              <a:rPr lang="en-US" b="1" dirty="0" smtClean="0"/>
              <a:t>Changing Business Environment:</a:t>
            </a:r>
            <a:r>
              <a:rPr lang="en-US" dirty="0" smtClean="0"/>
              <a:t> Lot of changes are taking place due to political, economic and technological factors and these factors can affect employment situation in the country.</a:t>
            </a:r>
          </a:p>
          <a:p>
            <a:pPr eaLnBrk="1" fontAlgn="auto" hangingPunct="1">
              <a:spcBef>
                <a:spcPts val="575"/>
              </a:spcBef>
              <a:spcAft>
                <a:spcPts val="0"/>
              </a:spcAft>
              <a:buFont typeface="Wingdings 2" pitchFamily="18" charset="2"/>
              <a:buChar char=""/>
              <a:defRPr/>
            </a:pPr>
            <a:endParaRPr lang="en-US" dirty="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609600"/>
          </a:xfrm>
        </p:spPr>
        <p:txBody>
          <a:bodyPr rtlCol="0">
            <a:normAutofit/>
          </a:bodyPr>
          <a:lstStyle/>
          <a:p>
            <a:pPr eaLnBrk="1" fontAlgn="auto" hangingPunct="1">
              <a:spcAft>
                <a:spcPts val="0"/>
              </a:spcAft>
              <a:defRPr/>
            </a:pPr>
            <a:r>
              <a:rPr lang="en-US" dirty="0" smtClean="0"/>
              <a:t>Barriers to HRP</a:t>
            </a:r>
            <a:endParaRPr lang="en-US" dirty="0"/>
          </a:p>
        </p:txBody>
      </p:sp>
      <p:sp>
        <p:nvSpPr>
          <p:cNvPr id="56323" name="Content Placeholder 2"/>
          <p:cNvSpPr>
            <a:spLocks noGrp="1"/>
          </p:cNvSpPr>
          <p:nvPr>
            <p:ph idx="1"/>
          </p:nvPr>
        </p:nvSpPr>
        <p:spPr>
          <a:xfrm>
            <a:off x="381000" y="1066800"/>
            <a:ext cx="8305800" cy="5389563"/>
          </a:xfrm>
        </p:spPr>
        <p:txBody>
          <a:bodyPr rtlCol="0">
            <a:normAutofit lnSpcReduction="10000"/>
          </a:bodyPr>
          <a:lstStyle/>
          <a:p>
            <a:pPr eaLnBrk="1" fontAlgn="auto" hangingPunct="1">
              <a:spcAft>
                <a:spcPts val="0"/>
              </a:spcAft>
              <a:buFont typeface="Arial" pitchFamily="34" charset="0"/>
              <a:buChar char="•"/>
              <a:defRPr/>
            </a:pPr>
            <a:r>
              <a:rPr lang="en-US" b="1" dirty="0" smtClean="0"/>
              <a:t>Inefficient Information System</a:t>
            </a:r>
            <a:r>
              <a:rPr lang="en-US" dirty="0" smtClean="0"/>
              <a:t>: In most of the Indian industries, human resource information system has not been fully developed. In the absence of reliable data, it is not possible to develop effective HRP.</a:t>
            </a:r>
          </a:p>
          <a:p>
            <a:pPr eaLnBrk="1" fontAlgn="auto" hangingPunct="1">
              <a:spcAft>
                <a:spcPts val="0"/>
              </a:spcAft>
              <a:buFont typeface="Arial" pitchFamily="34" charset="0"/>
              <a:buChar char="•"/>
              <a:defRPr/>
            </a:pPr>
            <a:r>
              <a:rPr lang="en-US" b="1" dirty="0" smtClean="0"/>
              <a:t>Time and Expense</a:t>
            </a:r>
            <a:r>
              <a:rPr lang="en-US" dirty="0" smtClean="0"/>
              <a:t>: Manpower planning is a time-consuming and expensive exercise. A good deal of time and cost are involved in data collection and forecasting. </a:t>
            </a:r>
          </a:p>
          <a:p>
            <a:pPr eaLnBrk="1" fontAlgn="auto" hangingPunct="1">
              <a:spcAft>
                <a:spcPts val="0"/>
              </a:spcAft>
              <a:buFont typeface="Arial" pitchFamily="34" charset="0"/>
              <a:buChar char="•"/>
              <a:defRPr/>
            </a:pPr>
            <a:r>
              <a:rPr lang="en-US" b="1" dirty="0" smtClean="0"/>
              <a:t>Traditional management</a:t>
            </a:r>
            <a:r>
              <a:rPr lang="en-US" dirty="0" smtClean="0"/>
              <a:t>: Traditionally managed companies are not interested in </a:t>
            </a:r>
            <a:r>
              <a:rPr lang="en-US" dirty="0" err="1" smtClean="0"/>
              <a:t>longterm</a:t>
            </a:r>
            <a:r>
              <a:rPr lang="en-US" dirty="0" smtClean="0"/>
              <a:t> planning of manpower and they recruit people as and when required. </a:t>
            </a:r>
          </a:p>
          <a:p>
            <a:pPr eaLnBrk="1" fontAlgn="auto" hangingPunct="1">
              <a:spcAft>
                <a:spcPts val="0"/>
              </a:spcAft>
              <a:buFont typeface="Arial" pitchFamily="34" charset="0"/>
              <a:buChar char="•"/>
              <a:defRPr/>
            </a:pPr>
            <a:r>
              <a:rPr lang="en-US" dirty="0" smtClean="0"/>
              <a:t>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320675"/>
            <a:ext cx="8077200" cy="669925"/>
          </a:xfrm>
        </p:spPr>
        <p:txBody>
          <a:bodyPr/>
          <a:lstStyle/>
          <a:p>
            <a:pPr eaLnBrk="1" hangingPunct="1"/>
            <a:r>
              <a:rPr lang="en-US" sz="3200" smtClean="0"/>
              <a:t>GUIDELINES FOR MAKING HRP EFFECTIVE</a:t>
            </a:r>
          </a:p>
        </p:txBody>
      </p:sp>
      <p:sp>
        <p:nvSpPr>
          <p:cNvPr id="57347" name="Content Placeholder 2"/>
          <p:cNvSpPr>
            <a:spLocks noGrp="1"/>
          </p:cNvSpPr>
          <p:nvPr>
            <p:ph idx="1"/>
          </p:nvPr>
        </p:nvSpPr>
        <p:spPr>
          <a:xfrm>
            <a:off x="381000" y="1219200"/>
            <a:ext cx="8305800" cy="5334000"/>
          </a:xfrm>
        </p:spPr>
        <p:txBody>
          <a:bodyPr rtlCol="0">
            <a:normAutofit/>
          </a:bodyPr>
          <a:lstStyle/>
          <a:p>
            <a:pPr eaLnBrk="1" fontAlgn="auto" hangingPunct="1">
              <a:spcAft>
                <a:spcPts val="0"/>
              </a:spcAft>
              <a:buFont typeface="Arial" pitchFamily="34" charset="0"/>
              <a:buChar char="•"/>
              <a:defRPr/>
            </a:pPr>
            <a:r>
              <a:rPr lang="en-US" dirty="0" smtClean="0"/>
              <a:t>1. </a:t>
            </a:r>
            <a:r>
              <a:rPr lang="en-US" b="1" dirty="0" smtClean="0"/>
              <a:t>Integration with Organizational Plans:</a:t>
            </a:r>
            <a:r>
              <a:rPr lang="en-US" dirty="0" smtClean="0"/>
              <a:t> Human resource planning must be balanced with organizational plans. It must be based on the organizational objectives and plans. This requires development of good communication channels between organization planners and the human resource planners. </a:t>
            </a:r>
          </a:p>
          <a:p>
            <a:pPr eaLnBrk="1" fontAlgn="auto" hangingPunct="1">
              <a:spcAft>
                <a:spcPts val="0"/>
              </a:spcAft>
              <a:buFont typeface="Arial" pitchFamily="34" charset="0"/>
              <a:buChar char="•"/>
              <a:defRPr/>
            </a:pPr>
            <a:r>
              <a:rPr lang="en-US" dirty="0" smtClean="0"/>
              <a:t>2.</a:t>
            </a:r>
            <a:r>
              <a:rPr lang="en-US" b="1" dirty="0" smtClean="0"/>
              <a:t> Period of HR Planning:</a:t>
            </a:r>
            <a:r>
              <a:rPr lang="en-US" dirty="0" smtClean="0"/>
              <a:t> Period of the planning should be appropriate to the needs and circumstances of the enterprise in question. The size and structure of the enterprise as well as the anticipated changes must be taken into consideration.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52400"/>
            <a:ext cx="8153400" cy="762000"/>
          </a:xfrm>
        </p:spPr>
        <p:txBody>
          <a:bodyPr/>
          <a:lstStyle/>
          <a:p>
            <a:pPr eaLnBrk="1" hangingPunct="1"/>
            <a:r>
              <a:rPr lang="en-US" sz="3200" smtClean="0"/>
              <a:t>GUIDELINES FOR MAKING HRP EFFECTIVE</a:t>
            </a:r>
          </a:p>
        </p:txBody>
      </p:sp>
      <p:sp>
        <p:nvSpPr>
          <p:cNvPr id="58371" name="Content Placeholder 2"/>
          <p:cNvSpPr>
            <a:spLocks noGrp="1"/>
          </p:cNvSpPr>
          <p:nvPr>
            <p:ph idx="1"/>
          </p:nvPr>
        </p:nvSpPr>
        <p:spPr>
          <a:xfrm>
            <a:off x="304800" y="1219200"/>
            <a:ext cx="8382000" cy="5410200"/>
          </a:xfrm>
        </p:spPr>
        <p:txBody>
          <a:bodyPr rtlCol="0">
            <a:normAutofit/>
          </a:bodyPr>
          <a:lstStyle/>
          <a:p>
            <a:pPr algn="just" eaLnBrk="1" fontAlgn="auto" hangingPunct="1">
              <a:spcAft>
                <a:spcPts val="0"/>
              </a:spcAft>
              <a:buFont typeface="Arial" pitchFamily="34" charset="0"/>
              <a:buChar char="•"/>
              <a:defRPr/>
            </a:pPr>
            <a:r>
              <a:rPr lang="en-US" dirty="0" smtClean="0"/>
              <a:t>3. </a:t>
            </a:r>
            <a:r>
              <a:rPr lang="en-US" b="1" dirty="0" smtClean="0"/>
              <a:t>Proper Organization:</a:t>
            </a:r>
            <a:r>
              <a:rPr lang="en-US" dirty="0" smtClean="0"/>
              <a:t> To be effective, the planning function should be properly organized. If possible, within the human resource department. A separate cell or committee should be constituted to provide adequate focus and to coordinate planning work at various levels.</a:t>
            </a:r>
          </a:p>
          <a:p>
            <a:pPr algn="just" eaLnBrk="1" fontAlgn="auto" hangingPunct="1">
              <a:spcAft>
                <a:spcPts val="0"/>
              </a:spcAft>
              <a:buFont typeface="Arial" pitchFamily="34" charset="0"/>
              <a:buChar char="•"/>
              <a:defRPr/>
            </a:pPr>
            <a:r>
              <a:rPr lang="en-US" dirty="0" smtClean="0"/>
              <a:t>4. </a:t>
            </a:r>
            <a:r>
              <a:rPr lang="en-US" b="1" dirty="0" smtClean="0"/>
              <a:t>Support of Top Management:</a:t>
            </a:r>
            <a:r>
              <a:rPr lang="en-US" dirty="0" smtClean="0"/>
              <a:t> To be effective in the long run, manpower planning must have the full support of the top management. The support from top management is essential to ensure the necessary resources, cooperation and support for the success of the planning.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162800" cy="213360"/>
          </a:xfrm>
        </p:spPr>
        <p:txBody>
          <a:bodyPr>
            <a:normAutofit fontScale="90000"/>
          </a:bodyPr>
          <a:lstStyle/>
          <a:p>
            <a:endParaRPr lang="en-US" dirty="0"/>
          </a:p>
        </p:txBody>
      </p:sp>
      <p:sp>
        <p:nvSpPr>
          <p:cNvPr id="3" name="Content Placeholder 2"/>
          <p:cNvSpPr>
            <a:spLocks noGrp="1"/>
          </p:cNvSpPr>
          <p:nvPr>
            <p:ph idx="1"/>
          </p:nvPr>
        </p:nvSpPr>
        <p:spPr>
          <a:xfrm>
            <a:off x="457200" y="762000"/>
            <a:ext cx="7239000" cy="5693736"/>
          </a:xfrm>
        </p:spPr>
        <p:txBody>
          <a:bodyPr>
            <a:normAutofit/>
          </a:bodyPr>
          <a:lstStyle/>
          <a:p>
            <a:pPr algn="just">
              <a:buFont typeface="Wingdings" pitchFamily="2" charset="2"/>
              <a:buChar char="q"/>
            </a:pPr>
            <a:r>
              <a:rPr lang="en-US" sz="2000" dirty="0" smtClean="0">
                <a:latin typeface="Times New Roman" pitchFamily="18" charset="0"/>
                <a:cs typeface="Times New Roman" pitchFamily="18" charset="0"/>
              </a:rPr>
              <a:t>The Industrial Revolution: Development of Machinery, Linking power to machines, establishing factories etc.</a:t>
            </a:r>
          </a:p>
          <a:p>
            <a:pPr algn="just">
              <a:buFont typeface="Wingdings" pitchFamily="2" charset="2"/>
              <a:buChar char="q"/>
            </a:pPr>
            <a:r>
              <a:rPr lang="en-US" sz="2000" dirty="0" smtClean="0">
                <a:latin typeface="Times New Roman" pitchFamily="18" charset="0"/>
                <a:cs typeface="Times New Roman" pitchFamily="18" charset="0"/>
              </a:rPr>
              <a:t>Trade Union: Workers formed their unions to improve their lots so that management could be forced to redress grievances.</a:t>
            </a:r>
          </a:p>
          <a:p>
            <a:pPr algn="just">
              <a:buFont typeface="Wingdings" pitchFamily="2" charset="2"/>
              <a:buChar char="q"/>
            </a:pPr>
            <a:r>
              <a:rPr lang="en-US" sz="2000" dirty="0" smtClean="0">
                <a:latin typeface="Times New Roman" pitchFamily="18" charset="0"/>
                <a:cs typeface="Times New Roman" pitchFamily="18" charset="0"/>
              </a:rPr>
              <a:t>Scientific Management: F.W. Taylor: (a) development of a true science.(b) Scientific selection and training of workers.(C) Friendly cooperation between management and workers.(d) Development of every worker to hid fullest potential</a:t>
            </a:r>
            <a:r>
              <a:rPr lang="en-US" dirty="0" smtClean="0"/>
              <a:t>.</a:t>
            </a:r>
          </a:p>
          <a:p>
            <a:pPr algn="just">
              <a:buFont typeface="Wingdings" pitchFamily="2" charset="2"/>
              <a:buChar char="q"/>
            </a:pPr>
            <a:r>
              <a:rPr lang="en-US" sz="2000" dirty="0" smtClean="0">
                <a:latin typeface="Times New Roman" pitchFamily="18" charset="0"/>
                <a:cs typeface="Times New Roman" pitchFamily="18" charset="0"/>
              </a:rPr>
              <a:t>Industrial Psychology: It stressed on matching of employees skills with job. Contributions made to analyze the jobs in terms of their mental and emotional requirement and development of testing devices.</a:t>
            </a:r>
          </a:p>
          <a:p>
            <a:pPr algn="just">
              <a:buFont typeface="Wingdings" pitchFamily="2" charset="2"/>
              <a:buChar char="q"/>
            </a:pPr>
            <a:r>
              <a:rPr lang="en-US" sz="2000" dirty="0" smtClean="0">
                <a:latin typeface="Times New Roman" pitchFamily="18" charset="0"/>
                <a:cs typeface="Times New Roman" pitchFamily="18" charset="0"/>
              </a:rPr>
              <a:t>HR Movement: Researches focused on the attitude and feelings of workers and their influence on productivity. The role of informal groups  in industry were highlighted. It was suggested that interpersonal relationships should be improved.</a:t>
            </a:r>
            <a:endParaRPr lang="en-US" sz="2000" smtClean="0">
              <a:latin typeface="Times New Roman" pitchFamily="18" charset="0"/>
              <a:cs typeface="Times New Roman" pitchFamily="18" charset="0"/>
            </a:endParaRPr>
          </a:p>
          <a:p>
            <a:pPr algn="just">
              <a:buFont typeface="Wingdings" pitchFamily="2" charset="2"/>
              <a:buChar char="q"/>
            </a:pPr>
            <a:endParaRPr lang="en-US" sz="2000" dirty="0" smtClean="0">
              <a:latin typeface="Times New Roman" pitchFamily="18" charset="0"/>
              <a:cs typeface="Times New Roman" pitchFamily="18" charset="0"/>
            </a:endParaRPr>
          </a:p>
          <a:p>
            <a:pPr algn="just">
              <a:buFont typeface="Wingdings" pitchFamily="2" charset="2"/>
              <a:buChar char="q"/>
            </a:pPr>
            <a:endParaRPr lang="en-US" sz="2000" dirty="0" smtClean="0">
              <a:latin typeface="Times New Roman" pitchFamily="18" charset="0"/>
              <a:cs typeface="Times New Roman" pitchFamily="18"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0"/>
            <a:ext cx="8305800" cy="762000"/>
          </a:xfrm>
        </p:spPr>
        <p:txBody>
          <a:bodyPr/>
          <a:lstStyle/>
          <a:p>
            <a:pPr eaLnBrk="1" hangingPunct="1"/>
            <a:r>
              <a:rPr lang="en-US" sz="3200" smtClean="0"/>
              <a:t>GUIDELINES FOR MAKING HRP EFFECTIVE</a:t>
            </a:r>
          </a:p>
        </p:txBody>
      </p:sp>
      <p:sp>
        <p:nvSpPr>
          <p:cNvPr id="59395" name="Content Placeholder 2"/>
          <p:cNvSpPr>
            <a:spLocks noGrp="1"/>
          </p:cNvSpPr>
          <p:nvPr>
            <p:ph idx="1"/>
          </p:nvPr>
        </p:nvSpPr>
        <p:spPr>
          <a:xfrm>
            <a:off x="304800" y="1143000"/>
            <a:ext cx="8458200" cy="5410200"/>
          </a:xfrm>
        </p:spPr>
        <p:txBody>
          <a:bodyPr rtlCol="0">
            <a:normAutofit/>
          </a:bodyPr>
          <a:lstStyle/>
          <a:p>
            <a:pPr algn="just" eaLnBrk="1" fontAlgn="auto" hangingPunct="1">
              <a:spcAft>
                <a:spcPts val="0"/>
              </a:spcAft>
              <a:buFont typeface="Arial" pitchFamily="34" charset="0"/>
              <a:buChar char="•"/>
              <a:defRPr/>
            </a:pPr>
            <a:r>
              <a:rPr lang="en-US" dirty="0" smtClean="0"/>
              <a:t>5. </a:t>
            </a:r>
            <a:r>
              <a:rPr lang="en-US" b="1" dirty="0" smtClean="0"/>
              <a:t>Involvement of Operating Executives:</a:t>
            </a:r>
            <a:r>
              <a:rPr lang="en-US" dirty="0" smtClean="0"/>
              <a:t> Human resource planning is not a function of manpower planners only. To be effective, it requires active participation and coordinated efforts on the part of operating executives. Such participation will help to improve understanding of the process and thereby reduce resistance. </a:t>
            </a:r>
          </a:p>
          <a:p>
            <a:pPr algn="just" eaLnBrk="1" fontAlgn="auto" hangingPunct="1">
              <a:spcAft>
                <a:spcPts val="0"/>
              </a:spcAft>
              <a:buFont typeface="Arial" pitchFamily="34" charset="0"/>
              <a:buChar char="•"/>
              <a:defRPr/>
            </a:pPr>
            <a:r>
              <a:rPr lang="en-US" dirty="0" smtClean="0"/>
              <a:t>6. </a:t>
            </a:r>
            <a:r>
              <a:rPr lang="en-US" b="1" dirty="0" smtClean="0"/>
              <a:t>Efficient and Reliable Information System:</a:t>
            </a:r>
            <a:r>
              <a:rPr lang="en-US" dirty="0" smtClean="0"/>
              <a:t> To facilitate human resource planning, an adequate database must be developed for human resources.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381000"/>
            <a:ext cx="8153400" cy="822325"/>
          </a:xfrm>
        </p:spPr>
        <p:txBody>
          <a:bodyPr/>
          <a:lstStyle/>
          <a:p>
            <a:pPr eaLnBrk="1" hangingPunct="1"/>
            <a:r>
              <a:rPr lang="en-US" sz="3200" smtClean="0"/>
              <a:t>GUIDELINES FOR MAKING HRP EFFECTIVE</a:t>
            </a:r>
          </a:p>
        </p:txBody>
      </p:sp>
      <p:sp>
        <p:nvSpPr>
          <p:cNvPr id="60419" name="Content Placeholder 2"/>
          <p:cNvSpPr>
            <a:spLocks noGrp="1"/>
          </p:cNvSpPr>
          <p:nvPr>
            <p:ph idx="1"/>
          </p:nvPr>
        </p:nvSpPr>
        <p:spPr>
          <a:xfrm>
            <a:off x="457200" y="1609725"/>
            <a:ext cx="8153400" cy="4846638"/>
          </a:xfrm>
        </p:spPr>
        <p:txBody>
          <a:bodyPr rtlCol="0">
            <a:normAutofit/>
          </a:bodyPr>
          <a:lstStyle/>
          <a:p>
            <a:pPr algn="just" eaLnBrk="1" fontAlgn="auto" hangingPunct="1">
              <a:spcAft>
                <a:spcPts val="0"/>
              </a:spcAft>
              <a:buFont typeface="Arial" pitchFamily="34" charset="0"/>
              <a:buChar char="•"/>
              <a:defRPr/>
            </a:pPr>
            <a:r>
              <a:rPr lang="en-US" dirty="0" smtClean="0"/>
              <a:t>7. </a:t>
            </a:r>
            <a:r>
              <a:rPr lang="en-US" b="1" dirty="0" smtClean="0"/>
              <a:t>Balanced Approach:</a:t>
            </a:r>
            <a:r>
              <a:rPr lang="en-US" dirty="0" smtClean="0"/>
              <a:t> The human resource experts should give equal importance to both quantitative and qualitative aspects of manpower. Instead of matching existing people with existing job, stress should be laid on filling future vacancies with right people. Promotion should also be considered carefully. Career planning and development, skill levels, morale, etc. should be given due importance by the planners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90599"/>
          </a:xfrm>
        </p:spPr>
        <p:txBody>
          <a:bodyPr/>
          <a:lstStyle/>
          <a:p>
            <a:r>
              <a:rPr lang="en-US" dirty="0" smtClean="0"/>
              <a:t>Recruitment</a:t>
            </a:r>
            <a:endParaRPr lang="en-US" dirty="0"/>
          </a:p>
        </p:txBody>
      </p:sp>
      <p:sp>
        <p:nvSpPr>
          <p:cNvPr id="3" name="Subtitle 2"/>
          <p:cNvSpPr>
            <a:spLocks noGrp="1"/>
          </p:cNvSpPr>
          <p:nvPr>
            <p:ph type="subTitle" idx="1"/>
          </p:nvPr>
        </p:nvSpPr>
        <p:spPr>
          <a:xfrm>
            <a:off x="304800" y="1295400"/>
            <a:ext cx="8686800" cy="5410200"/>
          </a:xfrm>
        </p:spPr>
        <p:txBody>
          <a:bodyPr>
            <a:normAutofit/>
          </a:bodyPr>
          <a:lstStyle/>
          <a:p>
            <a:pPr marL="514350" indent="-514350" algn="just"/>
            <a:r>
              <a:rPr lang="en-US" sz="2000" dirty="0" smtClean="0">
                <a:solidFill>
                  <a:schemeClr val="tx1"/>
                </a:solidFill>
                <a:latin typeface="Times New Roman" pitchFamily="18" charset="0"/>
                <a:cs typeface="Times New Roman" pitchFamily="18" charset="0"/>
              </a:rPr>
              <a:t>“ Recruitment is the process to discover the source of </a:t>
            </a:r>
            <a:r>
              <a:rPr lang="en-US" sz="2000" dirty="0" smtClean="0">
                <a:solidFill>
                  <a:schemeClr val="tx1"/>
                </a:solidFill>
                <a:latin typeface="Times New Roman" pitchFamily="18" charset="0"/>
                <a:ea typeface="Tahoma" pitchFamily="34" charset="0"/>
                <a:cs typeface="Times New Roman" pitchFamily="18" charset="0"/>
              </a:rPr>
              <a:t>manpower</a:t>
            </a:r>
            <a:r>
              <a:rPr lang="en-US" sz="2000" dirty="0" smtClean="0">
                <a:solidFill>
                  <a:schemeClr val="tx1"/>
                </a:solidFill>
                <a:latin typeface="Times New Roman" pitchFamily="18" charset="0"/>
                <a:cs typeface="Times New Roman" pitchFamily="18" charset="0"/>
              </a:rPr>
              <a:t> to meet the</a:t>
            </a:r>
          </a:p>
          <a:p>
            <a:pPr marL="514350" indent="-514350" algn="just"/>
            <a:r>
              <a:rPr lang="en-US" sz="2000" dirty="0" smtClean="0">
                <a:solidFill>
                  <a:schemeClr val="tx1"/>
                </a:solidFill>
                <a:latin typeface="Times New Roman" pitchFamily="18" charset="0"/>
                <a:cs typeface="Times New Roman" pitchFamily="18" charset="0"/>
              </a:rPr>
              <a:t>requirements of the staffing schedule and to employ effective measures for </a:t>
            </a:r>
          </a:p>
          <a:p>
            <a:pPr marL="514350" indent="-514350" algn="just"/>
            <a:r>
              <a:rPr lang="en-US" sz="2000" dirty="0" smtClean="0">
                <a:solidFill>
                  <a:schemeClr val="tx1"/>
                </a:solidFill>
                <a:latin typeface="Times New Roman" pitchFamily="18" charset="0"/>
                <a:cs typeface="Times New Roman" pitchFamily="18" charset="0"/>
              </a:rPr>
              <a:t>attracting that manpower in adequate numbers.” </a:t>
            </a:r>
          </a:p>
          <a:p>
            <a:pPr marL="514350" indent="-514350" algn="just"/>
            <a:r>
              <a:rPr lang="en-US" sz="1800" dirty="0" smtClean="0">
                <a:solidFill>
                  <a:schemeClr val="tx1"/>
                </a:solidFill>
                <a:latin typeface="Times New Roman" pitchFamily="18" charset="0"/>
                <a:cs typeface="Times New Roman" pitchFamily="18" charset="0"/>
              </a:rPr>
              <a:t>                                      HRP helps to determine the no and type of people an organisation needs. Job Analysis specificy the tasks and duties of the job and the qualifications expected from prospective job holders.</a:t>
            </a:r>
          </a:p>
          <a:p>
            <a:pPr marL="514350" indent="-514350" algn="just"/>
            <a:r>
              <a:rPr lang="en-US" sz="1800" dirty="0">
                <a:solidFill>
                  <a:schemeClr val="tx1"/>
                </a:solidFill>
                <a:latin typeface="Times New Roman" pitchFamily="18" charset="0"/>
                <a:cs typeface="Times New Roman" pitchFamily="18" charset="0"/>
              </a:rPr>
              <a:t> </a:t>
            </a:r>
            <a:r>
              <a:rPr lang="en-US" sz="1800" dirty="0" smtClean="0">
                <a:solidFill>
                  <a:schemeClr val="tx1"/>
                </a:solidFill>
                <a:latin typeface="Times New Roman" pitchFamily="18" charset="0"/>
                <a:cs typeface="Times New Roman" pitchFamily="18" charset="0"/>
              </a:rPr>
              <a:t>                                    </a:t>
            </a:r>
          </a:p>
          <a:p>
            <a:pPr marL="514350" indent="-514350" algn="just"/>
            <a:r>
              <a:rPr lang="en-US" sz="1800" dirty="0" smtClean="0">
                <a:solidFill>
                  <a:schemeClr val="tx1"/>
                </a:solidFill>
                <a:latin typeface="Times New Roman" pitchFamily="18" charset="0"/>
                <a:cs typeface="Times New Roman" pitchFamily="18" charset="0"/>
              </a:rPr>
              <a:t>Hiring of employees involves two broad group of activities.</a:t>
            </a:r>
          </a:p>
          <a:p>
            <a:pPr marL="514350" indent="-514350" algn="just">
              <a:buAutoNum type="alphaLcParenBoth"/>
            </a:pPr>
            <a:r>
              <a:rPr lang="en-US" sz="1800" dirty="0" smtClean="0">
                <a:solidFill>
                  <a:schemeClr val="tx1"/>
                </a:solidFill>
                <a:latin typeface="Times New Roman" pitchFamily="18" charset="0"/>
                <a:cs typeface="Times New Roman" pitchFamily="18" charset="0"/>
              </a:rPr>
              <a:t>Recruitment</a:t>
            </a:r>
          </a:p>
          <a:p>
            <a:pPr marL="514350" indent="-514350" algn="just">
              <a:buAutoNum type="alphaLcParenBoth"/>
            </a:pPr>
            <a:r>
              <a:rPr lang="en-US" sz="1800" dirty="0" smtClean="0">
                <a:solidFill>
                  <a:schemeClr val="tx1"/>
                </a:solidFill>
                <a:latin typeface="Times New Roman" pitchFamily="18" charset="0"/>
                <a:cs typeface="Times New Roman" pitchFamily="18" charset="0"/>
              </a:rPr>
              <a:t>Selection</a:t>
            </a:r>
          </a:p>
          <a:p>
            <a:pPr marL="514350" indent="-514350" algn="just"/>
            <a:endParaRPr lang="en-US" sz="1800" dirty="0">
              <a:solidFill>
                <a:schemeClr val="tx1"/>
              </a:solidFill>
              <a:latin typeface="Times New Roman" pitchFamily="18" charset="0"/>
              <a:cs typeface="Times New Roman" pitchFamily="18" charset="0"/>
            </a:endParaRPr>
          </a:p>
          <a:p>
            <a:pPr marL="514350" indent="-514350" algn="just"/>
            <a:endParaRPr lang="en-US" sz="1800" dirty="0">
              <a:solidFill>
                <a:schemeClr val="tx1"/>
              </a:solidFill>
              <a:latin typeface="Times New Roman" pitchFamily="18" charset="0"/>
              <a:cs typeface="Times New Roman" pitchFamily="18" charset="0"/>
            </a:endParaRPr>
          </a:p>
        </p:txBody>
      </p:sp>
      <p:sp>
        <p:nvSpPr>
          <p:cNvPr id="4" name="Oval 3"/>
          <p:cNvSpPr/>
          <p:nvPr/>
        </p:nvSpPr>
        <p:spPr>
          <a:xfrm>
            <a:off x="533400" y="5334000"/>
            <a:ext cx="2286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HRP</a:t>
            </a:r>
            <a:endParaRPr lang="en-US" dirty="0"/>
          </a:p>
        </p:txBody>
      </p:sp>
      <p:sp>
        <p:nvSpPr>
          <p:cNvPr id="6" name="Rounded Rectangle 5"/>
          <p:cNvSpPr/>
          <p:nvPr/>
        </p:nvSpPr>
        <p:spPr>
          <a:xfrm>
            <a:off x="3505200" y="5257800"/>
            <a:ext cx="2895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Determine Recruitment &amp; Selection needs</a:t>
            </a:r>
            <a:endParaRPr lang="en-US" dirty="0"/>
          </a:p>
        </p:txBody>
      </p:sp>
      <p:sp>
        <p:nvSpPr>
          <p:cNvPr id="7" name="Oval 6"/>
          <p:cNvSpPr/>
          <p:nvPr/>
        </p:nvSpPr>
        <p:spPr>
          <a:xfrm>
            <a:off x="7086600" y="5257800"/>
            <a:ext cx="1905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Job Analysis</a:t>
            </a:r>
            <a:endParaRPr lang="en-US" dirty="0"/>
          </a:p>
        </p:txBody>
      </p:sp>
      <p:cxnSp>
        <p:nvCxnSpPr>
          <p:cNvPr id="9" name="Straight Arrow Connector 8"/>
          <p:cNvCxnSpPr>
            <a:stCxn id="4" idx="6"/>
            <a:endCxn id="6" idx="1"/>
          </p:cNvCxnSpPr>
          <p:nvPr/>
        </p:nvCxnSpPr>
        <p:spPr>
          <a:xfrm>
            <a:off x="2819400" y="57531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2"/>
          </p:cNvCxnSpPr>
          <p:nvPr/>
        </p:nvCxnSpPr>
        <p:spPr>
          <a:xfrm rot="10800000">
            <a:off x="6477000" y="5715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smtClean="0"/>
              <a:t>Recruitment Meaning</a:t>
            </a:r>
            <a:endParaRPr lang="en-US" dirty="0">
              <a:solidFill>
                <a:srgbClr val="00B050"/>
              </a:solidFill>
            </a:endParaRPr>
          </a:p>
        </p:txBody>
      </p:sp>
      <p:sp>
        <p:nvSpPr>
          <p:cNvPr id="3" name="Content Placeholder 2"/>
          <p:cNvSpPr>
            <a:spLocks noGrp="1"/>
          </p:cNvSpPr>
          <p:nvPr>
            <p:ph idx="1"/>
          </p:nvPr>
        </p:nvSpPr>
        <p:spPr>
          <a:xfrm>
            <a:off x="304800" y="1219200"/>
            <a:ext cx="8610600" cy="5334000"/>
          </a:xfrm>
        </p:spPr>
        <p:txBody>
          <a:bodyPr>
            <a:normAutofit/>
          </a:bodyPr>
          <a:lstStyle/>
          <a:p>
            <a:pPr algn="just">
              <a:buNone/>
            </a:pPr>
            <a:r>
              <a:rPr lang="en-US" sz="2400" dirty="0" smtClean="0"/>
              <a:t>    “ Recruitment is the process of finding and attracting capable applicants for employment the process begins when new recruits are sought and ends when their applications are submitted. The result is a pool of applicants from which new employees are selected.” In this, the available vacancies are given wide publicity and suitable candidates are encouraged to submit applications so as to have a pool of eligible candidates for scientific selection.</a:t>
            </a:r>
          </a:p>
          <a:p>
            <a:pPr algn="just">
              <a:buNone/>
            </a:pPr>
            <a:endParaRPr lang="en-US" sz="2400" dirty="0"/>
          </a:p>
          <a:p>
            <a:pPr algn="just">
              <a:buNone/>
            </a:pPr>
            <a:r>
              <a:rPr lang="en-US" sz="2400" b="1" dirty="0" smtClean="0"/>
              <a:t>“Recruitment</a:t>
            </a:r>
            <a:r>
              <a:rPr lang="en-US" sz="2400" dirty="0" smtClean="0"/>
              <a:t> is the process of searching for prospective employees and stimulating them to apply for jobs in the organization.”</a:t>
            </a:r>
          </a:p>
          <a:p>
            <a:pPr algn="just">
              <a:buNone/>
            </a:pPr>
            <a:endParaRPr lang="en-US" sz="2400"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p>
            <a:r>
              <a:rPr lang="en-US" dirty="0" smtClean="0">
                <a:solidFill>
                  <a:srgbClr val="00B050"/>
                </a:solidFill>
              </a:rPr>
              <a:t>Definition</a:t>
            </a:r>
            <a:endParaRPr lang="en-US" dirty="0"/>
          </a:p>
        </p:txBody>
      </p:sp>
      <p:sp>
        <p:nvSpPr>
          <p:cNvPr id="3" name="Content Placeholder 2"/>
          <p:cNvSpPr>
            <a:spLocks noGrp="1"/>
          </p:cNvSpPr>
          <p:nvPr>
            <p:ph idx="1"/>
          </p:nvPr>
        </p:nvSpPr>
        <p:spPr>
          <a:xfrm>
            <a:off x="457200" y="1371600"/>
            <a:ext cx="8229600" cy="4953000"/>
          </a:xfrm>
        </p:spPr>
        <p:txBody>
          <a:bodyPr>
            <a:normAutofit fontScale="85000" lnSpcReduction="20000"/>
          </a:bodyPr>
          <a:lstStyle/>
          <a:p>
            <a:pPr algn="just"/>
            <a:r>
              <a:rPr lang="en-US" dirty="0" smtClean="0"/>
              <a:t>According to Edwin B. </a:t>
            </a:r>
            <a:r>
              <a:rPr lang="en-US" dirty="0" err="1" smtClean="0"/>
              <a:t>Flippo</a:t>
            </a:r>
            <a:r>
              <a:rPr lang="en-US" dirty="0" smtClean="0"/>
              <a:t>, "Recruitment is the process of searching for the potential candidates for employment and stimulating them to apply for job vacancies in the </a:t>
            </a:r>
            <a:r>
              <a:rPr lang="en-US" dirty="0" err="1" smtClean="0"/>
              <a:t>organisation</a:t>
            </a:r>
            <a:r>
              <a:rPr lang="en-US" dirty="0" smtClean="0"/>
              <a:t>". Recruitment involves the activity that links the job seekers with employment providers.</a:t>
            </a:r>
          </a:p>
          <a:p>
            <a:pPr algn="just"/>
            <a:r>
              <a:rPr lang="en-US" dirty="0" smtClean="0"/>
              <a:t>Recruitment is also a process of finding and attracting capable applicants for employment. The process starts with seeking of new recruits and ends when their applications are submitted. The objective is to have a pool of applications from which most suitable employees are selected.</a:t>
            </a:r>
          </a:p>
          <a:p>
            <a:pPr algn="just"/>
            <a:r>
              <a:rPr lang="en-US" dirty="0" smtClean="0"/>
              <a:t>As pointed out by Yoder "recruitment is a process to discover sources of manpower to best meet the requirements of staffing schedule. It also involves employing effective measures for attracting that manpower in adequate numbers to facilitate effective selection in order to get an efficient work force."</a:t>
            </a:r>
          </a:p>
          <a:p>
            <a:pPr algn="just"/>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dirty="0" smtClean="0"/>
              <a:t>Recruitment Needs</a:t>
            </a:r>
            <a:endParaRPr lang="en-US" dirty="0"/>
          </a:p>
        </p:txBody>
      </p:sp>
      <p:sp>
        <p:nvSpPr>
          <p:cNvPr id="3" name="Content Placeholder 2"/>
          <p:cNvSpPr>
            <a:spLocks noGrp="1"/>
          </p:cNvSpPr>
          <p:nvPr>
            <p:ph idx="1"/>
          </p:nvPr>
        </p:nvSpPr>
        <p:spPr>
          <a:xfrm>
            <a:off x="381000" y="1524000"/>
            <a:ext cx="8458200" cy="5029200"/>
          </a:xfrm>
        </p:spPr>
        <p:txBody>
          <a:bodyPr/>
          <a:lstStyle/>
          <a:p>
            <a:pPr algn="just"/>
            <a:r>
              <a:rPr lang="en-US" b="1" dirty="0" smtClean="0"/>
              <a:t>Planned</a:t>
            </a:r>
            <a:r>
              <a:rPr lang="en-US" dirty="0" smtClean="0"/>
              <a:t>: These types of recruitment needs arise from changes in organization and out of retirement policy.</a:t>
            </a:r>
          </a:p>
          <a:p>
            <a:pPr algn="just"/>
            <a:r>
              <a:rPr lang="en-US" b="1" dirty="0" smtClean="0"/>
              <a:t>Anticipated</a:t>
            </a:r>
            <a:r>
              <a:rPr lang="en-US" dirty="0" smtClean="0"/>
              <a:t>: Anticipated needs arise due to movements of personnel. An organization can study the trends of movement by analyzing internal and external environment and predict the recruitment need.</a:t>
            </a:r>
          </a:p>
          <a:p>
            <a:pPr algn="just"/>
            <a:r>
              <a:rPr lang="en-US" b="1" dirty="0" smtClean="0"/>
              <a:t>Unexpected</a:t>
            </a:r>
            <a:r>
              <a:rPr lang="en-US" dirty="0" smtClean="0"/>
              <a:t>: Resignation, deaths, accidents, prolonged illness are the primary cause of unexpected recruitment needs.</a:t>
            </a:r>
          </a:p>
          <a:p>
            <a:pPr algn="just"/>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400" b="1" dirty="0" smtClean="0">
                <a:solidFill>
                  <a:srgbClr val="00B050"/>
                </a:solidFill>
              </a:rPr>
              <a:t>Purpose and importance of Recruitment</a:t>
            </a:r>
            <a:endParaRPr lang="en-US" sz="2400" dirty="0">
              <a:solidFill>
                <a:srgbClr val="00B050"/>
              </a:solidFill>
            </a:endParaRPr>
          </a:p>
        </p:txBody>
      </p:sp>
      <p:sp>
        <p:nvSpPr>
          <p:cNvPr id="3" name="Content Placeholder 2"/>
          <p:cNvSpPr>
            <a:spLocks noGrp="1"/>
          </p:cNvSpPr>
          <p:nvPr>
            <p:ph idx="1"/>
          </p:nvPr>
        </p:nvSpPr>
        <p:spPr>
          <a:xfrm>
            <a:off x="152400" y="914400"/>
            <a:ext cx="8839200" cy="5638800"/>
          </a:xfrm>
        </p:spPr>
        <p:txBody>
          <a:bodyPr>
            <a:normAutofit fontScale="77500" lnSpcReduction="20000"/>
          </a:bodyPr>
          <a:lstStyle/>
          <a:p>
            <a:pPr algn="just"/>
            <a:r>
              <a:rPr lang="en-US" dirty="0" smtClean="0"/>
              <a:t>Determine the present and future requirements of the organization in concerned with HRP and job analysis activities.</a:t>
            </a:r>
          </a:p>
          <a:p>
            <a:pPr algn="just"/>
            <a:r>
              <a:rPr lang="en-US" dirty="0" smtClean="0"/>
              <a:t>Increase the pool of job candidates at minimum cost.</a:t>
            </a:r>
          </a:p>
          <a:p>
            <a:pPr algn="just"/>
            <a:r>
              <a:rPr lang="en-US" dirty="0" smtClean="0"/>
              <a:t>Help increase the success rate of the selection process by reducing the number of visibly under qualified or overqualified job applicants.</a:t>
            </a:r>
          </a:p>
          <a:p>
            <a:pPr algn="just"/>
            <a:r>
              <a:rPr lang="en-US" dirty="0" smtClean="0"/>
              <a:t>Help reduce the probability that job applicants, once recruited and selected, will leave the organization only after a short period of time.</a:t>
            </a:r>
          </a:p>
          <a:p>
            <a:pPr algn="just"/>
            <a:r>
              <a:rPr lang="en-US" dirty="0" smtClean="0"/>
              <a:t>Meet the organization’s legal and social obligations regarding the composition of its work force.</a:t>
            </a:r>
          </a:p>
          <a:p>
            <a:pPr algn="just"/>
            <a:r>
              <a:rPr lang="en-US" dirty="0" smtClean="0"/>
              <a:t>Begin identifying and preparing potential job applicants who will be appropriate candidates.</a:t>
            </a:r>
          </a:p>
          <a:p>
            <a:pPr algn="just"/>
            <a:r>
              <a:rPr lang="en-US" dirty="0" smtClean="0"/>
              <a:t>Increase organizational and individual effectiveness in the short term and long term.</a:t>
            </a:r>
          </a:p>
          <a:p>
            <a:pPr algn="just"/>
            <a:r>
              <a:rPr lang="en-US" dirty="0" smtClean="0"/>
              <a:t>Evaluate the effectiveness of various recruiting techniques and sources for all types of job applicants.</a:t>
            </a:r>
          </a:p>
          <a:p>
            <a:pPr algn="just">
              <a:buNone/>
            </a:pPr>
            <a:r>
              <a:rPr lang="en-US" dirty="0" smtClean="0"/>
              <a:t>                                     Recruitment is a positive function in which publicity is given to the jobs available in the organization and interested candidates are encouraged to submit applications for the purpose of selection.</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dirty="0" smtClean="0">
                <a:solidFill>
                  <a:srgbClr val="00B050"/>
                </a:solidFill>
              </a:rPr>
              <a:t>Process of recruitment</a:t>
            </a:r>
            <a:endParaRPr lang="en-US" dirty="0"/>
          </a:p>
        </p:txBody>
      </p:sp>
      <p:pic>
        <p:nvPicPr>
          <p:cNvPr id="1027" name="Picture 3" descr="C:\Users\shia\Desktop\clip_image002330.jpg"/>
          <p:cNvPicPr>
            <a:picLocks noGrp="1" noChangeAspect="1" noChangeArrowheads="1"/>
          </p:cNvPicPr>
          <p:nvPr>
            <p:ph idx="1"/>
          </p:nvPr>
        </p:nvPicPr>
        <p:blipFill>
          <a:blip r:embed="rId2"/>
          <a:stretch>
            <a:fillRect/>
          </a:stretch>
        </p:blipFill>
        <p:spPr bwMode="auto">
          <a:xfrm>
            <a:off x="228600" y="914400"/>
            <a:ext cx="8610599" cy="5715000"/>
          </a:xfrm>
          <a:prstGeom prst="rect">
            <a:avLst/>
          </a:prstGeom>
          <a:noFill/>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dirty="0" smtClean="0">
                <a:solidFill>
                  <a:srgbClr val="00B050"/>
                </a:solidFill>
              </a:rPr>
              <a:t>Process of recruitment</a:t>
            </a:r>
            <a:endParaRPr lang="en-US" sz="2800" dirty="0">
              <a:solidFill>
                <a:srgbClr val="00B050"/>
              </a:solidFill>
            </a:endParaRPr>
          </a:p>
        </p:txBody>
      </p:sp>
      <p:sp>
        <p:nvSpPr>
          <p:cNvPr id="3" name="Content Placeholder 2"/>
          <p:cNvSpPr>
            <a:spLocks noGrp="1"/>
          </p:cNvSpPr>
          <p:nvPr>
            <p:ph idx="1"/>
          </p:nvPr>
        </p:nvSpPr>
        <p:spPr>
          <a:xfrm>
            <a:off x="457200" y="914400"/>
            <a:ext cx="8229600" cy="5486400"/>
          </a:xfrm>
        </p:spPr>
        <p:txBody>
          <a:bodyPr/>
          <a:lstStyle/>
          <a:p>
            <a:pPr algn="just">
              <a:buNone/>
            </a:pPr>
            <a:r>
              <a:rPr lang="en-US" sz="2800" dirty="0" smtClean="0"/>
              <a:t>Recruitment refers to the process of identifying and attracting job seekers so as to build a pool of qualified job applicants. The process comprises five interrelated stages, </a:t>
            </a:r>
            <a:r>
              <a:rPr lang="en-US" sz="2800" dirty="0" err="1" smtClean="0"/>
              <a:t>viz</a:t>
            </a:r>
            <a:r>
              <a:rPr lang="en-US" sz="2800" dirty="0" smtClean="0"/>
              <a:t>,</a:t>
            </a:r>
          </a:p>
          <a:p>
            <a:pPr algn="just"/>
            <a:r>
              <a:rPr lang="en-US" sz="2800" dirty="0" smtClean="0"/>
              <a:t>Planning.</a:t>
            </a:r>
          </a:p>
          <a:p>
            <a:pPr algn="just"/>
            <a:r>
              <a:rPr lang="en-US" sz="2800" dirty="0" smtClean="0"/>
              <a:t>Strategy development.</a:t>
            </a:r>
          </a:p>
          <a:p>
            <a:pPr algn="just"/>
            <a:r>
              <a:rPr lang="en-US" sz="2800" dirty="0" smtClean="0"/>
              <a:t>Searching.</a:t>
            </a:r>
          </a:p>
          <a:p>
            <a:pPr algn="just"/>
            <a:r>
              <a:rPr lang="en-US" sz="2800" dirty="0" smtClean="0"/>
              <a:t>Screening.</a:t>
            </a:r>
          </a:p>
          <a:p>
            <a:pPr algn="just"/>
            <a:r>
              <a:rPr lang="en-US" sz="2800" dirty="0" smtClean="0"/>
              <a:t>Evaluation and control</a:t>
            </a:r>
            <a:r>
              <a:rPr lang="en-US" dirty="0" smtClean="0"/>
              <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6858000" cy="289560"/>
          </a:xfrm>
        </p:spPr>
        <p:txBody>
          <a:bodyPr>
            <a:normAutofit fontScale="90000"/>
          </a:bodyPr>
          <a:lstStyle/>
          <a:p>
            <a:endParaRPr lang="en-US" dirty="0"/>
          </a:p>
        </p:txBody>
      </p:sp>
      <p:sp>
        <p:nvSpPr>
          <p:cNvPr id="3" name="Content Placeholder 2"/>
          <p:cNvSpPr>
            <a:spLocks noGrp="1"/>
          </p:cNvSpPr>
          <p:nvPr>
            <p:ph idx="1"/>
          </p:nvPr>
        </p:nvSpPr>
        <p:spPr>
          <a:xfrm>
            <a:off x="457200" y="762000"/>
            <a:ext cx="7239000" cy="5693736"/>
          </a:xfrm>
        </p:spPr>
        <p:txBody>
          <a:bodyPr>
            <a:normAutofit/>
          </a:bodyPr>
          <a:lstStyle/>
          <a:p>
            <a:pPr algn="just">
              <a:buFont typeface="Wingdings" pitchFamily="2" charset="2"/>
              <a:buChar char="q"/>
            </a:pPr>
            <a:r>
              <a:rPr lang="en-US" sz="2000" dirty="0" smtClean="0">
                <a:latin typeface="Times New Roman" pitchFamily="18" charset="0"/>
                <a:cs typeface="Times New Roman" pitchFamily="18" charset="0"/>
              </a:rPr>
              <a:t>Behavioral Science: Research in anthropology , sociology, psychology, etc. has provided the subject matter for HRM. Behavioral Science era led to the development of new techniques of motivation and leadership e.g., employee participation, 2 way communication, management by objectives etc.</a:t>
            </a:r>
          </a:p>
          <a:p>
            <a:pPr algn="just">
              <a:buFont typeface="Wingdings" pitchFamily="2" charset="2"/>
              <a:buChar char="q"/>
            </a:pPr>
            <a:endParaRPr lang="en-US" sz="2000" dirty="0" smtClean="0">
              <a:latin typeface="Times New Roman" pitchFamily="18" charset="0"/>
              <a:cs typeface="Times New Roman" pitchFamily="18" charset="0"/>
            </a:endParaRPr>
          </a:p>
          <a:p>
            <a:pPr algn="just">
              <a:buFont typeface="Wingdings" pitchFamily="2" charset="2"/>
              <a:buChar char="q"/>
            </a:pPr>
            <a:r>
              <a:rPr lang="en-US" sz="2000" dirty="0" smtClean="0">
                <a:latin typeface="Times New Roman" pitchFamily="18" charset="0"/>
                <a:cs typeface="Times New Roman" pitchFamily="18" charset="0"/>
              </a:rPr>
              <a:t>Employee welfare: With the dawn of welfare era, scope of HRM increased. It is not only concerned now with recruitment, selection, and training of employees. It manages employee benefits </a:t>
            </a:r>
            <a:r>
              <a:rPr lang="en-US" sz="2000" dirty="0" err="1" smtClean="0">
                <a:latin typeface="Times New Roman" pitchFamily="18" charset="0"/>
                <a:cs typeface="Times New Roman" pitchFamily="18" charset="0"/>
              </a:rPr>
              <a:t>programmes</a:t>
            </a:r>
            <a:r>
              <a:rPr lang="en-US" sz="2000" dirty="0" smtClean="0">
                <a:latin typeface="Times New Roman" pitchFamily="18" charset="0"/>
                <a:cs typeface="Times New Roman" pitchFamily="18" charset="0"/>
              </a:rPr>
              <a:t> and industrial relations system in industry.</a:t>
            </a:r>
          </a:p>
          <a:p>
            <a:pPr>
              <a:buNone/>
            </a:pPr>
            <a:endParaRPr lang="en-US" sz="2000" dirty="0">
              <a:latin typeface="Times New Roman" pitchFamily="18" charset="0"/>
              <a:cs typeface="Times New Roman" pitchFamily="18"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sz="3200" dirty="0" smtClean="0">
                <a:solidFill>
                  <a:srgbClr val="00B050"/>
                </a:solidFill>
              </a:rPr>
              <a:t>Steps of Recruitment</a:t>
            </a:r>
            <a:endParaRPr lang="en-US" sz="3200" dirty="0">
              <a:solidFill>
                <a:srgbClr val="00B050"/>
              </a:solidFill>
            </a:endParaRPr>
          </a:p>
        </p:txBody>
      </p:sp>
      <p:sp>
        <p:nvSpPr>
          <p:cNvPr id="3" name="Content Placeholder 2"/>
          <p:cNvSpPr>
            <a:spLocks noGrp="1"/>
          </p:cNvSpPr>
          <p:nvPr>
            <p:ph idx="1"/>
          </p:nvPr>
        </p:nvSpPr>
        <p:spPr>
          <a:xfrm>
            <a:off x="381000" y="1524000"/>
            <a:ext cx="8305800" cy="4800600"/>
          </a:xfrm>
        </p:spPr>
        <p:txBody>
          <a:bodyPr>
            <a:normAutofit fontScale="85000" lnSpcReduction="20000"/>
          </a:bodyPr>
          <a:lstStyle/>
          <a:p>
            <a:pPr algn="just">
              <a:buFont typeface="Wingdings" pitchFamily="2" charset="2"/>
              <a:buChar char="Ø"/>
            </a:pPr>
            <a:r>
              <a:rPr lang="en-US" b="1" dirty="0" smtClean="0"/>
              <a:t>1. Recruitment Planning: </a:t>
            </a:r>
            <a:r>
              <a:rPr lang="en-US" dirty="0" smtClean="0"/>
              <a:t>The first stage in the recruitment process is planning. Planning involves the translation of likely job vacancies and information about the nature of these jobs into set of objectives or targets that specify the (1) Numbers and (2) Types of applicants to be contacted.</a:t>
            </a:r>
          </a:p>
          <a:p>
            <a:pPr algn="just"/>
            <a:r>
              <a:rPr lang="en-US" b="1" dirty="0" smtClean="0"/>
              <a:t>Numbers of contact</a:t>
            </a:r>
            <a:r>
              <a:rPr lang="en-US" dirty="0" smtClean="0"/>
              <a:t>: Organization, nearly always, plan to attract more applicants than they will hire. Some of those contacted will be uninterested, unqualified or both. Each time a recruitment Programme is contemplated, one task is to estimate the number of applicants necessary to fill all vacancies with the qualified people.</a:t>
            </a:r>
          </a:p>
          <a:p>
            <a:pPr algn="just"/>
            <a:r>
              <a:rPr lang="en-US" b="1" dirty="0" smtClean="0"/>
              <a:t>Types of contacts:</a:t>
            </a:r>
            <a:r>
              <a:rPr lang="en-US" dirty="0" smtClean="0"/>
              <a:t> It is basically concerned with the types of people to be informed about job openings. The type of people depends on the tasks and responsibilities involved and the qualifications and experience expected. These details are available through job description and job specification</a:t>
            </a: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600" dirty="0" smtClean="0">
                <a:solidFill>
                  <a:srgbClr val="00B050"/>
                </a:solidFill>
              </a:rPr>
              <a:t>Steps of Recruitment</a:t>
            </a:r>
            <a:endParaRPr lang="en-US" sz="3600" dirty="0">
              <a:solidFill>
                <a:srgbClr val="00B050"/>
              </a:solidFill>
            </a:endParaRPr>
          </a:p>
        </p:txBody>
      </p:sp>
      <p:sp>
        <p:nvSpPr>
          <p:cNvPr id="3" name="Content Placeholder 2"/>
          <p:cNvSpPr>
            <a:spLocks noGrp="1"/>
          </p:cNvSpPr>
          <p:nvPr>
            <p:ph idx="1"/>
          </p:nvPr>
        </p:nvSpPr>
        <p:spPr>
          <a:xfrm>
            <a:off x="457200" y="914400"/>
            <a:ext cx="8229600" cy="5715000"/>
          </a:xfrm>
        </p:spPr>
        <p:txBody>
          <a:bodyPr>
            <a:normAutofit fontScale="70000" lnSpcReduction="20000"/>
          </a:bodyPr>
          <a:lstStyle/>
          <a:p>
            <a:pPr algn="just">
              <a:buFont typeface="Wingdings" pitchFamily="2" charset="2"/>
              <a:buChar char="Ø"/>
            </a:pPr>
            <a:r>
              <a:rPr lang="en-US" sz="2600" b="1" dirty="0" smtClean="0"/>
              <a:t>2. </a:t>
            </a:r>
            <a:r>
              <a:rPr lang="en-US" sz="2900" b="1" dirty="0" smtClean="0"/>
              <a:t>Strategy Development</a:t>
            </a:r>
            <a:endParaRPr lang="en-US" sz="2600" b="1" dirty="0" smtClean="0"/>
          </a:p>
          <a:p>
            <a:pPr algn="just">
              <a:buNone/>
            </a:pPr>
            <a:r>
              <a:rPr lang="en-US" sz="2400" b="1" dirty="0" smtClean="0"/>
              <a:t>    Once it was decided, that how many and what type of personnel's are required next serious consideration will be undertaken i.e. Strategy development . It includes</a:t>
            </a:r>
          </a:p>
          <a:p>
            <a:pPr algn="just">
              <a:buFontTx/>
              <a:buChar char="-"/>
            </a:pPr>
            <a:r>
              <a:rPr lang="en-US" sz="2900" b="1" dirty="0" smtClean="0">
                <a:solidFill>
                  <a:srgbClr val="FF0000"/>
                </a:solidFill>
              </a:rPr>
              <a:t>Make or buy employees</a:t>
            </a:r>
            <a:r>
              <a:rPr lang="en-US" sz="3100" b="1" dirty="0" smtClean="0"/>
              <a:t>: </a:t>
            </a:r>
            <a:r>
              <a:rPr lang="en-US" sz="2600" b="1" dirty="0" smtClean="0"/>
              <a:t>Firm must decide whether to hire unskilled employees and invest on training and education programmes, or they can hire skilled </a:t>
            </a:r>
            <a:r>
              <a:rPr lang="en-US" sz="2600" b="1" dirty="0" err="1" smtClean="0"/>
              <a:t>labour</a:t>
            </a:r>
            <a:r>
              <a:rPr lang="en-US" sz="2600" b="1" dirty="0" smtClean="0"/>
              <a:t> and professionals. Essentially, this is the ‘make’(hire less skilled worker) or ‘buy’ (hire skilled workers) decision</a:t>
            </a:r>
            <a:r>
              <a:rPr lang="en-US" sz="2400" b="1" dirty="0" smtClean="0"/>
              <a:t>.</a:t>
            </a:r>
          </a:p>
          <a:p>
            <a:pPr algn="just">
              <a:buFontTx/>
              <a:buChar char="-"/>
            </a:pPr>
            <a:r>
              <a:rPr lang="en-US" b="1" dirty="0" smtClean="0">
                <a:solidFill>
                  <a:srgbClr val="FF0000"/>
                </a:solidFill>
              </a:rPr>
              <a:t>Technological sophistication of recruitment &amp; selection</a:t>
            </a:r>
            <a:r>
              <a:rPr lang="en-US" b="1" dirty="0" smtClean="0"/>
              <a:t>: </a:t>
            </a:r>
            <a:r>
              <a:rPr lang="en-US" sz="2600" b="1" dirty="0" smtClean="0"/>
              <a:t>The second decision in strategy development relates to the methods used in recruitment and selection. This decision influenced by the available technology. The advent of computers has made it possible for employers to scan national and international applicant qualifications. Computers have given employers and job seekers a wider scope of options in the initial stage. </a:t>
            </a:r>
            <a:endParaRPr lang="en-US" b="1" dirty="0" smtClean="0"/>
          </a:p>
          <a:p>
            <a:pPr algn="just">
              <a:buFontTx/>
              <a:buChar char="-"/>
            </a:pPr>
            <a:r>
              <a:rPr lang="en-US" b="1" dirty="0" smtClean="0">
                <a:solidFill>
                  <a:srgbClr val="FF0000"/>
                </a:solidFill>
              </a:rPr>
              <a:t>Where to look</a:t>
            </a:r>
            <a:r>
              <a:rPr lang="en-US" b="1" dirty="0" smtClean="0"/>
              <a:t>: </a:t>
            </a:r>
            <a:r>
              <a:rPr lang="en-US" sz="2600" b="1" dirty="0" smtClean="0"/>
              <a:t>In order to reduce costs, firms look into </a:t>
            </a:r>
            <a:r>
              <a:rPr lang="en-US" sz="2600" b="1" dirty="0" err="1" smtClean="0"/>
              <a:t>labour</a:t>
            </a:r>
            <a:r>
              <a:rPr lang="en-US" sz="2600" b="1" dirty="0" smtClean="0"/>
              <a:t> markets most likely to offer the required job seekers. Generally, companies look into the national market for managerial and professional employees,  regional or local for markets for technical employees, and local markets for clerical and blue-collar employees. </a:t>
            </a:r>
            <a:endParaRPr lang="en-US" b="1" dirty="0" smtClean="0"/>
          </a:p>
          <a:p>
            <a:pPr algn="just">
              <a:buFontTx/>
              <a:buChar char="-"/>
            </a:pPr>
            <a:r>
              <a:rPr lang="en-US" b="1" dirty="0" smtClean="0">
                <a:solidFill>
                  <a:srgbClr val="FF0000"/>
                </a:solidFill>
              </a:rPr>
              <a:t>How to Look (Source of recruitment)</a:t>
            </a:r>
            <a:r>
              <a:rPr lang="en-US" b="1" dirty="0" smtClean="0"/>
              <a:t>: </a:t>
            </a:r>
            <a:r>
              <a:rPr lang="en-US" sz="2600" b="1" dirty="0" smtClean="0"/>
              <a:t>How to look refers to the methods or source of recruitment. There are several sources  and they may be broadly categorized into (</a:t>
            </a:r>
            <a:r>
              <a:rPr lang="en-US" sz="2600" b="1" dirty="0" err="1" smtClean="0"/>
              <a:t>i</a:t>
            </a:r>
            <a:r>
              <a:rPr lang="en-US" sz="2600" b="1" dirty="0" smtClean="0"/>
              <a:t>) internal, and (ii) external</a:t>
            </a:r>
            <a:r>
              <a:rPr lang="en-US" sz="2600" b="1" dirty="0" smtClean="0">
                <a:solidFill>
                  <a:srgbClr val="0070C0"/>
                </a:solidFill>
              </a:rPr>
              <a:t>.</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fontScale="77500" lnSpcReduction="20000"/>
          </a:bodyPr>
          <a:lstStyle/>
          <a:p>
            <a:pPr algn="just">
              <a:buFont typeface="Wingdings" pitchFamily="2" charset="2"/>
              <a:buChar char="Ø"/>
            </a:pPr>
            <a:r>
              <a:rPr lang="en-US" b="1" dirty="0" smtClean="0"/>
              <a:t>3. Searching:</a:t>
            </a:r>
          </a:p>
          <a:p>
            <a:pPr algn="just"/>
            <a:r>
              <a:rPr lang="en-US" b="1" dirty="0" smtClean="0"/>
              <a:t>Source Activation:</a:t>
            </a:r>
            <a:r>
              <a:rPr lang="en-US" dirty="0" smtClean="0"/>
              <a:t> Typically, sources and search methods are activated by the issuance of an employee requisition. This means that no actual recruiting takes place until line managers have verified that vacancy does exist or will exist. If the organisation has planned well and done a good job of developing its sources and search methods, activation soon results in a flood of applications and/or resumes. The application received must be screened. Those who pass have to be contacted and invited for interview. Unsuccessful applicants must be sent letter of regret.</a:t>
            </a:r>
          </a:p>
          <a:p>
            <a:pPr algn="just"/>
            <a:r>
              <a:rPr lang="en-US" b="1" dirty="0" smtClean="0"/>
              <a:t>Selling:</a:t>
            </a:r>
            <a:r>
              <a:rPr lang="en-US" dirty="0" smtClean="0"/>
              <a:t> A second issue to be addressed in the searching process concerns communications. Here, organisation walks tightrope. On one hand, they want to do whatever they can to attract desirable applicants. On the other hand, they must resist the temptation of overselling their virtues. In selling the organisation, both the message and the media deserve attention. Message refers to the employment advertisement. With regards to media, it may be stated that effectiveness of any recruiting message depends on the media. Media are several-some have low credibility, while others enjoy high credibility. Selection of medium or media needs to be done with a lot of care</a:t>
            </a: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fontScale="92500" lnSpcReduction="20000"/>
          </a:bodyPr>
          <a:lstStyle/>
          <a:p>
            <a:pPr algn="just"/>
            <a:r>
              <a:rPr lang="en-US" b="1" dirty="0" smtClean="0"/>
              <a:t>4. Screening:</a:t>
            </a:r>
            <a:endParaRPr lang="en-US" dirty="0" smtClean="0"/>
          </a:p>
          <a:p>
            <a:pPr algn="just"/>
            <a:r>
              <a:rPr lang="en-US" dirty="0" smtClean="0"/>
              <a:t>Screening of applicants can be regarded as an integral part of the recruiting process, though many view it as the first step in the selection process. Even the definition on recruitment, we quoted in the beginning of this chapter, excludes screening from its scope. However, we have included screening in recruitment for valid reasons. The selection process will begin after the applications have been scrutinized and short-listed. Hiring of professors in a university is a typical situation. Application received in response to advertisements is screened and only eligible applicants are called for an interview. A selection committee comprising the Vice-chancellor, Registrar and subject experts conducts interview. Here, the recruitment process extends up to screening the applications. The selection process commences only later</a:t>
            </a:r>
          </a:p>
          <a:p>
            <a:pPr algn="just"/>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fontScale="92500" lnSpcReduction="20000"/>
          </a:bodyPr>
          <a:lstStyle/>
          <a:p>
            <a:pPr algn="just"/>
            <a:r>
              <a:rPr lang="en-US" b="1" dirty="0" smtClean="0"/>
              <a:t>Purpose of screening</a:t>
            </a:r>
            <a:endParaRPr lang="en-US" dirty="0" smtClean="0"/>
          </a:p>
          <a:p>
            <a:pPr algn="just"/>
            <a:r>
              <a:rPr lang="en-US" dirty="0" smtClean="0"/>
              <a:t>The purpose of screening is to remove from the recruitment process, at an early stage, those applicants who are visibly unqualified for the job. Effective screening can save a great deal of time and money. Care must be exercised, however, to assure that potentially good employees are not rejected without justification.</a:t>
            </a:r>
          </a:p>
          <a:p>
            <a:pPr algn="just"/>
            <a:r>
              <a:rPr lang="en-US" dirty="0" smtClean="0"/>
              <a:t>In screening, clear job specifications are invaluable. It is both good practice and a legal necessity that applicant’s qualification is judged on the basis of their knowledge, skills, abilities and interest required to do the job.</a:t>
            </a:r>
          </a:p>
          <a:p>
            <a:pPr algn="just"/>
            <a:r>
              <a:rPr lang="en-US" dirty="0" smtClean="0"/>
              <a:t>The techniques used to screen applicants vary depending on the candidate sources and recruiting methods used. Interview and application blanks may be used to screen walk-ins. Campus recruiters and agency representatives use interviews and resumes. Reference checks are also useful in screening</a:t>
            </a:r>
          </a:p>
          <a:p>
            <a:pPr algn="just"/>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fontScale="92500" lnSpcReduction="10000"/>
          </a:bodyPr>
          <a:lstStyle/>
          <a:p>
            <a:pPr algn="just"/>
            <a:r>
              <a:rPr lang="en-US" b="1" dirty="0" smtClean="0"/>
              <a:t>5. Evaluation and Control: </a:t>
            </a:r>
            <a:endParaRPr lang="en-US" dirty="0" smtClean="0"/>
          </a:p>
          <a:p>
            <a:pPr algn="just"/>
            <a:r>
              <a:rPr lang="en-US" dirty="0" smtClean="0"/>
              <a:t>Evaluation and control is necessary as considerable costs are incurred in the recruitment process. The costs generally incurred are: -</a:t>
            </a:r>
          </a:p>
          <a:p>
            <a:pPr algn="just"/>
            <a:r>
              <a:rPr lang="en-US" dirty="0" smtClean="0"/>
              <a:t>Salaries for recruiters.</a:t>
            </a:r>
          </a:p>
          <a:p>
            <a:pPr algn="just"/>
            <a:r>
              <a:rPr lang="en-US" dirty="0" smtClean="0"/>
              <a:t>Management and professional time spent on preparing job description, job specifications, advertisements, agency liaison and so forth.</a:t>
            </a:r>
          </a:p>
          <a:p>
            <a:pPr algn="just"/>
            <a:r>
              <a:rPr lang="en-US" dirty="0" smtClean="0"/>
              <a:t>The cost of advertisements or other recruitment methods, that is, agency fees.</a:t>
            </a:r>
          </a:p>
          <a:p>
            <a:pPr algn="just"/>
            <a:r>
              <a:rPr lang="en-US" dirty="0" smtClean="0"/>
              <a:t>Recruitment overheads and administrative expenses.</a:t>
            </a:r>
          </a:p>
          <a:p>
            <a:pPr algn="just"/>
            <a:r>
              <a:rPr lang="en-US" dirty="0" smtClean="0"/>
              <a:t>Costs of overtime and outsourcing while the vacancies remain unfilled.</a:t>
            </a:r>
          </a:p>
          <a:p>
            <a:pPr algn="just"/>
            <a:r>
              <a:rPr lang="en-US" dirty="0" smtClean="0"/>
              <a:t>Cost of recruiting unsuitable candidates for the selection process</a:t>
            </a:r>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92500"/>
          </a:bodyPr>
          <a:lstStyle/>
          <a:p>
            <a:pPr algn="just"/>
            <a:r>
              <a:rPr lang="en-US" b="1" dirty="0" smtClean="0"/>
              <a:t>Evaluation of recruitment process:</a:t>
            </a:r>
            <a:br>
              <a:rPr lang="en-US" b="1" dirty="0" smtClean="0"/>
            </a:br>
            <a:endParaRPr lang="en-US" dirty="0" smtClean="0"/>
          </a:p>
          <a:p>
            <a:pPr algn="just"/>
            <a:r>
              <a:rPr lang="en-US" dirty="0" smtClean="0"/>
              <a:t>The recruitment has the objective of searching for and obtaining applications for job seekers in sufficient number and quality. Keeping this objective in the mind, the evaluation might include:</a:t>
            </a:r>
          </a:p>
          <a:p>
            <a:pPr algn="just"/>
            <a:r>
              <a:rPr lang="en-US" dirty="0" smtClean="0"/>
              <a:t>Return rate of application sent out.</a:t>
            </a:r>
          </a:p>
          <a:p>
            <a:pPr algn="just"/>
            <a:r>
              <a:rPr lang="en-US" dirty="0" smtClean="0"/>
              <a:t>Number of suitable candidates for selection.</a:t>
            </a:r>
          </a:p>
          <a:p>
            <a:pPr algn="just"/>
            <a:r>
              <a:rPr lang="en-US" dirty="0" smtClean="0"/>
              <a:t>Retention and performance of the candidates selected.</a:t>
            </a:r>
          </a:p>
          <a:p>
            <a:pPr algn="just"/>
            <a:r>
              <a:rPr lang="en-US" dirty="0" smtClean="0"/>
              <a:t>Cost of the recruitment process</a:t>
            </a:r>
          </a:p>
          <a:p>
            <a:pPr algn="just"/>
            <a:r>
              <a:rPr lang="en-US" dirty="0" smtClean="0"/>
              <a:t>Time lapsed data</a:t>
            </a:r>
          </a:p>
          <a:p>
            <a:pPr algn="just"/>
            <a:r>
              <a:rPr lang="en-US" dirty="0" smtClean="0"/>
              <a:t>Comments on image projected.</a:t>
            </a:r>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990600"/>
          </a:xfrm>
        </p:spPr>
        <p:txBody>
          <a:bodyPr>
            <a:normAutofit fontScale="90000"/>
          </a:bodyPr>
          <a:lstStyle/>
          <a:p>
            <a:r>
              <a:rPr lang="en-US" sz="4400" b="1" dirty="0" smtClean="0">
                <a:solidFill>
                  <a:srgbClr val="00B050"/>
                </a:solidFill>
              </a:rPr>
              <a:t>Factor Influencing Recruitment</a:t>
            </a:r>
            <a:endParaRPr lang="en-US" sz="4400" b="1" dirty="0">
              <a:solidFill>
                <a:srgbClr val="00B050"/>
              </a:solidFill>
            </a:endParaRPr>
          </a:p>
        </p:txBody>
      </p:sp>
      <p:sp>
        <p:nvSpPr>
          <p:cNvPr id="5" name="Oval 4"/>
          <p:cNvSpPr/>
          <p:nvPr/>
        </p:nvSpPr>
        <p:spPr>
          <a:xfrm>
            <a:off x="457200" y="1752600"/>
            <a:ext cx="2514600" cy="3657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External Factor</a:t>
            </a:r>
          </a:p>
          <a:p>
            <a:r>
              <a:rPr lang="en-US" dirty="0" smtClean="0"/>
              <a:t>-Supply &amp; Demand</a:t>
            </a:r>
          </a:p>
          <a:p>
            <a:r>
              <a:rPr lang="en-US" dirty="0" smtClean="0"/>
              <a:t>-Unemployment Rate</a:t>
            </a:r>
          </a:p>
          <a:p>
            <a:r>
              <a:rPr lang="en-US" dirty="0" smtClean="0"/>
              <a:t>-Labour Market</a:t>
            </a:r>
          </a:p>
          <a:p>
            <a:r>
              <a:rPr lang="en-US" dirty="0" smtClean="0"/>
              <a:t>-political-Legal</a:t>
            </a:r>
          </a:p>
          <a:p>
            <a:r>
              <a:rPr lang="en-US" dirty="0" smtClean="0"/>
              <a:t>-Image</a:t>
            </a:r>
            <a:endParaRPr lang="en-US" dirty="0"/>
          </a:p>
        </p:txBody>
      </p:sp>
      <p:sp>
        <p:nvSpPr>
          <p:cNvPr id="6" name="Oval 5"/>
          <p:cNvSpPr/>
          <p:nvPr/>
        </p:nvSpPr>
        <p:spPr>
          <a:xfrm>
            <a:off x="6324600" y="1752600"/>
            <a:ext cx="2286000" cy="3581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Internal Factor</a:t>
            </a:r>
          </a:p>
          <a:p>
            <a:r>
              <a:rPr lang="en-US" dirty="0" smtClean="0"/>
              <a:t>-Recruitment Policy</a:t>
            </a:r>
          </a:p>
          <a:p>
            <a:r>
              <a:rPr lang="en-US" dirty="0" smtClean="0"/>
              <a:t>-HRP</a:t>
            </a:r>
          </a:p>
          <a:p>
            <a:r>
              <a:rPr lang="en-US" dirty="0" smtClean="0"/>
              <a:t>-Size of the firm</a:t>
            </a:r>
          </a:p>
          <a:p>
            <a:r>
              <a:rPr lang="en-US" dirty="0" smtClean="0"/>
              <a:t>-Cost</a:t>
            </a:r>
          </a:p>
          <a:p>
            <a:r>
              <a:rPr lang="en-US" dirty="0" smtClean="0"/>
              <a:t>-Growth &amp; Expansion</a:t>
            </a:r>
            <a:endParaRPr lang="en-US" dirty="0"/>
          </a:p>
        </p:txBody>
      </p:sp>
      <p:sp>
        <p:nvSpPr>
          <p:cNvPr id="7" name="Oval 6"/>
          <p:cNvSpPr/>
          <p:nvPr/>
        </p:nvSpPr>
        <p:spPr>
          <a:xfrm>
            <a:off x="3657600" y="3200400"/>
            <a:ext cx="2057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Recruitment</a:t>
            </a:r>
            <a:endParaRPr lang="en-US" dirty="0"/>
          </a:p>
        </p:txBody>
      </p:sp>
      <p:cxnSp>
        <p:nvCxnSpPr>
          <p:cNvPr id="27" name="Straight Arrow Connector 26"/>
          <p:cNvCxnSpPr/>
          <p:nvPr/>
        </p:nvCxnSpPr>
        <p:spPr>
          <a:xfrm>
            <a:off x="2743200" y="3581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6" idx="2"/>
          </p:cNvCxnSpPr>
          <p:nvPr/>
        </p:nvCxnSpPr>
        <p:spPr>
          <a:xfrm rot="10800000" flipV="1">
            <a:off x="5791200" y="3543300"/>
            <a:ext cx="5334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b="1" u="sng" dirty="0" smtClean="0"/>
              <a:t>INTERNAL FACTORS</a:t>
            </a:r>
            <a:endParaRPr lang="en-US" dirty="0"/>
          </a:p>
        </p:txBody>
      </p:sp>
      <p:sp>
        <p:nvSpPr>
          <p:cNvPr id="3" name="Content Placeholder 2"/>
          <p:cNvSpPr>
            <a:spLocks noGrp="1"/>
          </p:cNvSpPr>
          <p:nvPr>
            <p:ph idx="1"/>
          </p:nvPr>
        </p:nvSpPr>
        <p:spPr>
          <a:xfrm>
            <a:off x="304800" y="1219200"/>
            <a:ext cx="8610600" cy="5410200"/>
          </a:xfrm>
        </p:spPr>
        <p:txBody>
          <a:bodyPr>
            <a:normAutofit/>
          </a:bodyPr>
          <a:lstStyle/>
          <a:p>
            <a:pPr algn="just">
              <a:buNone/>
            </a:pPr>
            <a:r>
              <a:rPr lang="en-US" b="1" dirty="0" smtClean="0"/>
              <a:t>   </a:t>
            </a:r>
            <a:r>
              <a:rPr lang="en-US" dirty="0" smtClean="0"/>
              <a:t>The internal factors also called as “endogenous factors” are the factors within the organization that effect recruiting personnel in the organization.</a:t>
            </a:r>
            <a:br>
              <a:rPr lang="en-US" dirty="0" smtClean="0"/>
            </a:br>
            <a:r>
              <a:rPr lang="en-US" dirty="0" smtClean="0"/>
              <a:t>The internal forces i.e. the factors which can be controlled by the organization are</a:t>
            </a:r>
          </a:p>
          <a:p>
            <a:pPr algn="just">
              <a:buNone/>
            </a:pPr>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dirty="0" smtClean="0"/>
              <a:t>Internal Factors</a:t>
            </a:r>
            <a:endParaRPr lang="en-US" dirty="0"/>
          </a:p>
        </p:txBody>
      </p:sp>
      <p:sp>
        <p:nvSpPr>
          <p:cNvPr id="3" name="Content Placeholder 2"/>
          <p:cNvSpPr>
            <a:spLocks noGrp="1"/>
          </p:cNvSpPr>
          <p:nvPr>
            <p:ph idx="1"/>
          </p:nvPr>
        </p:nvSpPr>
        <p:spPr>
          <a:xfrm>
            <a:off x="381000" y="1143000"/>
            <a:ext cx="8305800" cy="5181600"/>
          </a:xfrm>
        </p:spPr>
        <p:txBody>
          <a:bodyPr>
            <a:normAutofit fontScale="85000" lnSpcReduction="10000"/>
          </a:bodyPr>
          <a:lstStyle/>
          <a:p>
            <a:pPr algn="just" fontAlgn="base"/>
            <a:r>
              <a:rPr lang="en-US" b="1" dirty="0" smtClean="0"/>
              <a:t>1. Recruitment Policy: </a:t>
            </a:r>
            <a:r>
              <a:rPr lang="en-US" dirty="0" smtClean="0"/>
              <a:t>The recruitment policy of the organization i.e. recruiting from internal sources and external also affect the recruitment process The recruitment policy of an organization specifies the objectives or recruitment and provides a framework for implementation of recruitment program. It may involve organizational system to be developed for implementing recruitment programs and procedure by filling up vacancies with best qualified people.</a:t>
            </a:r>
          </a:p>
          <a:p>
            <a:pPr algn="just" fontAlgn="base"/>
            <a:r>
              <a:rPr lang="en-US" b="1" dirty="0" smtClean="0"/>
              <a:t>Factors Affecting Recruitment Policy</a:t>
            </a:r>
            <a:endParaRPr lang="en-US" dirty="0" smtClean="0"/>
          </a:p>
          <a:p>
            <a:pPr algn="just" fontAlgn="base"/>
            <a:r>
              <a:rPr lang="en-US" dirty="0" smtClean="0"/>
              <a:t>Need of the organization.</a:t>
            </a:r>
          </a:p>
          <a:p>
            <a:pPr algn="just" fontAlgn="base"/>
            <a:r>
              <a:rPr lang="en-US" dirty="0" smtClean="0"/>
              <a:t>Organizational objectives</a:t>
            </a:r>
          </a:p>
          <a:p>
            <a:pPr algn="just" fontAlgn="base"/>
            <a:r>
              <a:rPr lang="en-US" dirty="0" smtClean="0"/>
              <a:t>Preferred sources of recruitment.</a:t>
            </a:r>
          </a:p>
          <a:p>
            <a:pPr algn="just" fontAlgn="base"/>
            <a:r>
              <a:rPr lang="en-US" dirty="0" smtClean="0"/>
              <a:t>Government policies on reservations.</a:t>
            </a:r>
          </a:p>
          <a:p>
            <a:pPr algn="just" fontAlgn="base"/>
            <a:r>
              <a:rPr lang="en-US" dirty="0" smtClean="0"/>
              <a:t>Personnel policies of the organization and its competitors.</a:t>
            </a:r>
          </a:p>
          <a:p>
            <a:pPr algn="just" fontAlgn="base"/>
            <a:r>
              <a:rPr lang="en-US" dirty="0" smtClean="0"/>
              <a:t>Recruitment costs and financial implications.</a:t>
            </a:r>
          </a:p>
          <a:p>
            <a:pPr algn="just"/>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smtClean="0"/>
              <a:t>EVOLUTION of HRM</a:t>
            </a:r>
            <a:endParaRPr lang="en-US" dirty="0"/>
          </a:p>
        </p:txBody>
      </p:sp>
      <p:sp>
        <p:nvSpPr>
          <p:cNvPr id="3" name="Content Placeholder 2"/>
          <p:cNvSpPr>
            <a:spLocks noGrp="1"/>
          </p:cNvSpPr>
          <p:nvPr>
            <p:ph idx="1"/>
          </p:nvPr>
        </p:nvSpPr>
        <p:spPr>
          <a:xfrm>
            <a:off x="457200" y="1219200"/>
            <a:ext cx="7239000" cy="5236536"/>
          </a:xfrm>
        </p:spPr>
        <p:txBody>
          <a:bodyPr>
            <a:normAutofit/>
          </a:bodyPr>
          <a:lstStyle/>
          <a:p>
            <a:pPr>
              <a:buFont typeface="Wingdings" pitchFamily="2" charset="2"/>
              <a:buChar char="q"/>
            </a:pPr>
            <a:r>
              <a:rPr lang="en-US" sz="2000" dirty="0" smtClean="0">
                <a:latin typeface="Times New Roman" pitchFamily="18" charset="0"/>
                <a:cs typeface="Times New Roman" pitchFamily="18" charset="0"/>
              </a:rPr>
              <a:t>The commodity concept</a:t>
            </a:r>
          </a:p>
          <a:p>
            <a:pPr>
              <a:buFont typeface="Wingdings" pitchFamily="2" charset="2"/>
              <a:buChar char="q"/>
            </a:pPr>
            <a:r>
              <a:rPr lang="en-US" sz="2000" dirty="0" smtClean="0">
                <a:latin typeface="Times New Roman" pitchFamily="18" charset="0"/>
                <a:cs typeface="Times New Roman" pitchFamily="18" charset="0"/>
              </a:rPr>
              <a:t>The factor of production concept</a:t>
            </a:r>
          </a:p>
          <a:p>
            <a:pPr>
              <a:buFont typeface="Wingdings" pitchFamily="2" charset="2"/>
              <a:buChar char="q"/>
            </a:pPr>
            <a:r>
              <a:rPr lang="en-US" sz="2000" dirty="0" smtClean="0">
                <a:latin typeface="Times New Roman" pitchFamily="18" charset="0"/>
                <a:cs typeface="Times New Roman" pitchFamily="18" charset="0"/>
              </a:rPr>
              <a:t>The paternalistic concept (Fatherly figure)</a:t>
            </a:r>
          </a:p>
          <a:p>
            <a:pPr>
              <a:buFont typeface="Wingdings" pitchFamily="2" charset="2"/>
              <a:buChar char="q"/>
            </a:pPr>
            <a:r>
              <a:rPr lang="en-US" sz="2000" dirty="0" smtClean="0">
                <a:latin typeface="Times New Roman" pitchFamily="18" charset="0"/>
                <a:cs typeface="Times New Roman" pitchFamily="18" charset="0"/>
              </a:rPr>
              <a:t>The Humanitarian concept(Employees right to be protected by employer as human being)</a:t>
            </a:r>
          </a:p>
          <a:p>
            <a:pPr>
              <a:buFont typeface="Wingdings" pitchFamily="2" charset="2"/>
              <a:buChar char="q"/>
            </a:pPr>
            <a:r>
              <a:rPr lang="en-US" sz="2000" dirty="0" smtClean="0">
                <a:latin typeface="Times New Roman" pitchFamily="18" charset="0"/>
                <a:cs typeface="Times New Roman" pitchFamily="18" charset="0"/>
              </a:rPr>
              <a:t>The HR Concept</a:t>
            </a:r>
            <a:r>
              <a:rPr lang="en-US" sz="2000" dirty="0" smtClean="0">
                <a:latin typeface="Times New Roman" pitchFamily="18" charset="0"/>
                <a:cs typeface="Times New Roman" pitchFamily="18" charset="0"/>
                <a:sym typeface="Wingdings" pitchFamily="2" charset="2"/>
              </a:rPr>
              <a:t> (Valuable assets)</a:t>
            </a:r>
          </a:p>
          <a:p>
            <a:pPr>
              <a:buFont typeface="Wingdings" pitchFamily="2" charset="2"/>
              <a:buChar char="q"/>
            </a:pPr>
            <a:r>
              <a:rPr lang="en-US" sz="2000" dirty="0" smtClean="0">
                <a:latin typeface="Times New Roman" pitchFamily="18" charset="0"/>
                <a:cs typeface="Times New Roman" pitchFamily="18" charset="0"/>
                <a:sym typeface="Wingdings" pitchFamily="2" charset="2"/>
              </a:rPr>
              <a:t>The Emerging Concept (Employees are considered as partners in the industry)</a:t>
            </a:r>
            <a:endParaRPr lang="en-US" sz="2000" dirty="0">
              <a:latin typeface="Times New Roman" pitchFamily="18" charset="0"/>
              <a:cs typeface="Times New Roman" pitchFamily="18"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838200"/>
          </a:xfrm>
        </p:spPr>
        <p:txBody>
          <a:bodyPr/>
          <a:lstStyle/>
          <a:p>
            <a:r>
              <a:rPr lang="en-US" dirty="0" smtClean="0"/>
              <a:t>Cont.</a:t>
            </a:r>
            <a:endParaRPr lang="en-US" dirty="0"/>
          </a:p>
        </p:txBody>
      </p:sp>
      <p:sp>
        <p:nvSpPr>
          <p:cNvPr id="3" name="Content Placeholder 2"/>
          <p:cNvSpPr>
            <a:spLocks noGrp="1"/>
          </p:cNvSpPr>
          <p:nvPr>
            <p:ph idx="1"/>
          </p:nvPr>
        </p:nvSpPr>
        <p:spPr>
          <a:xfrm>
            <a:off x="304800" y="1066800"/>
            <a:ext cx="8458200" cy="5410200"/>
          </a:xfrm>
        </p:spPr>
        <p:txBody>
          <a:bodyPr>
            <a:normAutofit fontScale="92500" lnSpcReduction="20000"/>
          </a:bodyPr>
          <a:lstStyle/>
          <a:p>
            <a:pPr algn="just" fontAlgn="base"/>
            <a:r>
              <a:rPr lang="en-US" b="1" dirty="0" smtClean="0"/>
              <a:t>2.Human Resource Planning: </a:t>
            </a:r>
            <a:r>
              <a:rPr lang="en-US" dirty="0" smtClean="0"/>
              <a:t>Effective human resource planning helps in determining the gaps present in the existing manpower of the organization. It also helps in determining the number of employees to be recruited and what qualification they must possess.</a:t>
            </a:r>
          </a:p>
          <a:p>
            <a:pPr algn="just" fontAlgn="base"/>
            <a:r>
              <a:rPr lang="en-US" b="1" dirty="0" smtClean="0"/>
              <a:t>3.</a:t>
            </a:r>
            <a:r>
              <a:rPr lang="en-US" dirty="0" smtClean="0"/>
              <a:t> </a:t>
            </a:r>
            <a:r>
              <a:rPr lang="en-US" b="1" dirty="0" smtClean="0"/>
              <a:t>Size of the Organization: </a:t>
            </a:r>
            <a:r>
              <a:rPr lang="en-US" dirty="0" smtClean="0"/>
              <a:t>The size of the organization affects the recruitment process. If the organization is planning to increase its operations and expand its business, it will think of hiring more personnel, which will handle its operations.</a:t>
            </a:r>
          </a:p>
          <a:p>
            <a:pPr algn="just" fontAlgn="base"/>
            <a:r>
              <a:rPr lang="en-US" b="1" dirty="0" smtClean="0"/>
              <a:t>4.</a:t>
            </a:r>
            <a:r>
              <a:rPr lang="en-US" dirty="0" smtClean="0"/>
              <a:t> </a:t>
            </a:r>
            <a:r>
              <a:rPr lang="en-US" b="1" dirty="0" smtClean="0"/>
              <a:t>Cost involved in recruitment: </a:t>
            </a:r>
            <a:r>
              <a:rPr lang="en-US" dirty="0" smtClean="0"/>
              <a:t>Recruitment incur cost to the employer, therefore, organizations try to employ that source of recruitment which will bear a lower cost of recruitment to the organization for each candidate.</a:t>
            </a:r>
          </a:p>
          <a:p>
            <a:pPr algn="just" fontAlgn="base"/>
            <a:r>
              <a:rPr lang="en-US" b="1" dirty="0" smtClean="0"/>
              <a:t>5.</a:t>
            </a:r>
            <a:r>
              <a:rPr lang="en-US" dirty="0" smtClean="0"/>
              <a:t> </a:t>
            </a:r>
            <a:r>
              <a:rPr lang="en-US" b="1" dirty="0" smtClean="0"/>
              <a:t>Growth and Expansion: </a:t>
            </a:r>
            <a:r>
              <a:rPr lang="en-US" dirty="0" smtClean="0"/>
              <a:t>Organization will employ or think of employing more personnel if it is expanding its operations.</a:t>
            </a:r>
          </a:p>
          <a:p>
            <a:pPr algn="just"/>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a:bodyPr>
          <a:lstStyle/>
          <a:p>
            <a:r>
              <a:rPr lang="en-US" b="1" dirty="0" smtClean="0"/>
              <a:t>EXTERNAL FACTORS</a:t>
            </a:r>
            <a:endParaRPr lang="en-US" dirty="0"/>
          </a:p>
        </p:txBody>
      </p:sp>
      <p:sp>
        <p:nvSpPr>
          <p:cNvPr id="3" name="Content Placeholder 2"/>
          <p:cNvSpPr>
            <a:spLocks noGrp="1"/>
          </p:cNvSpPr>
          <p:nvPr>
            <p:ph idx="1"/>
          </p:nvPr>
        </p:nvSpPr>
        <p:spPr>
          <a:xfrm>
            <a:off x="381000" y="1219200"/>
            <a:ext cx="8305800" cy="5105400"/>
          </a:xfrm>
        </p:spPr>
        <p:txBody>
          <a:bodyPr>
            <a:normAutofit fontScale="92500" lnSpcReduction="20000"/>
          </a:bodyPr>
          <a:lstStyle/>
          <a:p>
            <a:pPr algn="just" fontAlgn="base"/>
            <a:r>
              <a:rPr lang="en-US" b="1" dirty="0" smtClean="0"/>
              <a:t>1.Supply and Demand: </a:t>
            </a:r>
            <a:r>
              <a:rPr lang="en-US" dirty="0" smtClean="0"/>
              <a:t>The availability of manpower both within and outside the organization is an important determinant in the recruitment process. If the company has a demand for more professionals and there is limited supply in the market for the professionals demanded by the company, then the company will have to depend upon internal sources by providing them special training and development programs.</a:t>
            </a:r>
          </a:p>
          <a:p>
            <a:pPr algn="just" fontAlgn="base"/>
            <a:r>
              <a:rPr lang="en-US" b="1" dirty="0" smtClean="0"/>
              <a:t>2. Labour Market: </a:t>
            </a:r>
            <a:r>
              <a:rPr lang="en-US" dirty="0" smtClean="0"/>
              <a:t>Employment conditions in the community where the organization is located will influence the recruiting efforts of the organization. If there is surplus of manpower at the time of recruitment, even informal attempts at the time of recruiting like notice boards display of the requisition or announcement in the meeting etc. will attract more than enough applicants.</a:t>
            </a:r>
          </a:p>
          <a:p>
            <a:pPr algn="just"/>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p>
            <a:r>
              <a:rPr lang="en-US" dirty="0" smtClean="0"/>
              <a:t>Cont.</a:t>
            </a:r>
            <a:endParaRPr lang="en-US" dirty="0"/>
          </a:p>
        </p:txBody>
      </p:sp>
      <p:sp>
        <p:nvSpPr>
          <p:cNvPr id="3" name="Content Placeholder 2"/>
          <p:cNvSpPr>
            <a:spLocks noGrp="1"/>
          </p:cNvSpPr>
          <p:nvPr>
            <p:ph idx="1"/>
          </p:nvPr>
        </p:nvSpPr>
        <p:spPr>
          <a:xfrm>
            <a:off x="381000" y="1295400"/>
            <a:ext cx="8382000" cy="5181600"/>
          </a:xfrm>
        </p:spPr>
        <p:txBody>
          <a:bodyPr>
            <a:normAutofit lnSpcReduction="10000"/>
          </a:bodyPr>
          <a:lstStyle/>
          <a:p>
            <a:pPr algn="just"/>
            <a:r>
              <a:rPr lang="en-US" b="1" dirty="0" smtClean="0"/>
              <a:t>3.Goodwill / Image of the organization:</a:t>
            </a:r>
            <a:r>
              <a:rPr lang="en-US" dirty="0" smtClean="0"/>
              <a:t/>
            </a:r>
            <a:br>
              <a:rPr lang="en-US" dirty="0" smtClean="0"/>
            </a:br>
            <a:r>
              <a:rPr lang="en-US" dirty="0" smtClean="0"/>
              <a:t>Image of the organization is another factor having its influence on the recruitment process of the organization. This can work as a potential constraint for recruitment. An organization with positive image and goodwill as an employer finds it easier to attract and retain employees than an organization with negative image. Image of a company is based on what organization does and affected by industry. Managerial actions like good public relations, rendering public service like building roads, public parks, hospitals and schools help earn image or goodwill for organization.</a:t>
            </a:r>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r>
              <a:rPr lang="en-US" dirty="0" smtClean="0"/>
              <a:t>Cont.</a:t>
            </a:r>
            <a:endParaRPr lang="en-US" dirty="0"/>
          </a:p>
        </p:txBody>
      </p:sp>
      <p:sp>
        <p:nvSpPr>
          <p:cNvPr id="3" name="Content Placeholder 2"/>
          <p:cNvSpPr>
            <a:spLocks noGrp="1"/>
          </p:cNvSpPr>
          <p:nvPr>
            <p:ph idx="1"/>
          </p:nvPr>
        </p:nvSpPr>
        <p:spPr>
          <a:xfrm>
            <a:off x="457200" y="1524000"/>
            <a:ext cx="8229600" cy="4800600"/>
          </a:xfrm>
        </p:spPr>
        <p:txBody>
          <a:bodyPr>
            <a:normAutofit lnSpcReduction="10000"/>
          </a:bodyPr>
          <a:lstStyle/>
          <a:p>
            <a:pPr algn="just"/>
            <a:r>
              <a:rPr lang="en-US" b="1" dirty="0" smtClean="0"/>
              <a:t>4. Political-Social- Legal Environment: </a:t>
            </a:r>
            <a:r>
              <a:rPr lang="en-US" dirty="0" smtClean="0"/>
              <a:t>Various government regulations prohibiting discrimination in hiring and employment have direct impact on recruitment practices. For example, Government of India has introduced legislation for reservation in employment for scheduled castes, scheduled tribes, physically handicapped etc. Also, trade unions play important role in recruitment. This restricts management freedom to select those individuals who it believes would be the best performers. If the candidate can’t meet criteria stipulated by the union but union regulations can restrict recruitment sources.</a:t>
            </a:r>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a:bodyPr>
          <a:lstStyle/>
          <a:p>
            <a:r>
              <a:rPr lang="en-US" dirty="0" smtClean="0"/>
              <a:t>Cont.</a:t>
            </a:r>
            <a:endParaRPr lang="en-US" dirty="0"/>
          </a:p>
        </p:txBody>
      </p:sp>
      <p:sp>
        <p:nvSpPr>
          <p:cNvPr id="3" name="Content Placeholder 2"/>
          <p:cNvSpPr>
            <a:spLocks noGrp="1"/>
          </p:cNvSpPr>
          <p:nvPr>
            <p:ph idx="1"/>
          </p:nvPr>
        </p:nvSpPr>
        <p:spPr>
          <a:xfrm>
            <a:off x="381000" y="1371600"/>
            <a:ext cx="8458200" cy="5181600"/>
          </a:xfrm>
        </p:spPr>
        <p:txBody>
          <a:bodyPr>
            <a:normAutofit fontScale="92500" lnSpcReduction="20000"/>
          </a:bodyPr>
          <a:lstStyle/>
          <a:p>
            <a:pPr algn="just" fontAlgn="base"/>
            <a:r>
              <a:rPr lang="en-US" b="1" dirty="0" smtClean="0"/>
              <a:t>5.Unemployment Rate: </a:t>
            </a:r>
            <a:r>
              <a:rPr lang="en-US" dirty="0" smtClean="0"/>
              <a:t>One of the factors that influence the availability of applicants is the growth of the economy (whether economy is growing or not and its rate). When the company is not creating new jobs, there is often oversupply of qualified </a:t>
            </a:r>
            <a:r>
              <a:rPr lang="en-US" dirty="0" err="1" smtClean="0"/>
              <a:t>labour</a:t>
            </a:r>
            <a:r>
              <a:rPr lang="en-US" dirty="0" smtClean="0"/>
              <a:t> which in turn leads to unemployment.</a:t>
            </a:r>
          </a:p>
          <a:p>
            <a:pPr algn="just" fontAlgn="base">
              <a:buNone/>
            </a:pPr>
            <a:endParaRPr lang="en-US" dirty="0" smtClean="0"/>
          </a:p>
          <a:p>
            <a:pPr algn="just" fontAlgn="base"/>
            <a:r>
              <a:rPr lang="en-US" b="1" dirty="0" smtClean="0"/>
              <a:t>6.Competitors: </a:t>
            </a:r>
            <a:r>
              <a:rPr lang="en-US" dirty="0" smtClean="0"/>
              <a:t>The recruitment policies of the competitors also affect the recruitment function of the organizations. To face the competition, many a times the organizations have to change their recruitment policies according to the policies being followed by the competitors.</a:t>
            </a:r>
          </a:p>
          <a:p>
            <a:pPr algn="just">
              <a:buNone/>
            </a:pPr>
            <a:r>
              <a:rPr lang="en-US" dirty="0" smtClean="0"/>
              <a:t/>
            </a:r>
            <a:br>
              <a:rPr lang="en-US" dirty="0" smtClean="0"/>
            </a:br>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hia\Desktop\clip_image00298.jpg"/>
          <p:cNvPicPr>
            <a:picLocks noGrp="1" noChangeAspect="1" noChangeArrowheads="1"/>
          </p:cNvPicPr>
          <p:nvPr>
            <p:ph idx="1"/>
          </p:nvPr>
        </p:nvPicPr>
        <p:blipFill>
          <a:blip r:embed="rId2"/>
          <a:srcRect/>
          <a:stretch>
            <a:fillRect/>
          </a:stretch>
        </p:blipFill>
        <p:spPr bwMode="auto">
          <a:xfrm>
            <a:off x="457200" y="533400"/>
            <a:ext cx="8229600" cy="5943600"/>
          </a:xfrm>
          <a:prstGeom prst="rect">
            <a:avLst/>
          </a:prstGeom>
          <a:noFill/>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609600"/>
          </a:xfrm>
        </p:spPr>
        <p:txBody>
          <a:bodyPr>
            <a:normAutofit/>
          </a:bodyPr>
          <a:lstStyle/>
          <a:p>
            <a:r>
              <a:rPr lang="en-US" dirty="0" smtClean="0"/>
              <a:t>Internal Sources</a:t>
            </a:r>
            <a:endParaRPr lang="en-US" dirty="0"/>
          </a:p>
        </p:txBody>
      </p:sp>
      <p:sp>
        <p:nvSpPr>
          <p:cNvPr id="3" name="Content Placeholder 2"/>
          <p:cNvSpPr>
            <a:spLocks noGrp="1"/>
          </p:cNvSpPr>
          <p:nvPr>
            <p:ph idx="1"/>
          </p:nvPr>
        </p:nvSpPr>
        <p:spPr>
          <a:xfrm>
            <a:off x="152400" y="838200"/>
            <a:ext cx="8839200" cy="5867400"/>
          </a:xfrm>
        </p:spPr>
        <p:txBody>
          <a:bodyPr>
            <a:normAutofit fontScale="25000" lnSpcReduction="20000"/>
          </a:bodyPr>
          <a:lstStyle/>
          <a:p>
            <a:pPr algn="just"/>
            <a:r>
              <a:rPr lang="en-US" sz="8000" dirty="0" smtClean="0"/>
              <a:t>Best employees can be found within the organization… When a vacancy arises in the organization, it may be given to an employee who is already on the pay-roll. Internal sources include promotion, transfer and in certain cases demotion. </a:t>
            </a:r>
          </a:p>
          <a:p>
            <a:pPr algn="just" fontAlgn="base"/>
            <a:r>
              <a:rPr lang="en-US" sz="8000" b="1" dirty="0" smtClean="0"/>
              <a:t>1. Transfers: </a:t>
            </a:r>
            <a:r>
              <a:rPr lang="en-US" sz="8000" dirty="0" smtClean="0"/>
              <a:t>Transfer involves shifting of persons from present jobs to other similar jobs. These do not involve any change in rank, responsibility or prestige. The numbers of persons do not increase with transfers.</a:t>
            </a:r>
          </a:p>
          <a:p>
            <a:pPr algn="just" fontAlgn="base"/>
            <a:r>
              <a:rPr lang="en-US" sz="8000" b="1" dirty="0" smtClean="0"/>
              <a:t>2. Promotions: </a:t>
            </a:r>
            <a:r>
              <a:rPr lang="en-US" sz="8000" dirty="0" smtClean="0"/>
              <a:t>Promotions refer to shifting of persons to positions carrying better prestige, higher responsibilities and more pay. The higher positions falling vacant may be filled up from within the organization. A promotion does not increase the number of persons in the organization.</a:t>
            </a:r>
          </a:p>
          <a:p>
            <a:pPr algn="just" fontAlgn="base">
              <a:buNone/>
            </a:pPr>
            <a:r>
              <a:rPr lang="en-US" sz="8000" dirty="0" smtClean="0"/>
              <a:t>        A person going to get a higher position will vacate his present position. Promotion will motivate employees to improve their performance so that they can also get promotion.</a:t>
            </a:r>
          </a:p>
          <a:p>
            <a:pPr algn="just" fontAlgn="base"/>
            <a:r>
              <a:rPr lang="en-US" sz="8000" b="1" dirty="0" smtClean="0"/>
              <a:t>3. Present Employees: </a:t>
            </a:r>
            <a:r>
              <a:rPr lang="en-US" sz="8000" dirty="0" smtClean="0"/>
              <a:t>The present employees of a concern are informed about likely vacant positions. The employees recommend their relations or persons intimately known to them. Management is relieved of looking out prospective candidates.</a:t>
            </a:r>
          </a:p>
          <a:p>
            <a:pPr algn="just" fontAlgn="base">
              <a:buNone/>
            </a:pPr>
            <a:r>
              <a:rPr lang="en-US" sz="8000" dirty="0" smtClean="0"/>
              <a:t>        The persons recommended by the employees may be generally suitable for the jobs because they know the requirements of various positions. The existing employees take full responsibility of those recommended by them and also ensure of their proper behaviour and performance.</a:t>
            </a:r>
          </a:p>
          <a:p>
            <a:pPr algn="just">
              <a:buNone/>
            </a:pPr>
            <a:r>
              <a:rPr lang="en-US" sz="2000" dirty="0" smtClean="0"/>
              <a:t/>
            </a:r>
            <a:br>
              <a:rPr lang="en-US" sz="2000" dirty="0" smtClean="0"/>
            </a:br>
            <a:endParaRPr lang="en-US" sz="2000"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p>
            <a:r>
              <a:rPr lang="en-US" dirty="0" smtClean="0"/>
              <a:t>Cont.</a:t>
            </a:r>
            <a:endParaRPr lang="en-US" dirty="0"/>
          </a:p>
        </p:txBody>
      </p:sp>
      <p:sp>
        <p:nvSpPr>
          <p:cNvPr id="3" name="Content Placeholder 2"/>
          <p:cNvSpPr>
            <a:spLocks noGrp="1"/>
          </p:cNvSpPr>
          <p:nvPr>
            <p:ph idx="1"/>
          </p:nvPr>
        </p:nvSpPr>
        <p:spPr>
          <a:xfrm>
            <a:off x="457200" y="1371600"/>
            <a:ext cx="8305800" cy="5105400"/>
          </a:xfrm>
        </p:spPr>
        <p:txBody>
          <a:bodyPr>
            <a:normAutofit fontScale="92500" lnSpcReduction="10000"/>
          </a:bodyPr>
          <a:lstStyle/>
          <a:p>
            <a:pPr algn="just"/>
            <a:r>
              <a:rPr lang="en-US" b="1" dirty="0" smtClean="0"/>
              <a:t>Job rotation: </a:t>
            </a:r>
            <a:r>
              <a:rPr lang="en-US" dirty="0" smtClean="0"/>
              <a:t>Under job rotation, employees are shifted form one job responsibility to another responsibility. For example, employees working marketing department will be transfer to human resource department. If the employees require developing overall skills, job rotation becomes fruitful.</a:t>
            </a:r>
          </a:p>
          <a:p>
            <a:pPr algn="just"/>
            <a:r>
              <a:rPr lang="en-US" b="1" dirty="0" smtClean="0"/>
              <a:t>Rehire: </a:t>
            </a:r>
            <a:r>
              <a:rPr lang="en-US" dirty="0" smtClean="0"/>
              <a:t>Employees who have left the organization at past can be another source of recruitment. Because of downsizing of organization of organization or compulsory retirement some employee need to leave organization temporarily or permanently. Such employees become familiar with organizational structure, style, culture and system. They possess required skills and experience. So, rehiring becomes more appropriate source of recruitment.</a:t>
            </a:r>
          </a:p>
          <a:p>
            <a:pPr algn="just"/>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dirty="0" smtClean="0"/>
              <a:t>Advantage of Internal Sources</a:t>
            </a:r>
            <a:endParaRPr lang="en-US" dirty="0"/>
          </a:p>
        </p:txBody>
      </p:sp>
      <p:sp>
        <p:nvSpPr>
          <p:cNvPr id="3" name="Content Placeholder 2"/>
          <p:cNvSpPr>
            <a:spLocks noGrp="1"/>
          </p:cNvSpPr>
          <p:nvPr>
            <p:ph idx="1"/>
          </p:nvPr>
        </p:nvSpPr>
        <p:spPr>
          <a:xfrm>
            <a:off x="228600" y="990600"/>
            <a:ext cx="8686800" cy="5410200"/>
          </a:xfrm>
        </p:spPr>
        <p:txBody>
          <a:bodyPr>
            <a:noAutofit/>
          </a:bodyPr>
          <a:lstStyle/>
          <a:p>
            <a:pPr algn="just" fontAlgn="base"/>
            <a:r>
              <a:rPr lang="en-US" sz="2000" b="1" dirty="0" smtClean="0"/>
              <a:t>1. Improves morale:</a:t>
            </a:r>
            <a:r>
              <a:rPr lang="en-US" sz="2000" dirty="0" smtClean="0"/>
              <a:t> When an employee from inside the organization is given the higher post, it helps in increasing the morale of all employees. Generally every employee expects promotion to a higher post carrying more status and pay (if he fulfills the other requirements).</a:t>
            </a:r>
          </a:p>
          <a:p>
            <a:pPr algn="just" fontAlgn="base"/>
            <a:r>
              <a:rPr lang="en-US" sz="2000" b="1" dirty="0" smtClean="0"/>
              <a:t>2. No Error in Selection:</a:t>
            </a:r>
            <a:r>
              <a:rPr lang="en-US" sz="2000" dirty="0" smtClean="0"/>
              <a:t>  When an employee is selected from inside, there is a least possibility of errors in selection since every company maintains complete record of its employees and can judge them in a better manner.</a:t>
            </a:r>
          </a:p>
          <a:p>
            <a:pPr algn="just" fontAlgn="base"/>
            <a:r>
              <a:rPr lang="en-US" sz="2000" b="1" dirty="0" smtClean="0"/>
              <a:t>3. Promotes Loyalty:</a:t>
            </a:r>
            <a:r>
              <a:rPr lang="en-US" sz="2000" dirty="0" smtClean="0"/>
              <a:t>  It promotes loyalty among the employees as they feel secured on account of chances of advancement.</a:t>
            </a:r>
          </a:p>
          <a:p>
            <a:pPr algn="just" fontAlgn="base"/>
            <a:r>
              <a:rPr lang="en-US" sz="2000" b="1" dirty="0" smtClean="0"/>
              <a:t>4. No Hasty Decision: </a:t>
            </a:r>
            <a:r>
              <a:rPr lang="en-US" sz="2000" dirty="0" smtClean="0"/>
              <a:t> The chances of hasty decisions are completely eliminated as the existing employees are well tried and can be relied upon.</a:t>
            </a:r>
          </a:p>
          <a:p>
            <a:pPr algn="just" fontAlgn="base"/>
            <a:r>
              <a:rPr lang="en-US" sz="2000" b="1" dirty="0" smtClean="0"/>
              <a:t>5. Economy in Training Costs:</a:t>
            </a:r>
            <a:r>
              <a:rPr lang="en-US" sz="2000" dirty="0" smtClean="0"/>
              <a:t> The existing employees are fully aware of the operating procedures and policies of the organization. The existing employees require little training and it brings economy in training costs.</a:t>
            </a:r>
          </a:p>
          <a:p>
            <a:pPr algn="just" fontAlgn="base"/>
            <a:r>
              <a:rPr lang="en-US" sz="2000" b="1" dirty="0" smtClean="0"/>
              <a:t>6. Self-Development:</a:t>
            </a:r>
            <a:r>
              <a:rPr lang="en-US" sz="2000" dirty="0" smtClean="0"/>
              <a:t>  It encourages self-development among the employees as they can look forward to occupy higher posts.</a:t>
            </a:r>
            <a:br>
              <a:rPr lang="en-US" sz="2000" dirty="0" smtClean="0"/>
            </a:br>
            <a:endParaRPr lang="en-US" sz="1600" dirty="0" smtClean="0"/>
          </a:p>
          <a:p>
            <a:pPr algn="just">
              <a:buNone/>
            </a:pPr>
            <a:r>
              <a:rPr lang="en-US" sz="1600" dirty="0" smtClean="0"/>
              <a:t/>
            </a:r>
            <a:br>
              <a:rPr lang="en-US" sz="1600" dirty="0" smtClean="0"/>
            </a:br>
            <a:endParaRPr lang="en-US" sz="1600"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sz="3600" dirty="0" smtClean="0"/>
              <a:t>Disadvantages of Internal Sources </a:t>
            </a:r>
            <a:endParaRPr lang="en-US" sz="3600" dirty="0"/>
          </a:p>
        </p:txBody>
      </p:sp>
      <p:sp>
        <p:nvSpPr>
          <p:cNvPr id="3" name="Content Placeholder 2"/>
          <p:cNvSpPr>
            <a:spLocks noGrp="1"/>
          </p:cNvSpPr>
          <p:nvPr>
            <p:ph idx="1"/>
          </p:nvPr>
        </p:nvSpPr>
        <p:spPr>
          <a:xfrm>
            <a:off x="304800" y="1066800"/>
            <a:ext cx="8534400" cy="5486400"/>
          </a:xfrm>
        </p:spPr>
        <p:txBody>
          <a:bodyPr>
            <a:normAutofit fontScale="92500"/>
          </a:bodyPr>
          <a:lstStyle/>
          <a:p>
            <a:pPr algn="just" fontAlgn="base"/>
            <a:r>
              <a:rPr lang="en-US" sz="2400" dirty="0" smtClean="0"/>
              <a:t>(</a:t>
            </a:r>
            <a:r>
              <a:rPr lang="en-US" sz="2400" dirty="0" err="1" smtClean="0"/>
              <a:t>i</a:t>
            </a:r>
            <a:r>
              <a:rPr lang="en-US" sz="2400" dirty="0" smtClean="0"/>
              <a:t>) It discourages capable persons from outside to join the concern.</a:t>
            </a:r>
          </a:p>
          <a:p>
            <a:pPr algn="just" fontAlgn="base"/>
            <a:r>
              <a:rPr lang="en-US" sz="2400" dirty="0" smtClean="0"/>
              <a:t>(ii) It is possible that the requisite number of persons possessing qualifications for the vacant posts may not be available in the organization.</a:t>
            </a:r>
          </a:p>
          <a:p>
            <a:pPr algn="just" fontAlgn="base"/>
            <a:r>
              <a:rPr lang="en-US" sz="2400" dirty="0" smtClean="0"/>
              <a:t>(iii) For posts requiring innovations and creative thinking, this method of recruitment cannot be followed.</a:t>
            </a:r>
          </a:p>
          <a:p>
            <a:pPr algn="just" fontAlgn="base"/>
            <a:r>
              <a:rPr lang="en-US" sz="2400" dirty="0" smtClean="0"/>
              <a:t>(iv) If only seniority is the criterion for promotion, then the person filling the vacant post may not be really capable.</a:t>
            </a:r>
          </a:p>
          <a:p>
            <a:pPr algn="just" fontAlgn="base"/>
            <a:r>
              <a:rPr lang="en-US" dirty="0" smtClean="0"/>
              <a:t>Internal source of recruitment increases the chance of biased selection. So, employee's dissatisfaction may increase.</a:t>
            </a:r>
          </a:p>
          <a:p>
            <a:pPr algn="just" fontAlgn="base"/>
            <a:r>
              <a:rPr lang="en-US" dirty="0" smtClean="0"/>
              <a:t>This does not support to solve the unemployment problem prevailing in external environment. </a:t>
            </a:r>
          </a:p>
          <a:p>
            <a:pPr algn="just" fontAlgn="base"/>
            <a:endParaRPr lang="en-US" dirty="0" smtClean="0"/>
          </a:p>
          <a:p>
            <a:pPr algn="just"/>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The Harvard Model of Human Resource Management</a:t>
            </a:r>
            <a:endParaRPr lang="en-US" sz="3200" b="1" dirty="0"/>
          </a:p>
        </p:txBody>
      </p:sp>
      <p:pic>
        <p:nvPicPr>
          <p:cNvPr id="4" name="Picture 5"/>
          <p:cNvPicPr>
            <a:picLocks noGrp="1" noChangeAspect="1" noChangeArrowheads="1"/>
          </p:cNvPicPr>
          <p:nvPr>
            <p:ph idx="1"/>
          </p:nvPr>
        </p:nvPicPr>
        <p:blipFill>
          <a:blip r:embed="rId2"/>
          <a:stretch>
            <a:fillRect/>
          </a:stretch>
        </p:blipFill>
        <p:spPr>
          <a:xfrm>
            <a:off x="457200" y="2054719"/>
            <a:ext cx="7239000" cy="3956649"/>
          </a:xfrm>
          <a:noFill/>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dirty="0" smtClean="0"/>
              <a:t>External Sources</a:t>
            </a:r>
            <a:endParaRPr lang="en-US" dirty="0"/>
          </a:p>
        </p:txBody>
      </p:sp>
      <p:sp>
        <p:nvSpPr>
          <p:cNvPr id="3" name="Content Placeholder 2"/>
          <p:cNvSpPr>
            <a:spLocks noGrp="1"/>
          </p:cNvSpPr>
          <p:nvPr>
            <p:ph idx="1"/>
          </p:nvPr>
        </p:nvSpPr>
        <p:spPr>
          <a:xfrm>
            <a:off x="152400" y="990600"/>
            <a:ext cx="8763000" cy="5715000"/>
          </a:xfrm>
        </p:spPr>
        <p:txBody>
          <a:bodyPr>
            <a:noAutofit/>
          </a:bodyPr>
          <a:lstStyle/>
          <a:p>
            <a:pPr algn="just"/>
            <a:r>
              <a:rPr lang="en-US" sz="1800" dirty="0" smtClean="0"/>
              <a:t>All organizations have to use external sources for recruitment to higher positions when existing employees are not suitable. More persons are needed when expansions are undertaken.</a:t>
            </a:r>
          </a:p>
          <a:p>
            <a:pPr algn="just" fontAlgn="base"/>
            <a:r>
              <a:rPr lang="en-US" sz="1800" b="1" dirty="0" smtClean="0"/>
              <a:t>1. Advertisement: It</a:t>
            </a:r>
            <a:r>
              <a:rPr lang="en-US" sz="1800" dirty="0" smtClean="0"/>
              <a:t> is a method of recruitment frequently used for skilled workers, clerical and higher staff. Advertisement can be given in newspapers and professional journals. These advertisements attract applicants in large number of highly variable quality.</a:t>
            </a:r>
          </a:p>
          <a:p>
            <a:pPr algn="just" fontAlgn="base"/>
            <a:r>
              <a:rPr lang="en-US" sz="1800" b="1" dirty="0" smtClean="0"/>
              <a:t>2. Employment Exchanges: </a:t>
            </a:r>
            <a:r>
              <a:rPr lang="en-US" sz="1800" dirty="0" smtClean="0"/>
              <a:t>Employment exchanges in India are run by the Government. For unskilled, semi-skilled, skilled, clerical posts etc., it is often used as a source of recruitment. In certain cases it has been made obligatory for the business concerns to notify their vacancies to the employment exchange. In the past, employers used to turn to these agencies only as a last resort. The job-seekers and job-givers are brought into contact by the employment exchanges.</a:t>
            </a:r>
          </a:p>
          <a:p>
            <a:pPr algn="just" fontAlgn="base"/>
            <a:r>
              <a:rPr lang="en-US" sz="1800" b="1" dirty="0" smtClean="0"/>
              <a:t>3. Schools, Colleges and Universities: </a:t>
            </a:r>
            <a:r>
              <a:rPr lang="en-US" sz="1800" dirty="0" smtClean="0"/>
              <a:t>Direct recruitment from educational institutions for certain jobs (i.e. placement) which require technical or professional qualification has become a common practice. A close liaison between the company and educational institutions helps in getting suitable candidates. The students are spotted during the course of their studies. Junior level executives or managerial trainees may be recruited in this way.</a:t>
            </a:r>
          </a:p>
          <a:p>
            <a:pPr algn="just"/>
            <a:r>
              <a:rPr lang="en-US" sz="1500" dirty="0" smtClean="0"/>
              <a:t/>
            </a:r>
            <a:br>
              <a:rPr lang="en-US" sz="1500" dirty="0" smtClean="0"/>
            </a:br>
            <a:endParaRPr lang="en-US" sz="1500"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External Sources</a:t>
            </a:r>
            <a:endParaRPr lang="en-US" dirty="0"/>
          </a:p>
        </p:txBody>
      </p:sp>
      <p:sp>
        <p:nvSpPr>
          <p:cNvPr id="3" name="Content Placeholder 2"/>
          <p:cNvSpPr>
            <a:spLocks noGrp="1"/>
          </p:cNvSpPr>
          <p:nvPr>
            <p:ph idx="1"/>
          </p:nvPr>
        </p:nvSpPr>
        <p:spPr>
          <a:xfrm>
            <a:off x="304800" y="990600"/>
            <a:ext cx="8534400" cy="5562600"/>
          </a:xfrm>
        </p:spPr>
        <p:txBody>
          <a:bodyPr>
            <a:normAutofit fontScale="70000" lnSpcReduction="20000"/>
          </a:bodyPr>
          <a:lstStyle/>
          <a:p>
            <a:pPr algn="just" fontAlgn="base"/>
            <a:r>
              <a:rPr lang="en-US" b="1" dirty="0" smtClean="0"/>
              <a:t>4. Recommendation of Existing Employees: </a:t>
            </a:r>
            <a:r>
              <a:rPr lang="en-US" dirty="0" smtClean="0"/>
              <a:t>The present employees know both the company and the candidate being recommended. Hence some companies encourage their existing employees to assist them in getting applications from persons who are known to them.</a:t>
            </a:r>
          </a:p>
          <a:p>
            <a:pPr algn="just" fontAlgn="base">
              <a:buNone/>
            </a:pPr>
            <a:r>
              <a:rPr lang="en-US" dirty="0" smtClean="0"/>
              <a:t>        In certain cases rewards may also be given if candidates recommended by them are actually selected by the company. If recommendation leads to favoritism, it will impair the morale of employees.</a:t>
            </a:r>
          </a:p>
          <a:p>
            <a:pPr algn="just" fontAlgn="base"/>
            <a:r>
              <a:rPr lang="en-US" b="1" dirty="0" smtClean="0"/>
              <a:t>5. Factory Gates: </a:t>
            </a:r>
            <a:r>
              <a:rPr lang="en-US" dirty="0" smtClean="0"/>
              <a:t>Certain workers present themselves at the factory gate every day for employment. This method of recruitment is very popular in India for unskilled or semi-skilled </a:t>
            </a:r>
            <a:r>
              <a:rPr lang="en-US" dirty="0" err="1" smtClean="0"/>
              <a:t>labour</a:t>
            </a:r>
            <a:r>
              <a:rPr lang="en-US" dirty="0" smtClean="0"/>
              <a:t>. The desirable candidates are selected by the first line supervisors. The major disadvantage of this system is that the person selected may not be suitable for the vacancy.</a:t>
            </a:r>
          </a:p>
          <a:p>
            <a:pPr algn="just" fontAlgn="base"/>
            <a:r>
              <a:rPr lang="en-US" b="1" dirty="0" smtClean="0"/>
              <a:t>6. Casual Callers: </a:t>
            </a:r>
            <a:r>
              <a:rPr lang="en-US" dirty="0" smtClean="0"/>
              <a:t>Those personnel who casually come to the company for employment may also be considered for the vacant post. It is most economical method of recruitment. In the advanced countries, this method of recruitment is very popular.</a:t>
            </a:r>
          </a:p>
          <a:p>
            <a:pPr algn="just" fontAlgn="base"/>
            <a:r>
              <a:rPr lang="en-US" b="1" dirty="0" smtClean="0"/>
              <a:t>7. Central Application File: </a:t>
            </a:r>
            <a:r>
              <a:rPr lang="en-US" dirty="0" smtClean="0"/>
              <a:t>A file of past applicants who were not selected earlier may be maintained. In order to keep the file alive, applications in the files must be checked at periodical intervals.</a:t>
            </a:r>
          </a:p>
          <a:p>
            <a:pPr algn="just"/>
            <a:r>
              <a:rPr lang="en-US" dirty="0" smtClean="0"/>
              <a:t/>
            </a:r>
            <a:br>
              <a:rPr lang="en-US" dirty="0" smtClean="0"/>
            </a:br>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dirty="0" smtClean="0"/>
              <a:t>External Sources</a:t>
            </a:r>
            <a:endParaRPr lang="en-US" dirty="0"/>
          </a:p>
        </p:txBody>
      </p:sp>
      <p:sp>
        <p:nvSpPr>
          <p:cNvPr id="3" name="Content Placeholder 2"/>
          <p:cNvSpPr>
            <a:spLocks noGrp="1"/>
          </p:cNvSpPr>
          <p:nvPr>
            <p:ph idx="1"/>
          </p:nvPr>
        </p:nvSpPr>
        <p:spPr>
          <a:xfrm>
            <a:off x="304800" y="914400"/>
            <a:ext cx="8534400" cy="5638800"/>
          </a:xfrm>
        </p:spPr>
        <p:txBody>
          <a:bodyPr>
            <a:normAutofit fontScale="85000" lnSpcReduction="20000"/>
          </a:bodyPr>
          <a:lstStyle/>
          <a:p>
            <a:pPr algn="just" fontAlgn="base"/>
            <a:r>
              <a:rPr lang="en-US" b="1" dirty="0" smtClean="0"/>
              <a:t>8. Labour Unions: </a:t>
            </a:r>
            <a:r>
              <a:rPr lang="en-US" dirty="0" smtClean="0"/>
              <a:t>In certain occupations like construction, hotels, maritime industry etc., (i.e., industries where there is instability of employment) all recruits usually come from unions. It is advantageous from the management point of view because it saves expenses of recruitment. However, in other industries, unions may be asked to recommend candidates either as a goodwill gesture or as a courtesy towards the union.</a:t>
            </a:r>
          </a:p>
          <a:p>
            <a:pPr algn="just" fontAlgn="base"/>
            <a:r>
              <a:rPr lang="en-US" b="1" dirty="0" smtClean="0"/>
              <a:t>9. Labour Contractors: </a:t>
            </a:r>
            <a:r>
              <a:rPr lang="en-US" dirty="0" smtClean="0"/>
              <a:t>This method of recruitment is still prevalent in India for hiring unskilled and semi-skilled workers in brick klin industry. The contractors keep themselves in touch with the </a:t>
            </a:r>
            <a:r>
              <a:rPr lang="en-US" dirty="0" err="1" smtClean="0"/>
              <a:t>labour</a:t>
            </a:r>
            <a:r>
              <a:rPr lang="en-US" dirty="0" smtClean="0"/>
              <a:t> and bring the workers at the places where they are required. They get commission for the number of persons supplied by them.</a:t>
            </a:r>
          </a:p>
          <a:p>
            <a:pPr algn="just" fontAlgn="base"/>
            <a:r>
              <a:rPr lang="en-US" b="1" dirty="0" smtClean="0"/>
              <a:t>10. Former Employees: </a:t>
            </a:r>
            <a:r>
              <a:rPr lang="en-US" dirty="0" smtClean="0"/>
              <a:t>In case employees have been laid off or have left the factory at their own, they may be taken back if they are interested in joining the concern (provided their record is good).</a:t>
            </a:r>
          </a:p>
          <a:p>
            <a:pPr algn="just">
              <a:buNone/>
            </a:pPr>
            <a:r>
              <a:rPr lang="en-US" sz="2100" dirty="0" smtClean="0"/>
              <a:t/>
            </a:r>
            <a:br>
              <a:rPr lang="en-US" sz="2100" dirty="0" smtClean="0"/>
            </a:br>
            <a:endParaRPr lang="en-US" sz="2100"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sz="3200" b="1" dirty="0" smtClean="0">
                <a:solidFill>
                  <a:srgbClr val="00B050"/>
                </a:solidFill>
              </a:rPr>
              <a:t>Evaluation of External Recruitment</a:t>
            </a:r>
            <a:endParaRPr lang="en-US" sz="3200" dirty="0">
              <a:solidFill>
                <a:srgbClr val="00B050"/>
              </a:solidFill>
            </a:endParaRPr>
          </a:p>
        </p:txBody>
      </p:sp>
      <p:sp>
        <p:nvSpPr>
          <p:cNvPr id="3" name="Content Placeholder 2"/>
          <p:cNvSpPr>
            <a:spLocks noGrp="1"/>
          </p:cNvSpPr>
          <p:nvPr>
            <p:ph idx="1"/>
          </p:nvPr>
        </p:nvSpPr>
        <p:spPr>
          <a:xfrm>
            <a:off x="457200" y="914400"/>
            <a:ext cx="8229600" cy="5486400"/>
          </a:xfrm>
        </p:spPr>
        <p:txBody>
          <a:bodyPr>
            <a:noAutofit/>
          </a:bodyPr>
          <a:lstStyle/>
          <a:p>
            <a:pPr algn="just">
              <a:buFont typeface="Wingdings" pitchFamily="2" charset="2"/>
              <a:buChar char="Ø"/>
            </a:pPr>
            <a:r>
              <a:rPr lang="en-US" sz="2000" dirty="0" smtClean="0"/>
              <a:t>External sources of recruitment have both merits and demerits.</a:t>
            </a:r>
          </a:p>
          <a:p>
            <a:pPr algn="just">
              <a:buFont typeface="Wingdings" pitchFamily="2" charset="2"/>
              <a:buChar char="Ø"/>
            </a:pPr>
            <a:r>
              <a:rPr lang="en-US" sz="2000" b="1" dirty="0" smtClean="0"/>
              <a:t>The merits are;</a:t>
            </a:r>
            <a:endParaRPr lang="en-US" sz="2000" dirty="0" smtClean="0"/>
          </a:p>
          <a:p>
            <a:pPr algn="just"/>
            <a:r>
              <a:rPr lang="en-US" sz="2000" dirty="0" smtClean="0"/>
              <a:t>The organization will have the benefit of new skills, new talents and new experiences, if people are hired from external sources.</a:t>
            </a:r>
          </a:p>
          <a:p>
            <a:pPr algn="just"/>
            <a:r>
              <a:rPr lang="en-US" sz="2000" dirty="0" smtClean="0"/>
              <a:t>The management will be able to fulfill reservation requirements in </a:t>
            </a:r>
            <a:r>
              <a:rPr lang="en-US" sz="2000" dirty="0" err="1" smtClean="0"/>
              <a:t>favour</a:t>
            </a:r>
            <a:r>
              <a:rPr lang="en-US" sz="2000" dirty="0" smtClean="0"/>
              <a:t> of the disadvantaged sections of the society.</a:t>
            </a:r>
          </a:p>
          <a:p>
            <a:pPr algn="just"/>
            <a:r>
              <a:rPr lang="en-US" sz="2000" dirty="0" smtClean="0"/>
              <a:t>Scope for resentment, heartburn and jealousy can be avoided by recruiting from outside.</a:t>
            </a:r>
          </a:p>
          <a:p>
            <a:pPr algn="just">
              <a:buFont typeface="Wingdings" pitchFamily="2" charset="2"/>
              <a:buChar char="Ø"/>
            </a:pPr>
            <a:r>
              <a:rPr lang="en-US" sz="2000" b="1" dirty="0" smtClean="0"/>
              <a:t>The demerits are;</a:t>
            </a:r>
            <a:endParaRPr lang="en-US" sz="2000" dirty="0" smtClean="0"/>
          </a:p>
          <a:p>
            <a:pPr algn="just"/>
            <a:r>
              <a:rPr lang="en-US" sz="2000" dirty="0" smtClean="0"/>
              <a:t>Better motivation and increased morale associated with promoting own employees re lost to the organization.</a:t>
            </a:r>
          </a:p>
          <a:p>
            <a:pPr algn="just"/>
            <a:r>
              <a:rPr lang="en-US" sz="2000" dirty="0" smtClean="0"/>
              <a:t>External recruitment is costly.</a:t>
            </a:r>
          </a:p>
          <a:p>
            <a:pPr algn="just"/>
            <a:r>
              <a:rPr lang="en-US" sz="2000" dirty="0" smtClean="0"/>
              <a:t>If recruitment and selection processes are not properly carried out, chances of right candidates being rejected and wrong applicants being selected occur.</a:t>
            </a:r>
          </a:p>
          <a:p>
            <a:pPr algn="just"/>
            <a:r>
              <a:rPr lang="en-US" sz="2000" dirty="0" smtClean="0"/>
              <a:t>High training time is associated with external recruitment</a:t>
            </a:r>
          </a:p>
          <a:p>
            <a:pPr algn="just"/>
            <a:endParaRPr lang="en-US" sz="1100"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normAutofit fontScale="90000"/>
          </a:bodyPr>
          <a:lstStyle/>
          <a:p>
            <a:r>
              <a:rPr lang="en-US" dirty="0" smtClean="0"/>
              <a:t>Constraints and Challenges of Recruitment</a:t>
            </a:r>
            <a:endParaRPr lang="en-US" dirty="0"/>
          </a:p>
        </p:txBody>
      </p:sp>
      <p:sp>
        <p:nvSpPr>
          <p:cNvPr id="3" name="Content Placeholder 2"/>
          <p:cNvSpPr>
            <a:spLocks noGrp="1"/>
          </p:cNvSpPr>
          <p:nvPr>
            <p:ph idx="1"/>
          </p:nvPr>
        </p:nvSpPr>
        <p:spPr>
          <a:xfrm>
            <a:off x="228600" y="1371600"/>
            <a:ext cx="8610600" cy="5181600"/>
          </a:xfrm>
        </p:spPr>
        <p:txBody>
          <a:bodyPr>
            <a:normAutofit fontScale="92500" lnSpcReduction="10000"/>
          </a:bodyPr>
          <a:lstStyle/>
          <a:p>
            <a:pPr algn="just"/>
            <a:r>
              <a:rPr lang="en-US" b="1" dirty="0" smtClean="0"/>
              <a:t>. Reputation of the organization- </a:t>
            </a:r>
            <a:r>
              <a:rPr lang="en-US" dirty="0" smtClean="0"/>
              <a:t>The reputation of the organization influences the recruitment process to a great extent. A candidate may not apply to the enterprise if it doesn’t carry a good image in the society. The probability of attracting large pool of applicant is reduced in such a case. This usually happen due to poor working conditions, delay in salary, rude management, etc.</a:t>
            </a:r>
          </a:p>
          <a:p>
            <a:pPr algn="just">
              <a:buNone/>
            </a:pPr>
            <a:endParaRPr lang="en-US" dirty="0" smtClean="0"/>
          </a:p>
          <a:p>
            <a:pPr algn="just"/>
            <a:r>
              <a:rPr lang="en-US" b="1" dirty="0" smtClean="0"/>
              <a:t>2. Unattractive Jobs- </a:t>
            </a:r>
            <a:r>
              <a:rPr lang="en-US" dirty="0" smtClean="0"/>
              <a:t>If the job is hazardous, tension ridden, boring, unattractive, lacks opportunities, very few of the candidates would be applying for it. At the same time if there is opportunity of growth, flexible working hours, good working conditions, high salary, there would be large number of applicants for such kind of jobs.</a:t>
            </a:r>
          </a:p>
          <a:p>
            <a:pPr algn="just"/>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b="1" dirty="0" smtClean="0"/>
              <a:t>3. Trade union-</a:t>
            </a:r>
            <a:r>
              <a:rPr lang="en-US" dirty="0" smtClean="0"/>
              <a:t> In some of the cases, agreement with the trade unions may be the constraint to recruit employee from outside. An agreement with the union to fill certain percentage of posts will restrict the choice of the management.</a:t>
            </a:r>
            <a:br>
              <a:rPr lang="en-US" dirty="0" smtClean="0"/>
            </a:br>
            <a:endParaRPr lang="en-US" dirty="0" smtClean="0"/>
          </a:p>
          <a:p>
            <a:pPr algn="just"/>
            <a:r>
              <a:rPr lang="en-US" b="1" dirty="0" smtClean="0"/>
              <a:t>4. Organizational Policies-</a:t>
            </a:r>
            <a:r>
              <a:rPr lang="en-US" dirty="0" smtClean="0"/>
              <a:t> The internal policy framework of the organization also acts as a constraint sometimes for recruiting any applicant. A policy of recruiting higher positions from outside might discourage a deserving candidate to apply in such an organization.</a:t>
            </a:r>
            <a:br>
              <a:rPr lang="en-US" dirty="0" smtClean="0"/>
            </a:br>
            <a:endParaRPr lang="en-US" dirty="0" smtClean="0"/>
          </a:p>
          <a:p>
            <a:pPr algn="just"/>
            <a:r>
              <a:rPr lang="en-US" b="1" dirty="0" smtClean="0"/>
              <a:t>5. Government Policies-</a:t>
            </a:r>
            <a:r>
              <a:rPr lang="en-US" dirty="0" smtClean="0"/>
              <a:t> Sometimes the government policies also act as a constraint on recruitment policy of the enterprise. Government policy may require certain percentage of seats to be reserved for the weaker section of the society. Government policy may also require selecting a candidate from the list provided by the government employment exchange. Such kind policies restrict the management from recruiting by their choice.</a:t>
            </a:r>
          </a:p>
          <a:p>
            <a:pPr algn="just"/>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b="1" dirty="0" smtClean="0"/>
              <a:t/>
            </a:r>
            <a:br>
              <a:rPr lang="en-US" b="1" dirty="0" smtClean="0"/>
            </a:br>
            <a:r>
              <a:rPr lang="en-US" b="1" dirty="0" smtClean="0"/>
              <a:t>Methods of Recruitment</a:t>
            </a:r>
            <a:endParaRPr lang="en-US" dirty="0"/>
          </a:p>
        </p:txBody>
      </p:sp>
      <p:sp>
        <p:nvSpPr>
          <p:cNvPr id="3" name="Content Placeholder 2"/>
          <p:cNvSpPr>
            <a:spLocks noGrp="1"/>
          </p:cNvSpPr>
          <p:nvPr>
            <p:ph idx="1"/>
          </p:nvPr>
        </p:nvSpPr>
        <p:spPr>
          <a:xfrm>
            <a:off x="381000" y="1066800"/>
            <a:ext cx="8305800" cy="5257800"/>
          </a:xfrm>
        </p:spPr>
        <p:txBody>
          <a:bodyPr>
            <a:normAutofit lnSpcReduction="10000"/>
          </a:bodyPr>
          <a:lstStyle/>
          <a:p>
            <a:pPr algn="just"/>
            <a:r>
              <a:rPr lang="en-US" b="1" dirty="0" smtClean="0"/>
              <a:t>A. Internal </a:t>
            </a:r>
            <a:r>
              <a:rPr lang="en-US" b="1" dirty="0" err="1" smtClean="0"/>
              <a:t>methods:</a:t>
            </a:r>
            <a:r>
              <a:rPr lang="en-US" dirty="0" err="1" smtClean="0"/>
              <a:t>If</a:t>
            </a:r>
            <a:r>
              <a:rPr lang="en-US" dirty="0" smtClean="0"/>
              <a:t> the recruitment process is limited within the organization only, it is called internal method of recruitment. This means, this is the method which recruits and wish to fulfill vacant posts by employees already existing in organization. In this method, suitable employees are encouraged to apply to the vacant post. There are different methods under external method of recruitment as follows:</a:t>
            </a:r>
          </a:p>
          <a:p>
            <a:pPr algn="just"/>
            <a:r>
              <a:rPr lang="en-US" b="1" dirty="0" smtClean="0"/>
              <a:t> Promotion</a:t>
            </a:r>
          </a:p>
          <a:p>
            <a:pPr algn="just"/>
            <a:r>
              <a:rPr lang="en-US" b="1" dirty="0" smtClean="0"/>
              <a:t>Transfer</a:t>
            </a:r>
          </a:p>
          <a:p>
            <a:pPr algn="just"/>
            <a:r>
              <a:rPr lang="en-US" b="1" dirty="0" smtClean="0"/>
              <a:t>Job posting</a:t>
            </a:r>
          </a:p>
          <a:p>
            <a:pPr algn="just"/>
            <a:r>
              <a:rPr lang="en-US" b="1" dirty="0" smtClean="0"/>
              <a:t>Employee referrals</a:t>
            </a:r>
          </a:p>
          <a:p>
            <a:pPr algn="just"/>
            <a:endParaRPr lang="en-US" dirty="0" smtClean="0"/>
          </a:p>
          <a:p>
            <a:pPr algn="just"/>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838200"/>
          </a:xfrm>
        </p:spPr>
        <p:txBody>
          <a:bodyPr>
            <a:normAutofit fontScale="90000"/>
          </a:bodyPr>
          <a:lstStyle/>
          <a:p>
            <a:r>
              <a:rPr lang="en-US" dirty="0" smtClean="0"/>
              <a:t>External Method of Recruitment</a:t>
            </a:r>
            <a:endParaRPr lang="en-US" dirty="0"/>
          </a:p>
        </p:txBody>
      </p:sp>
      <p:sp>
        <p:nvSpPr>
          <p:cNvPr id="3" name="Content Placeholder 2"/>
          <p:cNvSpPr>
            <a:spLocks noGrp="1"/>
          </p:cNvSpPr>
          <p:nvPr>
            <p:ph idx="1"/>
          </p:nvPr>
        </p:nvSpPr>
        <p:spPr>
          <a:xfrm>
            <a:off x="381000" y="1219200"/>
            <a:ext cx="8458200" cy="5410200"/>
          </a:xfrm>
        </p:spPr>
        <p:txBody>
          <a:bodyPr>
            <a:normAutofit lnSpcReduction="10000"/>
          </a:bodyPr>
          <a:lstStyle/>
          <a:p>
            <a:pPr algn="just"/>
            <a:r>
              <a:rPr lang="en-US" dirty="0" smtClean="0"/>
              <a:t>In external methods, it is assumed that acquired employee will be attracted from external labor market. In case the number of vacancy is large or qualification and skills of employees existing to organization do not match with new job specification, employees should be recruited externally. External method of recruitment attracts large number of applicants so that qualified and more energetic candidates can be selected. To get new and advance knowledge from market, external method of recruitment is the must. In general, operating level employees are recruited by using external methods. Following methods can be used under external method of recruitment. </a:t>
            </a:r>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dirty="0" smtClean="0"/>
              <a:t>Cont.</a:t>
            </a:r>
            <a:endParaRPr lang="en-US" dirty="0"/>
          </a:p>
        </p:txBody>
      </p:sp>
      <p:sp>
        <p:nvSpPr>
          <p:cNvPr id="3" name="Content Placeholder 2"/>
          <p:cNvSpPr>
            <a:spLocks noGrp="1"/>
          </p:cNvSpPr>
          <p:nvPr>
            <p:ph idx="1"/>
          </p:nvPr>
        </p:nvSpPr>
        <p:spPr>
          <a:xfrm>
            <a:off x="304800" y="1219200"/>
            <a:ext cx="8534400" cy="5410200"/>
          </a:xfrm>
        </p:spPr>
        <p:txBody>
          <a:bodyPr/>
          <a:lstStyle/>
          <a:p>
            <a:pPr algn="just"/>
            <a:r>
              <a:rPr lang="en-US" b="1" dirty="0" err="1" smtClean="0"/>
              <a:t>i</a:t>
            </a:r>
            <a:r>
              <a:rPr lang="en-US" b="1" dirty="0" smtClean="0"/>
              <a:t>. Direct </a:t>
            </a:r>
            <a:r>
              <a:rPr lang="en-US" b="1" dirty="0" err="1" smtClean="0"/>
              <a:t>methods:</a:t>
            </a:r>
            <a:r>
              <a:rPr lang="en-US" dirty="0" err="1" smtClean="0"/>
              <a:t>Top</a:t>
            </a:r>
            <a:r>
              <a:rPr lang="en-US" dirty="0" smtClean="0"/>
              <a:t> scorers in different universities, colleges and training institutes are directly contacted. Concerned person from the organization wishing to hire visit to the program directors, coordinators and / or instructors of such institutions and request to recommend the best candidates. As per recommendation, they visit to the candidates and request to apply for the vacant post in their organization or they directly offer the job opportunity. This method is less costly method of recruitment. </a:t>
            </a:r>
          </a:p>
          <a:p>
            <a:pPr algn="just"/>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a:bodyPr>
          <a:lstStyle/>
          <a:p>
            <a:r>
              <a:rPr lang="en-US" dirty="0" smtClean="0"/>
              <a:t>Cont.</a:t>
            </a:r>
            <a:endParaRPr lang="en-US" dirty="0"/>
          </a:p>
        </p:txBody>
      </p:sp>
      <p:sp>
        <p:nvSpPr>
          <p:cNvPr id="3" name="Content Placeholder 2"/>
          <p:cNvSpPr>
            <a:spLocks noGrp="1"/>
          </p:cNvSpPr>
          <p:nvPr>
            <p:ph idx="1"/>
          </p:nvPr>
        </p:nvSpPr>
        <p:spPr>
          <a:xfrm>
            <a:off x="381000" y="1066800"/>
            <a:ext cx="8458200" cy="5562600"/>
          </a:xfrm>
        </p:spPr>
        <p:txBody>
          <a:bodyPr>
            <a:normAutofit fontScale="92500" lnSpcReduction="10000"/>
          </a:bodyPr>
          <a:lstStyle/>
          <a:p>
            <a:pPr algn="just"/>
            <a:r>
              <a:rPr lang="en-US" b="1" dirty="0" smtClean="0"/>
              <a:t>ii. Indirect methods: </a:t>
            </a:r>
            <a:r>
              <a:rPr lang="en-US" dirty="0" smtClean="0"/>
              <a:t>Organization can reach to the targeted candidates indirectly through advertisement. Newspapers, television, audiovisuals are medium of such indirect methods. Advertisement can be blind box advertisement and want-ad advertisement. In blind box advertisement, name of employer organization is not given but in want-ad, name of employer organization and its details are published. </a:t>
            </a:r>
          </a:p>
          <a:p>
            <a:pPr algn="just"/>
            <a:r>
              <a:rPr lang="en-US" b="1" dirty="0" smtClean="0"/>
              <a:t>iii. Third party methods: </a:t>
            </a:r>
            <a:r>
              <a:rPr lang="en-US" dirty="0" smtClean="0"/>
              <a:t>Organizations may also contract with employment agencies or companies, employment ex-changer, gate hiring and contractors, unsolicited applicants, trade unions, labor contractors for recruiting employees. Such organizations or third party provide details of candidates or some time they provide candidates as well at commission basis.   </a:t>
            </a:r>
          </a:p>
          <a:p>
            <a:pPr algn="just"/>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Georgia" pitchFamily="18" charset="0"/>
              </a:rPr>
              <a:t>Major Functions of the HRM</a:t>
            </a:r>
            <a:endParaRPr lang="en-US" sz="3600" b="1" dirty="0">
              <a:latin typeface="Georgia" pitchFamily="18" charset="0"/>
            </a:endParaRPr>
          </a:p>
        </p:txBody>
      </p:sp>
      <p:sp>
        <p:nvSpPr>
          <p:cNvPr id="3" name="Content Placeholder 2"/>
          <p:cNvSpPr>
            <a:spLocks noGrp="1"/>
          </p:cNvSpPr>
          <p:nvPr>
            <p:ph idx="1"/>
          </p:nvPr>
        </p:nvSpPr>
        <p:spPr/>
        <p:txBody>
          <a:bodyPr/>
          <a:lstStyle/>
          <a:p>
            <a:pPr>
              <a:buNone/>
            </a:pPr>
            <a:endParaRPr lang="en-US" dirty="0"/>
          </a:p>
        </p:txBody>
      </p:sp>
      <p:sp>
        <p:nvSpPr>
          <p:cNvPr id="4" name="Rectangle 3"/>
          <p:cNvSpPr/>
          <p:nvPr/>
        </p:nvSpPr>
        <p:spPr>
          <a:xfrm>
            <a:off x="1219200" y="2590800"/>
            <a:ext cx="502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Training and Development</a:t>
            </a:r>
          </a:p>
        </p:txBody>
      </p:sp>
      <p:sp>
        <p:nvSpPr>
          <p:cNvPr id="5" name="Rectangle 4"/>
          <p:cNvSpPr/>
          <p:nvPr/>
        </p:nvSpPr>
        <p:spPr>
          <a:xfrm>
            <a:off x="533400" y="1676400"/>
            <a:ext cx="502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Staffing</a:t>
            </a:r>
          </a:p>
        </p:txBody>
      </p:sp>
      <p:sp>
        <p:nvSpPr>
          <p:cNvPr id="6" name="Rectangle 5"/>
          <p:cNvSpPr/>
          <p:nvPr/>
        </p:nvSpPr>
        <p:spPr>
          <a:xfrm>
            <a:off x="1905000" y="3505200"/>
            <a:ext cx="502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Motivation</a:t>
            </a:r>
          </a:p>
        </p:txBody>
      </p:sp>
      <p:sp>
        <p:nvSpPr>
          <p:cNvPr id="7" name="Rectangle 6"/>
          <p:cNvSpPr/>
          <p:nvPr/>
        </p:nvSpPr>
        <p:spPr>
          <a:xfrm>
            <a:off x="2743200" y="4419600"/>
            <a:ext cx="502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Maintenance</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Recent Trends in Recruitment</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Technology is changing the world and recruitment process is no different. Technology is changing the way a recruiter hires someone and is making the process more efficient than ever before. How is technology changing the recruitment process and what trends do we see in this regard? Let’s find out by having a look at recent trends in </a:t>
            </a:r>
            <a:r>
              <a:rPr lang="en-US" b="1" dirty="0" smtClean="0"/>
              <a:t>recruitment  practices </a:t>
            </a:r>
            <a:r>
              <a:rPr lang="en-US" dirty="0" smtClean="0"/>
              <a:t>right here. </a:t>
            </a:r>
          </a:p>
          <a:p>
            <a:pPr algn="just"/>
            <a:r>
              <a:rPr lang="en-US" dirty="0" smtClean="0"/>
              <a:t>There is so much happening in the recruitment itself. Lot of new and innovative practices are now being used now a days by the industry.   Being the most important aspect of business, recruitment is always on priority list of any of the organization.  There are various new trends are being noticed which are in practice such as :</a:t>
            </a:r>
          </a:p>
          <a:p>
            <a:pPr algn="just"/>
            <a:endParaRPr 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dirty="0" smtClean="0"/>
              <a:t>Cont.</a:t>
            </a:r>
            <a:endParaRPr lang="en-US" dirty="0"/>
          </a:p>
        </p:txBody>
      </p:sp>
      <p:sp>
        <p:nvSpPr>
          <p:cNvPr id="3" name="Content Placeholder 2"/>
          <p:cNvSpPr>
            <a:spLocks noGrp="1"/>
          </p:cNvSpPr>
          <p:nvPr>
            <p:ph idx="1"/>
          </p:nvPr>
        </p:nvSpPr>
        <p:spPr>
          <a:xfrm>
            <a:off x="228600" y="1295400"/>
            <a:ext cx="8534400" cy="5334000"/>
          </a:xfrm>
        </p:spPr>
        <p:txBody>
          <a:bodyPr>
            <a:normAutofit fontScale="77500" lnSpcReduction="20000"/>
          </a:bodyPr>
          <a:lstStyle/>
          <a:p>
            <a:pPr algn="just"/>
            <a:r>
              <a:rPr lang="en-US" b="1" dirty="0" smtClean="0"/>
              <a:t>Outsourcing: </a:t>
            </a:r>
            <a:r>
              <a:rPr lang="en-US" dirty="0" smtClean="0"/>
              <a:t>Outsourcing firms build up their human asset pool by utilizing individuals for them and make accessible work force to different organizations according to their necessities. As result, the outsourcing firms or the intermediaries charge the organizations their services cost. The outsourcing firms help the association by the underlying screening of the candidates as indicated by the necessities of the association organization and making an appropriate pool of ability for the last choice by the association.</a:t>
            </a:r>
          </a:p>
          <a:p>
            <a:pPr algn="just"/>
            <a:r>
              <a:rPr lang="en-US" b="1" dirty="0" smtClean="0"/>
              <a:t>Advantages of outsourcing are:</a:t>
            </a:r>
            <a:endParaRPr lang="en-US" dirty="0" smtClean="0"/>
          </a:p>
          <a:p>
            <a:pPr algn="just"/>
            <a:r>
              <a:rPr lang="en-US" dirty="0" smtClean="0"/>
              <a:t>Outsourcing helps to the client company for recruitment process.</a:t>
            </a:r>
          </a:p>
          <a:p>
            <a:pPr algn="just"/>
            <a:r>
              <a:rPr lang="en-US" dirty="0" smtClean="0"/>
              <a:t>Company need not plan for human resources much in advance.</a:t>
            </a:r>
          </a:p>
          <a:p>
            <a:pPr algn="just"/>
            <a:r>
              <a:rPr lang="en-US" dirty="0" smtClean="0"/>
              <a:t>Outsourcing helps to the initial screening process</a:t>
            </a:r>
          </a:p>
          <a:p>
            <a:pPr algn="just"/>
            <a:r>
              <a:rPr lang="en-US" dirty="0" smtClean="0"/>
              <a:t>It helps to the final selection by the organization</a:t>
            </a:r>
          </a:p>
          <a:p>
            <a:pPr algn="just"/>
            <a:r>
              <a:rPr lang="en-US" dirty="0" smtClean="0"/>
              <a:t>Value creation, operational flexibility and competitive advantage.</a:t>
            </a:r>
          </a:p>
          <a:p>
            <a:pPr algn="just"/>
            <a:r>
              <a:rPr lang="en-US" dirty="0" smtClean="0"/>
              <a:t>Tuning the management’s focus to strategic level processes of HRM.</a:t>
            </a:r>
          </a:p>
          <a:p>
            <a:pPr algn="just"/>
            <a:r>
              <a:rPr lang="en-US" dirty="0" smtClean="0"/>
              <a:t>Company free from the salary negotiations</a:t>
            </a:r>
          </a:p>
          <a:p>
            <a:pPr algn="just"/>
            <a:r>
              <a:rPr lang="en-US" dirty="0" smtClean="0"/>
              <a:t>Outsourcing helps to save the time and resources.</a:t>
            </a:r>
          </a:p>
          <a:p>
            <a:pPr algn="just"/>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p>
            <a:r>
              <a:rPr lang="en-US" dirty="0" smtClean="0"/>
              <a:t>Cont.</a:t>
            </a:r>
            <a:endParaRPr lang="en-US" dirty="0"/>
          </a:p>
        </p:txBody>
      </p:sp>
      <p:sp>
        <p:nvSpPr>
          <p:cNvPr id="3" name="Content Placeholder 2"/>
          <p:cNvSpPr>
            <a:spLocks noGrp="1"/>
          </p:cNvSpPr>
          <p:nvPr>
            <p:ph idx="1"/>
          </p:nvPr>
        </p:nvSpPr>
        <p:spPr>
          <a:xfrm>
            <a:off x="304800" y="1371600"/>
            <a:ext cx="8458200" cy="5105400"/>
          </a:xfrm>
        </p:spPr>
        <p:txBody>
          <a:bodyPr>
            <a:normAutofit lnSpcReduction="10000"/>
          </a:bodyPr>
          <a:lstStyle/>
          <a:p>
            <a:pPr algn="just"/>
            <a:r>
              <a:rPr lang="en-US" dirty="0" smtClean="0"/>
              <a:t>Poaching or Raiding-Poaching means employing a competent and experienced person already working with another reputed company which might be a ‘rival’ in the industry. A company can attract talent from another firm by offering attractive pay packages and other terms and conditions. For instance, several pilots of ‘ Indian Airlines’ left to join private air taxi operators.</a:t>
            </a:r>
          </a:p>
          <a:p>
            <a:pPr algn="just"/>
            <a:r>
              <a:rPr lang="en-US" b="1" dirty="0" smtClean="0"/>
              <a:t>Advantages of Poaching / Raiding:</a:t>
            </a:r>
            <a:endParaRPr lang="en-US" dirty="0" smtClean="0"/>
          </a:p>
          <a:p>
            <a:pPr algn="just"/>
            <a:r>
              <a:rPr lang="en-US" dirty="0" smtClean="0"/>
              <a:t>Employing competent and experienced person, who already working in another reputed company.</a:t>
            </a:r>
          </a:p>
          <a:p>
            <a:pPr algn="just"/>
            <a:r>
              <a:rPr lang="en-US" dirty="0" smtClean="0"/>
              <a:t>New Employer ready to give attractive packages, better than the current employer.</a:t>
            </a:r>
          </a:p>
          <a:p>
            <a:pPr algn="just"/>
            <a:endParaRPr lang="en-US"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dirty="0" smtClean="0"/>
              <a:t>Cont.</a:t>
            </a:r>
            <a:endParaRPr lang="en-US" dirty="0"/>
          </a:p>
        </p:txBody>
      </p:sp>
      <p:sp>
        <p:nvSpPr>
          <p:cNvPr id="3" name="Content Placeholder 2"/>
          <p:cNvSpPr>
            <a:spLocks noGrp="1"/>
          </p:cNvSpPr>
          <p:nvPr>
            <p:ph idx="1"/>
          </p:nvPr>
        </p:nvSpPr>
        <p:spPr>
          <a:xfrm>
            <a:off x="304800" y="1066800"/>
            <a:ext cx="8458200" cy="5486400"/>
          </a:xfrm>
        </p:spPr>
        <p:txBody>
          <a:bodyPr>
            <a:normAutofit fontScale="92500" lnSpcReduction="20000"/>
          </a:bodyPr>
          <a:lstStyle/>
          <a:p>
            <a:pPr algn="just"/>
            <a:r>
              <a:rPr lang="en-US" b="1" dirty="0" smtClean="0"/>
              <a:t>E-Recruitment: E-recruitment </a:t>
            </a:r>
            <a:r>
              <a:rPr lang="en-US" dirty="0" smtClean="0"/>
              <a:t>is the an smart use of technology to accelerate the recruitment process. Many big organizations use Internet as a source of recruitment. They advertise job vacancies through worldwide web. The job seekers send their applications or curriculum vitae i.e. CV or resume through e mail using the Internet. Either  job seekers place their CV or resumes over internet , job portal , apply through company webpage, which can be drawn by prospective employees depending upon their requirements. </a:t>
            </a:r>
          </a:p>
          <a:p>
            <a:pPr algn="just"/>
            <a:r>
              <a:rPr lang="en-US" dirty="0" smtClean="0"/>
              <a:t>Advantages of recruitment are:</a:t>
            </a:r>
          </a:p>
          <a:p>
            <a:pPr algn="just"/>
            <a:r>
              <a:rPr lang="en-US" dirty="0" smtClean="0"/>
              <a:t>Low cost.</a:t>
            </a:r>
          </a:p>
          <a:p>
            <a:pPr algn="just"/>
            <a:r>
              <a:rPr lang="en-US" dirty="0" smtClean="0"/>
              <a:t>No intermediaries</a:t>
            </a:r>
          </a:p>
          <a:p>
            <a:pPr algn="just"/>
            <a:r>
              <a:rPr lang="en-US" dirty="0" smtClean="0"/>
              <a:t>Reduction in time for recruitment.</a:t>
            </a:r>
          </a:p>
          <a:p>
            <a:pPr algn="just"/>
            <a:r>
              <a:rPr lang="en-US" dirty="0" smtClean="0"/>
              <a:t>Recruitment of right type of people.</a:t>
            </a:r>
          </a:p>
          <a:p>
            <a:pPr algn="just"/>
            <a:r>
              <a:rPr lang="en-US" dirty="0" smtClean="0"/>
              <a:t>Efficiency of recruitment process.</a:t>
            </a:r>
          </a:p>
          <a:p>
            <a:pPr algn="just"/>
            <a:endParaRPr 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a:bodyPr>
          <a:lstStyle/>
          <a:p>
            <a:r>
              <a:rPr lang="en-US" dirty="0" smtClean="0"/>
              <a:t>Cont.</a:t>
            </a:r>
            <a:endParaRPr lang="en-US" dirty="0"/>
          </a:p>
        </p:txBody>
      </p:sp>
      <p:sp>
        <p:nvSpPr>
          <p:cNvPr id="3" name="Content Placeholder 2"/>
          <p:cNvSpPr>
            <a:spLocks noGrp="1"/>
          </p:cNvSpPr>
          <p:nvPr>
            <p:ph idx="1"/>
          </p:nvPr>
        </p:nvSpPr>
        <p:spPr>
          <a:xfrm>
            <a:off x="304800" y="1143000"/>
            <a:ext cx="8458200" cy="5334000"/>
          </a:xfrm>
        </p:spPr>
        <p:txBody>
          <a:bodyPr>
            <a:normAutofit fontScale="92500"/>
          </a:bodyPr>
          <a:lstStyle/>
          <a:p>
            <a:pPr algn="just"/>
            <a:r>
              <a:rPr lang="en-US" b="1" dirty="0" smtClean="0"/>
              <a:t>Increased Use of Contractors: </a:t>
            </a:r>
            <a:r>
              <a:rPr lang="en-US" dirty="0" smtClean="0"/>
              <a:t>The days are long gone when one recruitment executive was in-charge of all hiring decisions and finding the right talent. With the passing of time, the need to hire the right candidates has grown so much that almost every other company is outsourcing some aspects of its </a:t>
            </a:r>
            <a:r>
              <a:rPr lang="en-US" b="1" dirty="0" smtClean="0"/>
              <a:t>recruitment process</a:t>
            </a:r>
            <a:r>
              <a:rPr lang="en-US" dirty="0" smtClean="0"/>
              <a:t> to other contractors to ensure access to a larger pool of candidates. This is counted among latest trends in recruitment because hiring contractors from the same state is no longer enough, recruitment is often outsourced to companies present in different countries as well. Thanks to technology, communicating with these outsourcers is easy and more cost-effective than ever before.</a:t>
            </a:r>
          </a:p>
          <a:p>
            <a:pPr algn="just"/>
            <a:endParaRPr lang="en-US"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p>
            <a:r>
              <a:rPr lang="en-US" dirty="0" smtClean="0"/>
              <a:t>Cont.</a:t>
            </a:r>
            <a:endParaRPr lang="en-US" dirty="0"/>
          </a:p>
        </p:txBody>
      </p:sp>
      <p:sp>
        <p:nvSpPr>
          <p:cNvPr id="3" name="Content Placeholder 2"/>
          <p:cNvSpPr>
            <a:spLocks noGrp="1"/>
          </p:cNvSpPr>
          <p:nvPr>
            <p:ph idx="1"/>
          </p:nvPr>
        </p:nvSpPr>
        <p:spPr>
          <a:xfrm>
            <a:off x="381000" y="1219200"/>
            <a:ext cx="8305800" cy="5257800"/>
          </a:xfrm>
        </p:spPr>
        <p:txBody>
          <a:bodyPr>
            <a:normAutofit fontScale="92500" lnSpcReduction="10000"/>
          </a:bodyPr>
          <a:lstStyle/>
          <a:p>
            <a:pPr algn="just"/>
            <a:r>
              <a:rPr lang="en-US" b="1" dirty="0" smtClean="0"/>
              <a:t>Social Media Recruitment is on a New High: </a:t>
            </a:r>
            <a:r>
              <a:rPr lang="en-US" dirty="0" smtClean="0"/>
              <a:t>Technology has made us so close to one another via social media platforms that we can communicate with anyone across the planet by just signing into a social media platform. Recruiters are making the most of this by devising new </a:t>
            </a:r>
            <a:r>
              <a:rPr lang="en-US" b="1" dirty="0" smtClean="0"/>
              <a:t>recruitment strategies 2018 </a:t>
            </a:r>
            <a:r>
              <a:rPr lang="en-US" dirty="0" smtClean="0"/>
              <a:t>and searching for candidates on social media platforms. Apart from giving them an idea of the professional qualifications of a candidate, it helps a recruiter to understand the personal interest and family priorities of the candidate a swell which later helps in attaining a great work-life balance. This is among recruitment best practices because it allows an employee to feel at home from day one as the organization is prepared to meet his or her needs.</a:t>
            </a:r>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Cont.</a:t>
            </a:r>
            <a:endParaRPr lang="en-US" dirty="0"/>
          </a:p>
        </p:txBody>
      </p:sp>
      <p:sp>
        <p:nvSpPr>
          <p:cNvPr id="3" name="Content Placeholder 2"/>
          <p:cNvSpPr>
            <a:spLocks noGrp="1"/>
          </p:cNvSpPr>
          <p:nvPr>
            <p:ph idx="1"/>
          </p:nvPr>
        </p:nvSpPr>
        <p:spPr>
          <a:xfrm>
            <a:off x="304800" y="1295400"/>
            <a:ext cx="8458200" cy="5181600"/>
          </a:xfrm>
        </p:spPr>
        <p:txBody>
          <a:bodyPr/>
          <a:lstStyle/>
          <a:p>
            <a:pPr algn="just"/>
            <a:r>
              <a:rPr lang="en-US" b="1" dirty="0" smtClean="0"/>
              <a:t>Increased Demand for Employee Referrals: </a:t>
            </a:r>
            <a:r>
              <a:rPr lang="en-US" dirty="0" smtClean="0"/>
              <a:t>Gone are the days when employee referrals were considered a necessity more than a good source of finding new employees? These days, every company no matter whether it’s a startup or a large organization depends heavily on employee referrals to find the right talent. </a:t>
            </a:r>
            <a:r>
              <a:rPr lang="en-US" b="1" dirty="0" smtClean="0"/>
              <a:t>Employee bonuses on referrals </a:t>
            </a:r>
            <a:r>
              <a:rPr lang="en-US" dirty="0" smtClean="0"/>
              <a:t>are expected to reach an all-time high because the demand for the right talent is also reaching new highs. This one among new trends in recruitment is most predictable. </a:t>
            </a:r>
            <a:endParaRPr lang="en-US"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066800"/>
          </a:xfrm>
        </p:spPr>
        <p:txBody>
          <a:bodyPr>
            <a:noAutofit/>
          </a:bodyPr>
          <a:lstStyle/>
          <a:p>
            <a:r>
              <a:rPr lang="en-US" sz="4000" b="1" dirty="0" smtClean="0"/>
              <a:t>Difference Between Recruitment and Selection</a:t>
            </a:r>
            <a:endParaRPr lang="en-US" sz="4000" b="1" dirty="0"/>
          </a:p>
        </p:txBody>
      </p:sp>
      <p:graphicFrame>
        <p:nvGraphicFramePr>
          <p:cNvPr id="4" name="Content Placeholder 3"/>
          <p:cNvGraphicFramePr>
            <a:graphicFrameLocks noGrp="1"/>
          </p:cNvGraphicFramePr>
          <p:nvPr>
            <p:ph idx="1"/>
          </p:nvPr>
        </p:nvGraphicFramePr>
        <p:xfrm>
          <a:off x="304799" y="1447799"/>
          <a:ext cx="8534402" cy="4859433"/>
        </p:xfrm>
        <a:graphic>
          <a:graphicData uri="http://schemas.openxmlformats.org/drawingml/2006/table">
            <a:tbl>
              <a:tblPr firstRow="1" bandRow="1">
                <a:tableStyleId>{5C22544A-7EE6-4342-B048-85BDC9FD1C3A}</a:tableStyleId>
              </a:tblPr>
              <a:tblGrid>
                <a:gridCol w="1784466"/>
                <a:gridCol w="3258590"/>
                <a:gridCol w="3491346"/>
              </a:tblGrid>
              <a:tr h="855921">
                <a:tc>
                  <a:txBody>
                    <a:bodyPr/>
                    <a:lstStyle/>
                    <a:p>
                      <a:pPr algn="ctr" fontAlgn="ctr"/>
                      <a:r>
                        <a:rPr lang="en-US" b="1" cap="all" dirty="0"/>
                        <a:t>BASIS FOR COMPARISON</a:t>
                      </a:r>
                    </a:p>
                  </a:txBody>
                  <a:tcPr marL="76200" marR="76200" marT="76200" marB="76200" anchor="ctr"/>
                </a:tc>
                <a:tc>
                  <a:txBody>
                    <a:bodyPr/>
                    <a:lstStyle/>
                    <a:p>
                      <a:pPr algn="ctr" fontAlgn="ctr"/>
                      <a:r>
                        <a:rPr lang="en-US" b="1" cap="all"/>
                        <a:t>RECRUITMENT</a:t>
                      </a:r>
                    </a:p>
                  </a:txBody>
                  <a:tcPr marL="76200" marR="76200" marT="76200" marB="76200" anchor="ctr"/>
                </a:tc>
                <a:tc>
                  <a:txBody>
                    <a:bodyPr/>
                    <a:lstStyle/>
                    <a:p>
                      <a:pPr algn="ctr" fontAlgn="ctr"/>
                      <a:r>
                        <a:rPr lang="en-US" b="1" cap="all" dirty="0"/>
                        <a:t>SELECTION</a:t>
                      </a:r>
                    </a:p>
                  </a:txBody>
                  <a:tcPr marL="76200" marR="76200" marT="76200" marB="76200" anchor="ctr"/>
                </a:tc>
              </a:tr>
              <a:tr h="1190847">
                <a:tc>
                  <a:txBody>
                    <a:bodyPr/>
                    <a:lstStyle/>
                    <a:p>
                      <a:pPr algn="l" fontAlgn="t"/>
                      <a:r>
                        <a:rPr lang="en-US" dirty="0"/>
                        <a:t>Meaning</a:t>
                      </a:r>
                    </a:p>
                  </a:txBody>
                  <a:tcPr marL="76200" marR="76200" marT="76200" marB="76200"/>
                </a:tc>
                <a:tc>
                  <a:txBody>
                    <a:bodyPr/>
                    <a:lstStyle/>
                    <a:p>
                      <a:pPr algn="l" fontAlgn="t"/>
                      <a:r>
                        <a:rPr lang="en-US" dirty="0"/>
                        <a:t>Recruitment is an activity of searching candidates and encouraging them apply for it.</a:t>
                      </a:r>
                    </a:p>
                  </a:txBody>
                  <a:tcPr marL="76200" marR="76200" marT="76200" marB="76200"/>
                </a:tc>
                <a:tc>
                  <a:txBody>
                    <a:bodyPr/>
                    <a:lstStyle/>
                    <a:p>
                      <a:pPr algn="l" fontAlgn="t"/>
                      <a:r>
                        <a:rPr lang="en-US"/>
                        <a:t>Selection refers to the process of selecting the best candidates and offering them job.</a:t>
                      </a:r>
                    </a:p>
                  </a:txBody>
                  <a:tcPr marL="76200" marR="76200" marT="76200" marB="76200"/>
                </a:tc>
              </a:tr>
              <a:tr h="520995">
                <a:tc>
                  <a:txBody>
                    <a:bodyPr/>
                    <a:lstStyle/>
                    <a:p>
                      <a:pPr algn="l" fontAlgn="t"/>
                      <a:r>
                        <a:rPr lang="en-US"/>
                        <a:t>Approach</a:t>
                      </a:r>
                    </a:p>
                  </a:txBody>
                  <a:tcPr marL="76200" marR="76200" marT="76200" marB="76200"/>
                </a:tc>
                <a:tc>
                  <a:txBody>
                    <a:bodyPr/>
                    <a:lstStyle/>
                    <a:p>
                      <a:pPr algn="l" fontAlgn="t"/>
                      <a:r>
                        <a:rPr lang="en-US" dirty="0"/>
                        <a:t>Positive</a:t>
                      </a:r>
                    </a:p>
                  </a:txBody>
                  <a:tcPr marL="76200" marR="76200" marT="76200" marB="76200"/>
                </a:tc>
                <a:tc>
                  <a:txBody>
                    <a:bodyPr/>
                    <a:lstStyle/>
                    <a:p>
                      <a:pPr algn="l" fontAlgn="t"/>
                      <a:r>
                        <a:rPr lang="en-US"/>
                        <a:t>Negative</a:t>
                      </a:r>
                    </a:p>
                  </a:txBody>
                  <a:tcPr marL="76200" marR="76200" marT="76200" marB="76200"/>
                </a:tc>
              </a:tr>
              <a:tr h="1190847">
                <a:tc>
                  <a:txBody>
                    <a:bodyPr/>
                    <a:lstStyle/>
                    <a:p>
                      <a:pPr algn="l" fontAlgn="t"/>
                      <a:r>
                        <a:rPr lang="en-US" dirty="0"/>
                        <a:t>Objective</a:t>
                      </a:r>
                    </a:p>
                  </a:txBody>
                  <a:tcPr marL="76200" marR="76200" marT="76200" marB="76200"/>
                </a:tc>
                <a:tc>
                  <a:txBody>
                    <a:bodyPr/>
                    <a:lstStyle/>
                    <a:p>
                      <a:pPr algn="l" fontAlgn="t"/>
                      <a:r>
                        <a:rPr lang="en-US" dirty="0"/>
                        <a:t>Inviting more and more candidates to apply for the vacant post.</a:t>
                      </a:r>
                    </a:p>
                  </a:txBody>
                  <a:tcPr marL="76200" marR="76200" marT="76200" marB="76200"/>
                </a:tc>
                <a:tc>
                  <a:txBody>
                    <a:bodyPr/>
                    <a:lstStyle/>
                    <a:p>
                      <a:pPr algn="l" fontAlgn="t"/>
                      <a:r>
                        <a:rPr lang="en-US" dirty="0"/>
                        <a:t>Picking up the most suitable candidate and rejecting the rest.</a:t>
                      </a:r>
                    </a:p>
                  </a:txBody>
                  <a:tcPr marL="76200" marR="76200" marT="76200" marB="76200"/>
                </a:tc>
              </a:tr>
              <a:tr h="520995">
                <a:tc>
                  <a:txBody>
                    <a:bodyPr/>
                    <a:lstStyle/>
                    <a:p>
                      <a:pPr algn="l" fontAlgn="t"/>
                      <a:r>
                        <a:rPr lang="en-US" dirty="0"/>
                        <a:t>Key Factor</a:t>
                      </a:r>
                    </a:p>
                  </a:txBody>
                  <a:tcPr marL="76200" marR="76200" marT="76200" marB="76200"/>
                </a:tc>
                <a:tc>
                  <a:txBody>
                    <a:bodyPr/>
                    <a:lstStyle/>
                    <a:p>
                      <a:pPr algn="l" fontAlgn="t"/>
                      <a:r>
                        <a:rPr lang="en-US" dirty="0"/>
                        <a:t>Advertising the job</a:t>
                      </a:r>
                    </a:p>
                  </a:txBody>
                  <a:tcPr marL="76200" marR="76200" marT="76200" marB="76200"/>
                </a:tc>
                <a:tc>
                  <a:txBody>
                    <a:bodyPr/>
                    <a:lstStyle/>
                    <a:p>
                      <a:pPr algn="l" fontAlgn="t"/>
                      <a:r>
                        <a:rPr lang="en-US" dirty="0"/>
                        <a:t>Appointment of the candidate</a:t>
                      </a:r>
                    </a:p>
                  </a:txBody>
                  <a:tcPr marL="76200" marR="76200" marT="76200" marB="76200"/>
                </a:tc>
              </a:tr>
              <a:tr h="520995">
                <a:tc>
                  <a:txBody>
                    <a:bodyPr/>
                    <a:lstStyle/>
                    <a:p>
                      <a:pPr algn="l" fontAlgn="t"/>
                      <a:r>
                        <a:rPr lang="en-US" dirty="0"/>
                        <a:t>Sequence</a:t>
                      </a:r>
                    </a:p>
                  </a:txBody>
                  <a:tcPr marL="76200" marR="76200" marT="76200" marB="76200"/>
                </a:tc>
                <a:tc>
                  <a:txBody>
                    <a:bodyPr/>
                    <a:lstStyle/>
                    <a:p>
                      <a:pPr algn="l" fontAlgn="t"/>
                      <a:r>
                        <a:rPr lang="en-US"/>
                        <a:t>First</a:t>
                      </a:r>
                    </a:p>
                  </a:txBody>
                  <a:tcPr marL="76200" marR="76200" marT="76200" marB="76200"/>
                </a:tc>
                <a:tc>
                  <a:txBody>
                    <a:bodyPr/>
                    <a:lstStyle/>
                    <a:p>
                      <a:pPr algn="l" fontAlgn="t"/>
                      <a:r>
                        <a:rPr lang="en-US" dirty="0"/>
                        <a:t>Second</a:t>
                      </a:r>
                    </a:p>
                  </a:txBody>
                  <a:tcPr marL="76200" marR="76200" marT="76200" marB="76200"/>
                </a:tc>
              </a:tr>
            </a:tbl>
          </a:graphicData>
        </a:graphic>
      </p:graphicFrame>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dirty="0" smtClean="0"/>
              <a:t>Cont.</a:t>
            </a:r>
            <a:endParaRPr lang="en-US" dirty="0"/>
          </a:p>
        </p:txBody>
      </p:sp>
      <p:graphicFrame>
        <p:nvGraphicFramePr>
          <p:cNvPr id="4" name="Content Placeholder 3"/>
          <p:cNvGraphicFramePr>
            <a:graphicFrameLocks noGrp="1"/>
          </p:cNvGraphicFramePr>
          <p:nvPr>
            <p:ph idx="1"/>
          </p:nvPr>
        </p:nvGraphicFramePr>
        <p:xfrm>
          <a:off x="457200" y="1295401"/>
          <a:ext cx="8305800" cy="5456297"/>
        </p:xfrm>
        <a:graphic>
          <a:graphicData uri="http://schemas.openxmlformats.org/drawingml/2006/table">
            <a:tbl>
              <a:tblPr firstRow="1" bandRow="1">
                <a:tableStyleId>{5C22544A-7EE6-4342-B048-85BDC9FD1C3A}</a:tableStyleId>
              </a:tblPr>
              <a:tblGrid>
                <a:gridCol w="2768600"/>
                <a:gridCol w="2768600"/>
                <a:gridCol w="2768600"/>
              </a:tblGrid>
              <a:tr h="755651">
                <a:tc>
                  <a:txBody>
                    <a:bodyPr/>
                    <a:lstStyle/>
                    <a:p>
                      <a:pPr algn="ctr" fontAlgn="ctr"/>
                      <a:r>
                        <a:rPr lang="en-US" b="1" cap="all" dirty="0"/>
                        <a:t>BASIS FOR COMPARISON</a:t>
                      </a:r>
                    </a:p>
                  </a:txBody>
                  <a:tcPr marL="76200" marR="76200" marT="76200" marB="76200" anchor="ctr"/>
                </a:tc>
                <a:tc>
                  <a:txBody>
                    <a:bodyPr/>
                    <a:lstStyle/>
                    <a:p>
                      <a:pPr algn="ctr" fontAlgn="ctr"/>
                      <a:r>
                        <a:rPr lang="en-US" b="1" cap="all" dirty="0"/>
                        <a:t>RECRUITMENT</a:t>
                      </a:r>
                    </a:p>
                  </a:txBody>
                  <a:tcPr marL="76200" marR="76200" marT="76200" marB="76200" anchor="ctr"/>
                </a:tc>
                <a:tc>
                  <a:txBody>
                    <a:bodyPr/>
                    <a:lstStyle/>
                    <a:p>
                      <a:pPr algn="ctr" fontAlgn="ctr"/>
                      <a:r>
                        <a:rPr lang="en-US" b="1" cap="all" dirty="0"/>
                        <a:t>SELECTION</a:t>
                      </a:r>
                    </a:p>
                  </a:txBody>
                  <a:tcPr marL="76200" marR="76200" marT="76200" marB="76200" anchor="ctr"/>
                </a:tc>
              </a:tr>
              <a:tr h="1712512">
                <a:tc>
                  <a:txBody>
                    <a:bodyPr/>
                    <a:lstStyle/>
                    <a:p>
                      <a:pPr algn="l" fontAlgn="t"/>
                      <a:r>
                        <a:rPr lang="en-US" dirty="0"/>
                        <a:t>Process</a:t>
                      </a:r>
                    </a:p>
                  </a:txBody>
                  <a:tcPr marL="76200" marR="76200" marT="76200" marB="76200"/>
                </a:tc>
                <a:tc>
                  <a:txBody>
                    <a:bodyPr/>
                    <a:lstStyle/>
                    <a:p>
                      <a:pPr algn="l" fontAlgn="t"/>
                      <a:r>
                        <a:rPr lang="en-US"/>
                        <a:t>Vacancies are notified by the firm through various sources and application form is made available to the candidate.</a:t>
                      </a:r>
                    </a:p>
                  </a:txBody>
                  <a:tcPr marL="76200" marR="76200" marT="76200" marB="76200"/>
                </a:tc>
                <a:tc>
                  <a:txBody>
                    <a:bodyPr/>
                    <a:lstStyle/>
                    <a:p>
                      <a:pPr algn="l" fontAlgn="t"/>
                      <a:r>
                        <a:rPr lang="en-US"/>
                        <a:t>The firm makes applicant pass through various levels like submitting form, written test, interview, medical test and so on.</a:t>
                      </a:r>
                    </a:p>
                  </a:txBody>
                  <a:tcPr marL="76200" marR="76200" marT="76200" marB="76200"/>
                </a:tc>
              </a:tr>
              <a:tr h="1533231">
                <a:tc>
                  <a:txBody>
                    <a:bodyPr/>
                    <a:lstStyle/>
                    <a:p>
                      <a:pPr algn="l" fontAlgn="t"/>
                      <a:r>
                        <a:rPr lang="en-US"/>
                        <a:t>Contractual Relation</a:t>
                      </a:r>
                    </a:p>
                  </a:txBody>
                  <a:tcPr marL="76200" marR="76200" marT="76200" marB="76200"/>
                </a:tc>
                <a:tc>
                  <a:txBody>
                    <a:bodyPr/>
                    <a:lstStyle/>
                    <a:p>
                      <a:pPr algn="l" fontAlgn="t"/>
                      <a:r>
                        <a:rPr lang="en-US"/>
                        <a:t>As recruitment only implies the communication of vacancies, no contractual relation is established.</a:t>
                      </a:r>
                    </a:p>
                  </a:txBody>
                  <a:tcPr marL="76200" marR="76200" marT="76200" marB="76200"/>
                </a:tc>
                <a:tc>
                  <a:txBody>
                    <a:bodyPr/>
                    <a:lstStyle/>
                    <a:p>
                      <a:pPr algn="l" fontAlgn="t"/>
                      <a:r>
                        <a:rPr lang="en-US"/>
                        <a:t>Selection involves the creation of contractual relation between the employer and employee.</a:t>
                      </a:r>
                    </a:p>
                  </a:txBody>
                  <a:tcPr marL="76200" marR="76200" marT="76200" marB="76200"/>
                </a:tc>
              </a:tr>
              <a:tr h="1104006">
                <a:tc>
                  <a:txBody>
                    <a:bodyPr/>
                    <a:lstStyle/>
                    <a:p>
                      <a:pPr algn="l" fontAlgn="t"/>
                      <a:r>
                        <a:rPr lang="en-US"/>
                        <a:t>Method</a:t>
                      </a:r>
                    </a:p>
                  </a:txBody>
                  <a:tcPr marL="76200" marR="76200" marT="76200" marB="76200"/>
                </a:tc>
                <a:tc>
                  <a:txBody>
                    <a:bodyPr/>
                    <a:lstStyle/>
                    <a:p>
                      <a:pPr algn="l" fontAlgn="t"/>
                      <a:r>
                        <a:rPr lang="en-US"/>
                        <a:t>Economical</a:t>
                      </a:r>
                    </a:p>
                  </a:txBody>
                  <a:tcPr marL="76200" marR="76200" marT="76200" marB="76200"/>
                </a:tc>
                <a:tc>
                  <a:txBody>
                    <a:bodyPr/>
                    <a:lstStyle/>
                    <a:p>
                      <a:pPr algn="l" fontAlgn="t"/>
                      <a:r>
                        <a:rPr lang="en-US" dirty="0"/>
                        <a:t>Expensive</a:t>
                      </a:r>
                    </a:p>
                  </a:txBody>
                  <a:tcPr marL="76200" marR="76200" marT="76200" marB="76200"/>
                </a:tc>
              </a:tr>
            </a:tbl>
          </a:graphicData>
        </a:graphic>
      </p:graphicFrame>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1"/>
          <p:cNvSpPr>
            <a:spLocks noChangeArrowheads="1"/>
          </p:cNvSpPr>
          <p:nvPr/>
        </p:nvSpPr>
        <p:spPr bwMode="auto">
          <a:xfrm>
            <a:off x="0" y="0"/>
            <a:ext cx="9144000" cy="6858000"/>
          </a:xfrm>
          <a:prstGeom prst="rect">
            <a:avLst/>
          </a:prstGeom>
          <a:solidFill>
            <a:srgbClr val="FFFFFF"/>
          </a:solidFill>
          <a:ln w="12700">
            <a:noFill/>
            <a:bevel/>
            <a:headEnd/>
            <a:tailEnd/>
          </a:ln>
        </p:spPr>
        <p:txBody>
          <a:bodyPr anchor="ctr"/>
          <a:lstStyle/>
          <a:p>
            <a:endParaRPr lang="en-US">
              <a:solidFill>
                <a:srgbClr val="FFFFFF"/>
              </a:solidFill>
              <a:latin typeface="Perpetua" pitchFamily="18" charset="0"/>
              <a:sym typeface="Perpetua" pitchFamily="18" charset="0"/>
            </a:endParaRPr>
          </a:p>
        </p:txBody>
      </p:sp>
      <p:sp useBgFill="1">
        <p:nvSpPr>
          <p:cNvPr id="14339" name="Rounded Rectangle 12"/>
          <p:cNvSpPr>
            <a:spLocks noChangeArrowheads="1"/>
          </p:cNvSpPr>
          <p:nvPr/>
        </p:nvSpPr>
        <p:spPr bwMode="auto">
          <a:xfrm>
            <a:off x="65088" y="69850"/>
            <a:ext cx="9013825" cy="6692900"/>
          </a:xfrm>
          <a:prstGeom prst="roundRect">
            <a:avLst>
              <a:gd name="adj" fmla="val 4926"/>
            </a:avLst>
          </a:prstGeom>
          <a:ln w="6350" cap="sq">
            <a:solidFill>
              <a:schemeClr val="tx1"/>
            </a:solidFill>
            <a:bevel/>
            <a:headEnd/>
            <a:tailEnd/>
          </a:ln>
        </p:spPr>
        <p:txBody>
          <a:bodyPr anchor="ctr"/>
          <a:lstStyle/>
          <a:p>
            <a:endParaRPr lang="en-US">
              <a:solidFill>
                <a:srgbClr val="FFFFFF"/>
              </a:solidFill>
              <a:latin typeface="Perpetua" pitchFamily="18" charset="0"/>
              <a:sym typeface="Perpetua" pitchFamily="18" charset="0"/>
            </a:endParaRPr>
          </a:p>
        </p:txBody>
      </p:sp>
      <p:sp>
        <p:nvSpPr>
          <p:cNvPr id="14340" name="Rectangle 6"/>
          <p:cNvSpPr>
            <a:spLocks noChangeArrowheads="1"/>
          </p:cNvSpPr>
          <p:nvPr/>
        </p:nvSpPr>
        <p:spPr bwMode="auto">
          <a:xfrm>
            <a:off x="63500" y="1449388"/>
            <a:ext cx="9020175" cy="1527175"/>
          </a:xfrm>
          <a:prstGeom prst="rect">
            <a:avLst/>
          </a:prstGeom>
          <a:solidFill>
            <a:schemeClr val="accent1"/>
          </a:solidFill>
          <a:ln w="19050" cap="sq">
            <a:noFill/>
            <a:bevel/>
            <a:headEnd/>
            <a:tailEnd/>
          </a:ln>
        </p:spPr>
        <p:txBody>
          <a:bodyPr anchor="ctr"/>
          <a:lstStyle/>
          <a:p>
            <a:endParaRPr lang="en-US">
              <a:solidFill>
                <a:srgbClr val="FFFFFF"/>
              </a:solidFill>
              <a:latin typeface="Perpetua" pitchFamily="18" charset="0"/>
              <a:sym typeface="Perpetua" pitchFamily="18" charset="0"/>
            </a:endParaRPr>
          </a:p>
        </p:txBody>
      </p:sp>
      <p:sp>
        <p:nvSpPr>
          <p:cNvPr id="14341" name="Rectangle 9"/>
          <p:cNvSpPr>
            <a:spLocks noChangeArrowheads="1"/>
          </p:cNvSpPr>
          <p:nvPr/>
        </p:nvSpPr>
        <p:spPr bwMode="auto">
          <a:xfrm>
            <a:off x="63500" y="1397000"/>
            <a:ext cx="9020175" cy="120650"/>
          </a:xfrm>
          <a:prstGeom prst="rect">
            <a:avLst/>
          </a:prstGeom>
          <a:solidFill>
            <a:srgbClr val="E6B0A9"/>
          </a:solidFill>
          <a:ln w="19050" cap="sq">
            <a:noFill/>
            <a:bevel/>
            <a:headEnd/>
            <a:tailEnd/>
          </a:ln>
        </p:spPr>
        <p:txBody>
          <a:bodyPr anchor="ctr"/>
          <a:lstStyle/>
          <a:p>
            <a:endParaRPr lang="en-US">
              <a:solidFill>
                <a:srgbClr val="FFFFFF"/>
              </a:solidFill>
              <a:latin typeface="Perpetua" pitchFamily="18" charset="0"/>
              <a:sym typeface="Perpetua" pitchFamily="18" charset="0"/>
            </a:endParaRPr>
          </a:p>
        </p:txBody>
      </p:sp>
      <p:sp>
        <p:nvSpPr>
          <p:cNvPr id="14342" name="Rectangle 10"/>
          <p:cNvSpPr>
            <a:spLocks noChangeArrowheads="1"/>
          </p:cNvSpPr>
          <p:nvPr/>
        </p:nvSpPr>
        <p:spPr bwMode="auto">
          <a:xfrm>
            <a:off x="63500" y="2976563"/>
            <a:ext cx="9020175" cy="111125"/>
          </a:xfrm>
          <a:prstGeom prst="rect">
            <a:avLst/>
          </a:prstGeom>
          <a:solidFill>
            <a:srgbClr val="918485"/>
          </a:solidFill>
          <a:ln w="19050" cap="sq">
            <a:noFill/>
            <a:bevel/>
            <a:headEnd/>
            <a:tailEnd/>
          </a:ln>
        </p:spPr>
        <p:txBody>
          <a:bodyPr anchor="ctr"/>
          <a:lstStyle/>
          <a:p>
            <a:endParaRPr lang="en-US">
              <a:solidFill>
                <a:srgbClr val="FFFFFF"/>
              </a:solidFill>
              <a:latin typeface="Perpetua" pitchFamily="18" charset="0"/>
              <a:sym typeface="Perpetua" pitchFamily="18" charset="0"/>
            </a:endParaRPr>
          </a:p>
        </p:txBody>
      </p:sp>
      <p:sp>
        <p:nvSpPr>
          <p:cNvPr id="14343" name="Subtitle 2"/>
          <p:cNvSpPr>
            <a:spLocks noGrp="1" noChangeArrowheads="1"/>
          </p:cNvSpPr>
          <p:nvPr>
            <p:ph type="subTitle" idx="4294967295"/>
          </p:nvPr>
        </p:nvSpPr>
        <p:spPr>
          <a:xfrm>
            <a:off x="1295400" y="3200400"/>
            <a:ext cx="6400800" cy="1600200"/>
          </a:xfrm>
        </p:spPr>
        <p:txBody>
          <a:bodyPr/>
          <a:lstStyle/>
          <a:p>
            <a:pPr marL="0" indent="0" algn="ctr" eaLnBrk="1" hangingPunct="1">
              <a:buFont typeface="Wingdings 2" pitchFamily="18" charset="2"/>
              <a:buNone/>
            </a:pPr>
            <a:r>
              <a:rPr lang="en-US" altLang="zh-CN" sz="1800" smtClean="0">
                <a:solidFill>
                  <a:schemeClr val="tx2"/>
                </a:solidFill>
              </a:rPr>
              <a:t>                                                  </a:t>
            </a:r>
          </a:p>
        </p:txBody>
      </p:sp>
      <p:sp>
        <p:nvSpPr>
          <p:cNvPr id="14344" name="Title 1"/>
          <p:cNvSpPr>
            <a:spLocks noGrp="1" noChangeArrowheads="1"/>
          </p:cNvSpPr>
          <p:nvPr>
            <p:ph type="ctrTitle" idx="4294967295"/>
          </p:nvPr>
        </p:nvSpPr>
        <p:spPr>
          <a:xfrm>
            <a:off x="457200" y="1506538"/>
            <a:ext cx="8229600" cy="1470025"/>
          </a:xfrm>
        </p:spPr>
        <p:txBody>
          <a:bodyPr anchor="ctr"/>
          <a:lstStyle/>
          <a:p>
            <a:pPr algn="ctr" eaLnBrk="1" hangingPunct="1"/>
            <a:r>
              <a:rPr lang="en-US" altLang="zh-CN" smtClean="0">
                <a:solidFill>
                  <a:srgbClr val="FFFFFF"/>
                </a:solidFill>
                <a:ea typeface="SimSun" pitchFamily="2" charset="-122"/>
              </a:rPr>
              <a:t>SELECTION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96200" cy="457200"/>
          </a:xfrm>
        </p:spPr>
        <p:txBody>
          <a:bodyPr>
            <a:normAutofit fontScale="90000"/>
          </a:bodyPr>
          <a:lstStyle/>
          <a:p>
            <a:pPr algn="ctr"/>
            <a:r>
              <a:rPr lang="en-US" dirty="0" smtClean="0"/>
              <a:t>Functions of HRM</a:t>
            </a:r>
            <a:endParaRPr lang="en-US" dirty="0"/>
          </a:p>
        </p:txBody>
      </p:sp>
      <p:sp>
        <p:nvSpPr>
          <p:cNvPr id="3" name="Content Placeholder 2"/>
          <p:cNvSpPr>
            <a:spLocks noGrp="1"/>
          </p:cNvSpPr>
          <p:nvPr>
            <p:ph idx="1"/>
          </p:nvPr>
        </p:nvSpPr>
        <p:spPr>
          <a:xfrm>
            <a:off x="228600" y="685800"/>
            <a:ext cx="7924800" cy="6019800"/>
          </a:xfrm>
        </p:spPr>
        <p:txBody>
          <a:bodyPr/>
          <a:lstStyle/>
          <a:p>
            <a:pPr lvl="8">
              <a:buNone/>
            </a:pPr>
            <a:r>
              <a:rPr lang="en-US" dirty="0" smtClean="0"/>
              <a:t>																																						</a:t>
            </a:r>
            <a:endParaRPr lang="en-US" dirty="0"/>
          </a:p>
        </p:txBody>
      </p:sp>
      <p:sp>
        <p:nvSpPr>
          <p:cNvPr id="4" name="Down Arrow 3"/>
          <p:cNvSpPr/>
          <p:nvPr/>
        </p:nvSpPr>
        <p:spPr>
          <a:xfrm>
            <a:off x="3962400" y="6858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flipH="1" flipV="1">
            <a:off x="4037806" y="-1828006"/>
            <a:ext cx="1588" cy="6248400"/>
          </a:xfrm>
          <a:prstGeom prst="line">
            <a:avLst/>
          </a:prstGeom>
        </p:spPr>
        <p:style>
          <a:lnRef idx="1">
            <a:schemeClr val="accent1"/>
          </a:lnRef>
          <a:fillRef idx="0">
            <a:schemeClr val="accent1"/>
          </a:fillRef>
          <a:effectRef idx="0">
            <a:schemeClr val="accent1"/>
          </a:effectRef>
          <a:fontRef idx="minor">
            <a:schemeClr val="tx1"/>
          </a:fontRef>
        </p:style>
      </p:cxnSp>
      <p:sp>
        <p:nvSpPr>
          <p:cNvPr id="7" name="Down Arrow 6"/>
          <p:cNvSpPr/>
          <p:nvPr/>
        </p:nvSpPr>
        <p:spPr>
          <a:xfrm>
            <a:off x="762000" y="12954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7010400" y="12954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52400" y="1828800"/>
            <a:ext cx="1600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Managerial Function</a:t>
            </a:r>
            <a:endParaRPr lang="en-US" dirty="0"/>
          </a:p>
        </p:txBody>
      </p:sp>
      <p:sp>
        <p:nvSpPr>
          <p:cNvPr id="10" name="Rounded Rectangle 9"/>
          <p:cNvSpPr/>
          <p:nvPr/>
        </p:nvSpPr>
        <p:spPr>
          <a:xfrm>
            <a:off x="6400800" y="1828800"/>
            <a:ext cx="1524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Operative Function</a:t>
            </a:r>
            <a:endParaRPr lang="en-US" dirty="0"/>
          </a:p>
        </p:txBody>
      </p:sp>
      <p:sp>
        <p:nvSpPr>
          <p:cNvPr id="13" name="Rectangle 12"/>
          <p:cNvSpPr/>
          <p:nvPr/>
        </p:nvSpPr>
        <p:spPr>
          <a:xfrm>
            <a:off x="228600" y="3124200"/>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Planning</a:t>
            </a:r>
            <a:endParaRPr lang="en-US" dirty="0"/>
          </a:p>
        </p:txBody>
      </p:sp>
      <p:sp>
        <p:nvSpPr>
          <p:cNvPr id="14" name="Rectangle 13"/>
          <p:cNvSpPr/>
          <p:nvPr/>
        </p:nvSpPr>
        <p:spPr>
          <a:xfrm>
            <a:off x="228600" y="4038600"/>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Organizing</a:t>
            </a:r>
            <a:endParaRPr lang="en-US" dirty="0"/>
          </a:p>
        </p:txBody>
      </p:sp>
      <p:sp>
        <p:nvSpPr>
          <p:cNvPr id="15" name="Rectangle 14"/>
          <p:cNvSpPr/>
          <p:nvPr/>
        </p:nvSpPr>
        <p:spPr>
          <a:xfrm>
            <a:off x="228600" y="4953000"/>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Directing</a:t>
            </a:r>
            <a:endParaRPr lang="en-US" dirty="0"/>
          </a:p>
        </p:txBody>
      </p:sp>
      <p:sp>
        <p:nvSpPr>
          <p:cNvPr id="16" name="Rectangle 15"/>
          <p:cNvSpPr/>
          <p:nvPr/>
        </p:nvSpPr>
        <p:spPr>
          <a:xfrm>
            <a:off x="228600" y="5867400"/>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Controlling</a:t>
            </a:r>
            <a:endParaRPr lang="en-US" dirty="0"/>
          </a:p>
        </p:txBody>
      </p:sp>
      <p:sp>
        <p:nvSpPr>
          <p:cNvPr id="17" name="Down Arrow 16"/>
          <p:cNvSpPr/>
          <p:nvPr/>
        </p:nvSpPr>
        <p:spPr>
          <a:xfrm>
            <a:off x="685800" y="27432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685800" y="35814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685800" y="44958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685800" y="54102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7010400" y="28194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324600" y="3276600"/>
            <a:ext cx="1752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Procurement</a:t>
            </a:r>
            <a:endParaRPr lang="en-US" dirty="0"/>
          </a:p>
        </p:txBody>
      </p:sp>
      <p:sp>
        <p:nvSpPr>
          <p:cNvPr id="25" name="Rectangle 24"/>
          <p:cNvSpPr/>
          <p:nvPr/>
        </p:nvSpPr>
        <p:spPr>
          <a:xfrm>
            <a:off x="6324600" y="3962400"/>
            <a:ext cx="1752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Development</a:t>
            </a:r>
            <a:endParaRPr lang="en-US" dirty="0"/>
          </a:p>
        </p:txBody>
      </p:sp>
      <p:sp>
        <p:nvSpPr>
          <p:cNvPr id="26" name="Rectangle 25"/>
          <p:cNvSpPr/>
          <p:nvPr/>
        </p:nvSpPr>
        <p:spPr>
          <a:xfrm>
            <a:off x="6324600" y="4724400"/>
            <a:ext cx="1752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Compensation</a:t>
            </a:r>
            <a:endParaRPr lang="en-US" dirty="0"/>
          </a:p>
        </p:txBody>
      </p:sp>
      <p:sp>
        <p:nvSpPr>
          <p:cNvPr id="27" name="Rectangle 26"/>
          <p:cNvSpPr/>
          <p:nvPr/>
        </p:nvSpPr>
        <p:spPr>
          <a:xfrm>
            <a:off x="6324600" y="5410200"/>
            <a:ext cx="1752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Integration</a:t>
            </a:r>
            <a:endParaRPr lang="en-US" dirty="0"/>
          </a:p>
        </p:txBody>
      </p:sp>
      <p:sp>
        <p:nvSpPr>
          <p:cNvPr id="28" name="Rectangle 27"/>
          <p:cNvSpPr/>
          <p:nvPr/>
        </p:nvSpPr>
        <p:spPr>
          <a:xfrm>
            <a:off x="6324600" y="6172200"/>
            <a:ext cx="1752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Maintenances</a:t>
            </a:r>
            <a:endParaRPr lang="en-US" dirty="0"/>
          </a:p>
        </p:txBody>
      </p:sp>
      <p:cxnSp>
        <p:nvCxnSpPr>
          <p:cNvPr id="30" name="Straight Connector 29"/>
          <p:cNvCxnSpPr>
            <a:stCxn id="24" idx="2"/>
            <a:endCxn id="25" idx="0"/>
          </p:cNvCxnSpPr>
          <p:nvPr/>
        </p:nvCxnSpPr>
        <p:spPr>
          <a:xfrm rot="5400000">
            <a:off x="7086600" y="38481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7277100" y="4267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5" idx="2"/>
            <a:endCxn id="26" idx="0"/>
          </p:cNvCxnSpPr>
          <p:nvPr/>
        </p:nvCxnSpPr>
        <p:spPr>
          <a:xfrm rot="5400000">
            <a:off x="7048500" y="45720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6" idx="2"/>
            <a:endCxn id="27" idx="0"/>
          </p:cNvCxnSpPr>
          <p:nvPr/>
        </p:nvCxnSpPr>
        <p:spPr>
          <a:xfrm rot="5400000">
            <a:off x="7086600" y="52959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7" idx="2"/>
            <a:endCxn id="28" idx="0"/>
          </p:cNvCxnSpPr>
          <p:nvPr/>
        </p:nvCxnSpPr>
        <p:spPr>
          <a:xfrm rot="5400000">
            <a:off x="7048500" y="6019800"/>
            <a:ext cx="304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idx="4294967295"/>
          </p:nvPr>
        </p:nvSpPr>
        <p:spPr/>
        <p:txBody>
          <a:bodyPr/>
          <a:lstStyle/>
          <a:p>
            <a:pPr eaLnBrk="1" hangingPunct="1"/>
            <a:r>
              <a:rPr lang="en-US" smtClean="0">
                <a:solidFill>
                  <a:schemeClr val="tx1"/>
                </a:solidFill>
              </a:rPr>
              <a:t>Selection</a:t>
            </a:r>
            <a:endParaRPr lang="en-US" smtClean="0"/>
          </a:p>
        </p:txBody>
      </p:sp>
      <p:sp>
        <p:nvSpPr>
          <p:cNvPr id="15363" name="Content Placeholder 2"/>
          <p:cNvSpPr>
            <a:spLocks noGrp="1" noChangeArrowheads="1"/>
          </p:cNvSpPr>
          <p:nvPr>
            <p:ph sz="quarter" idx="4294967295"/>
          </p:nvPr>
        </p:nvSpPr>
        <p:spPr/>
        <p:txBody>
          <a:bodyPr/>
          <a:lstStyle/>
          <a:p>
            <a:pPr eaLnBrk="1" hangingPunct="1"/>
            <a:r>
              <a:rPr lang="en-US" altLang="zh-CN" smtClean="0"/>
              <a:t>SELECTION </a:t>
            </a:r>
            <a:r>
              <a:rPr lang="en-US" altLang="zh-CN" sz="2800" smtClean="0"/>
              <a:t>is the process of choosing the most suitable persons out of all the applicants.</a:t>
            </a:r>
          </a:p>
          <a:p>
            <a:pPr eaLnBrk="1" hangingPunct="1"/>
            <a:endParaRPr lang="en-US" altLang="zh-CN" sz="2800" smtClean="0"/>
          </a:p>
          <a:p>
            <a:pPr eaLnBrk="1" hangingPunct="1"/>
            <a:r>
              <a:rPr lang="en-US" altLang="zh-CN" sz="2800" smtClean="0"/>
              <a:t>It is the process of wedding out unsuitable candidates and finally identify the most suitable candidate</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2"/>
          <p:cNvSpPr>
            <a:spLocks noGrp="1"/>
          </p:cNvSpPr>
          <p:nvPr>
            <p:ph type="dt" sz="quarter" idx="10"/>
          </p:nvPr>
        </p:nvSpPr>
        <p:spPr>
          <a:noFill/>
        </p:spPr>
        <p:txBody>
          <a:bodyPr/>
          <a:lstStyle/>
          <a:p>
            <a:fld id="{4DD28728-BB0B-4B64-9D44-9BDF4C67A81A}" type="datetime1">
              <a:rPr lang="en-US" altLang="en-US" smtClean="0"/>
              <a:pPr/>
              <a:t>4/12/2020</a:t>
            </a:fld>
            <a:endParaRPr lang="en-US" sz="1800" smtClean="0">
              <a:solidFill>
                <a:schemeClr val="tx1"/>
              </a:solidFill>
            </a:endParaRPr>
          </a:p>
        </p:txBody>
      </p:sp>
      <p:pic>
        <p:nvPicPr>
          <p:cNvPr id="16387" name="Picture 2" descr="C:\Users\user\Desktop\selection-and-selection-process-2-638.jpg"/>
          <p:cNvPicPr>
            <a:picLocks noChangeAspect="1" noChangeArrowheads="1"/>
          </p:cNvPicPr>
          <p:nvPr/>
        </p:nvPicPr>
        <p:blipFill>
          <a:blip r:embed="rId2"/>
          <a:srcRect/>
          <a:stretch>
            <a:fillRect/>
          </a:stretch>
        </p:blipFill>
        <p:spPr bwMode="auto">
          <a:xfrm>
            <a:off x="411163" y="304800"/>
            <a:ext cx="7916862" cy="6248400"/>
          </a:xfrm>
          <a:prstGeom prst="rect">
            <a:avLst/>
          </a:prstGeom>
          <a:noFill/>
          <a:ln w="9525">
            <a:noFill/>
            <a:miter lim="800000"/>
            <a:headEnd/>
            <a:tailEnd/>
          </a:ln>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2"/>
          <p:cNvSpPr>
            <a:spLocks noGrp="1"/>
          </p:cNvSpPr>
          <p:nvPr>
            <p:ph type="dt" sz="quarter" idx="10"/>
          </p:nvPr>
        </p:nvSpPr>
        <p:spPr>
          <a:noFill/>
        </p:spPr>
        <p:txBody>
          <a:bodyPr/>
          <a:lstStyle/>
          <a:p>
            <a:fld id="{7F011FA8-9A76-4CB1-BDC7-9DD23AFAECD2}" type="datetime1">
              <a:rPr lang="en-US" altLang="en-US" smtClean="0"/>
              <a:pPr/>
              <a:t>4/12/2020</a:t>
            </a:fld>
            <a:endParaRPr lang="en-US" sz="1800" smtClean="0">
              <a:solidFill>
                <a:schemeClr val="tx1"/>
              </a:solidFill>
            </a:endParaRPr>
          </a:p>
        </p:txBody>
      </p:sp>
      <p:pic>
        <p:nvPicPr>
          <p:cNvPr id="17411" name="Picture 3" descr="C:\Users\user\Desktop\selection-and-selection-process-3-638.jpg"/>
          <p:cNvPicPr>
            <a:picLocks noChangeAspect="1" noChangeArrowheads="1"/>
          </p:cNvPicPr>
          <p:nvPr/>
        </p:nvPicPr>
        <p:blipFill>
          <a:blip r:embed="rId2"/>
          <a:srcRect/>
          <a:stretch>
            <a:fillRect/>
          </a:stretch>
        </p:blipFill>
        <p:spPr bwMode="auto">
          <a:xfrm>
            <a:off x="304800" y="225425"/>
            <a:ext cx="8458200" cy="6350000"/>
          </a:xfrm>
          <a:prstGeom prst="rect">
            <a:avLst/>
          </a:prstGeom>
          <a:noFill/>
          <a:ln w="9525">
            <a:noFill/>
            <a:miter lim="800000"/>
            <a:headEnd/>
            <a:tailEnd/>
          </a:ln>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idx="4294967295"/>
          </p:nvPr>
        </p:nvSpPr>
        <p:spPr/>
        <p:txBody>
          <a:bodyPr/>
          <a:lstStyle/>
          <a:p>
            <a:pPr eaLnBrk="1" hangingPunct="1"/>
            <a:r>
              <a:rPr lang="en-US" smtClean="0">
                <a:solidFill>
                  <a:schemeClr val="tx1"/>
                </a:solidFill>
              </a:rPr>
              <a:t>Selection</a:t>
            </a:r>
          </a:p>
        </p:txBody>
      </p:sp>
      <p:sp>
        <p:nvSpPr>
          <p:cNvPr id="18435" name="Content Placeholder 2"/>
          <p:cNvSpPr>
            <a:spLocks noGrp="1" noChangeArrowheads="1"/>
          </p:cNvSpPr>
          <p:nvPr>
            <p:ph sz="quarter" idx="4294967295"/>
          </p:nvPr>
        </p:nvSpPr>
        <p:spPr/>
        <p:txBody>
          <a:bodyPr/>
          <a:lstStyle/>
          <a:p>
            <a:pPr eaLnBrk="1" hangingPunct="1"/>
            <a:r>
              <a:rPr lang="en-US" altLang="zh-CN" smtClean="0"/>
              <a:t>Selection involves a series of steps by which candidates are screened for choosing most suitable persons for vacant posts. It is done by evaluation of qualification, experience &amp; other information provided by candidates. The object underlying selection process is eliminated of those judged unqualified to meet job &amp; organization requirements. Thus it tends to be a negative process as it rejects good proportion of those who apply.</a:t>
            </a:r>
          </a:p>
          <a:p>
            <a:pPr eaLnBrk="1" hangingPunct="1">
              <a:buFont typeface="Wingdings 2" pitchFamily="18" charset="2"/>
              <a:buNone/>
            </a:pPr>
            <a:endParaRPr lang="en-US" altLang="zh-CN" smtClean="0"/>
          </a:p>
          <a:p>
            <a:pPr eaLnBrk="1" hangingPunct="1">
              <a:buFont typeface="Wingdings 2" pitchFamily="18" charset="2"/>
              <a:buNone/>
            </a:pPr>
            <a:endParaRPr lang="en-US" altLang="zh-CN" smtClean="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14400" y="274638"/>
            <a:ext cx="7772400" cy="1020762"/>
          </a:xfrm>
        </p:spPr>
        <p:txBody>
          <a:bodyPr/>
          <a:lstStyle/>
          <a:p>
            <a:pPr eaLnBrk="1" hangingPunct="1"/>
            <a:r>
              <a:rPr lang="fr-CA" b="1" smtClean="0">
                <a:solidFill>
                  <a:srgbClr val="FF0000"/>
                </a:solidFill>
              </a:rPr>
              <a:t>OBJECTIVES OF SELECTION</a:t>
            </a:r>
            <a:endParaRPr lang="en-US" smtClean="0"/>
          </a:p>
        </p:txBody>
      </p:sp>
      <p:sp>
        <p:nvSpPr>
          <p:cNvPr id="19459" name="Date Placeholder 2"/>
          <p:cNvSpPr>
            <a:spLocks noGrp="1"/>
          </p:cNvSpPr>
          <p:nvPr>
            <p:ph type="dt" sz="quarter" idx="10"/>
          </p:nvPr>
        </p:nvSpPr>
        <p:spPr>
          <a:noFill/>
        </p:spPr>
        <p:txBody>
          <a:bodyPr/>
          <a:lstStyle/>
          <a:p>
            <a:fld id="{FEFB90D0-6C74-4FAE-B7D7-728434547EFE}" type="datetime1">
              <a:rPr lang="en-US" altLang="en-US" smtClean="0"/>
              <a:pPr/>
              <a:t>4/12/2020</a:t>
            </a:fld>
            <a:endParaRPr lang="en-US" sz="1800" smtClean="0">
              <a:solidFill>
                <a:schemeClr val="tx1"/>
              </a:solidFill>
            </a:endParaRPr>
          </a:p>
        </p:txBody>
      </p:sp>
      <p:sp>
        <p:nvSpPr>
          <p:cNvPr id="4" name="Rectangle 3"/>
          <p:cNvSpPr/>
          <p:nvPr/>
        </p:nvSpPr>
        <p:spPr>
          <a:xfrm>
            <a:off x="228600" y="1752600"/>
            <a:ext cx="8686800" cy="4554538"/>
          </a:xfrm>
          <a:prstGeom prst="rect">
            <a:avLst/>
          </a:prstGeom>
        </p:spPr>
        <p:txBody>
          <a:bodyPr>
            <a:spAutoFit/>
          </a:bodyPr>
          <a:lstStyle/>
          <a:p>
            <a:pPr algn="just" fontAlgn="auto">
              <a:spcAft>
                <a:spcPts val="0"/>
              </a:spcAft>
              <a:buFont typeface="Arial" pitchFamily="34" charset="0"/>
              <a:buChar char="•"/>
              <a:defRPr/>
            </a:pPr>
            <a:r>
              <a:rPr lang="fr-CA" sz="2000" dirty="0">
                <a:solidFill>
                  <a:schemeClr val="tx1">
                    <a:lumMod val="75000"/>
                    <a:lumOff val="25000"/>
                  </a:schemeClr>
                </a:solidFill>
              </a:rPr>
              <a:t>To </a:t>
            </a:r>
            <a:r>
              <a:rPr lang="fr-CA" sz="2000" b="1" dirty="0">
                <a:solidFill>
                  <a:schemeClr val="tx1">
                    <a:lumMod val="75000"/>
                    <a:lumOff val="25000"/>
                  </a:schemeClr>
                </a:solidFill>
              </a:rPr>
              <a:t>weedout </a:t>
            </a:r>
            <a:r>
              <a:rPr lang="fr-CA" sz="2000" dirty="0">
                <a:solidFill>
                  <a:schemeClr val="tx1">
                    <a:lumMod val="75000"/>
                    <a:lumOff val="25000"/>
                  </a:schemeClr>
                </a:solidFill>
              </a:rPr>
              <a:t>inéligible employées from </a:t>
            </a:r>
            <a:r>
              <a:rPr lang="fr-CA" sz="2000" dirty="0">
                <a:solidFill>
                  <a:schemeClr val="tx1">
                    <a:lumMod val="75000"/>
                    <a:lumOff val="25000"/>
                  </a:schemeClr>
                </a:solidFill>
              </a:rPr>
              <a:t>the </a:t>
            </a:r>
            <a:r>
              <a:rPr lang="fr-CA" sz="2000" dirty="0">
                <a:solidFill>
                  <a:schemeClr val="tx1">
                    <a:lumMod val="75000"/>
                    <a:lumOff val="25000"/>
                  </a:schemeClr>
                </a:solidFill>
              </a:rPr>
              <a:t>List </a:t>
            </a:r>
            <a:r>
              <a:rPr lang="fr-CA" sz="2000" dirty="0">
                <a:solidFill>
                  <a:schemeClr val="tx1">
                    <a:lumMod val="75000"/>
                    <a:lumOff val="25000"/>
                  </a:schemeClr>
                </a:solidFill>
              </a:rPr>
              <a:t>of </a:t>
            </a:r>
            <a:r>
              <a:rPr lang="fr-CA" sz="2000" dirty="0">
                <a:solidFill>
                  <a:schemeClr val="tx1">
                    <a:lumMod val="75000"/>
                    <a:lumOff val="25000"/>
                  </a:schemeClr>
                </a:solidFill>
              </a:rPr>
              <a:t>potentiel </a:t>
            </a:r>
            <a:r>
              <a:rPr lang="fr-CA" sz="2000" dirty="0">
                <a:solidFill>
                  <a:schemeClr val="tx1">
                    <a:lumMod val="75000"/>
                    <a:lumOff val="25000"/>
                  </a:schemeClr>
                </a:solidFill>
              </a:rPr>
              <a:t>hires.</a:t>
            </a:r>
          </a:p>
          <a:p>
            <a:pPr algn="just" fontAlgn="auto">
              <a:spcAft>
                <a:spcPts val="0"/>
              </a:spcAft>
              <a:buFont typeface="Arial" pitchFamily="34" charset="0"/>
              <a:buChar char="•"/>
              <a:defRPr/>
            </a:pPr>
            <a:endParaRPr lang="fr-CA" sz="2000" dirty="0">
              <a:solidFill>
                <a:schemeClr val="tx1">
                  <a:lumMod val="75000"/>
                  <a:lumOff val="25000"/>
                </a:schemeClr>
              </a:solidFill>
            </a:endParaRPr>
          </a:p>
          <a:p>
            <a:pPr algn="just" fontAlgn="auto">
              <a:spcAft>
                <a:spcPts val="0"/>
              </a:spcAft>
              <a:buFont typeface="Arial" pitchFamily="34" charset="0"/>
              <a:buChar char="•"/>
              <a:defRPr/>
            </a:pPr>
            <a:r>
              <a:rPr lang="fr-CA" sz="2000" dirty="0">
                <a:solidFill>
                  <a:schemeClr val="tx1">
                    <a:lumMod val="75000"/>
                    <a:lumOff val="25000"/>
                  </a:schemeClr>
                </a:solidFill>
              </a:rPr>
              <a:t>To </a:t>
            </a:r>
            <a:r>
              <a:rPr lang="fr-CA" sz="2000" b="1" dirty="0">
                <a:solidFill>
                  <a:schemeClr val="tx1">
                    <a:lumMod val="75000"/>
                    <a:lumOff val="25000"/>
                  </a:schemeClr>
                </a:solidFill>
              </a:rPr>
              <a:t>sort out </a:t>
            </a:r>
            <a:r>
              <a:rPr lang="fr-CA" sz="2000" dirty="0">
                <a:solidFill>
                  <a:schemeClr val="tx1">
                    <a:lumMod val="75000"/>
                    <a:lumOff val="25000"/>
                  </a:schemeClr>
                </a:solidFill>
              </a:rPr>
              <a:t>candidates who have the likelihood of success on the jobs.</a:t>
            </a:r>
          </a:p>
          <a:p>
            <a:pPr algn="just" fontAlgn="auto">
              <a:spcAft>
                <a:spcPts val="0"/>
              </a:spcAft>
              <a:buFont typeface="Arial" pitchFamily="34" charset="0"/>
              <a:buChar char="•"/>
              <a:defRPr/>
            </a:pPr>
            <a:endParaRPr lang="fr-CA" sz="2000" dirty="0">
              <a:solidFill>
                <a:schemeClr val="tx1">
                  <a:lumMod val="75000"/>
                  <a:lumOff val="25000"/>
                </a:schemeClr>
              </a:solidFill>
            </a:endParaRPr>
          </a:p>
          <a:p>
            <a:pPr algn="just" fontAlgn="auto">
              <a:spcAft>
                <a:spcPts val="0"/>
              </a:spcAft>
              <a:buFont typeface="Arial" pitchFamily="34" charset="0"/>
              <a:buChar char="•"/>
              <a:defRPr/>
            </a:pPr>
            <a:r>
              <a:rPr lang="fr-CA" sz="2000" b="1" dirty="0">
                <a:solidFill>
                  <a:schemeClr val="tx1">
                    <a:lumMod val="75000"/>
                    <a:lumOff val="25000"/>
                  </a:schemeClr>
                </a:solidFill>
              </a:rPr>
              <a:t>To staff </a:t>
            </a:r>
            <a:r>
              <a:rPr lang="fr-CA" sz="2000" dirty="0">
                <a:solidFill>
                  <a:schemeClr val="tx1">
                    <a:lumMod val="75000"/>
                    <a:lumOff val="25000"/>
                  </a:schemeClr>
                </a:solidFill>
              </a:rPr>
              <a:t>the </a:t>
            </a:r>
            <a:r>
              <a:rPr lang="fr-CA" sz="2000" dirty="0">
                <a:solidFill>
                  <a:schemeClr val="tx1">
                    <a:lumMod val="75000"/>
                    <a:lumOff val="25000"/>
                  </a:schemeClr>
                </a:solidFill>
              </a:rPr>
              <a:t>organisation </a:t>
            </a:r>
            <a:r>
              <a:rPr lang="fr-CA" sz="2000" dirty="0">
                <a:solidFill>
                  <a:schemeClr val="tx1">
                    <a:lumMod val="75000"/>
                    <a:lumOff val="25000"/>
                  </a:schemeClr>
                </a:solidFill>
              </a:rPr>
              <a:t>with qualified and high calibre candidates.</a:t>
            </a:r>
          </a:p>
          <a:p>
            <a:pPr algn="just" fontAlgn="auto">
              <a:spcAft>
                <a:spcPts val="0"/>
              </a:spcAft>
              <a:buFont typeface="Arial" pitchFamily="34" charset="0"/>
              <a:buChar char="•"/>
              <a:defRPr/>
            </a:pPr>
            <a:endParaRPr lang="fr-CA" sz="2000" dirty="0">
              <a:solidFill>
                <a:schemeClr val="tx1">
                  <a:lumMod val="75000"/>
                  <a:lumOff val="25000"/>
                </a:schemeClr>
              </a:solidFill>
            </a:endParaRPr>
          </a:p>
          <a:p>
            <a:pPr algn="just" fontAlgn="auto">
              <a:spcAft>
                <a:spcPts val="0"/>
              </a:spcAft>
              <a:buFont typeface="Arial" pitchFamily="34" charset="0"/>
              <a:buChar char="•"/>
              <a:defRPr/>
            </a:pPr>
            <a:r>
              <a:rPr lang="fr-CA" sz="2000" dirty="0">
                <a:solidFill>
                  <a:schemeClr val="tx1">
                    <a:lumMod val="75000"/>
                    <a:lumOff val="25000"/>
                  </a:schemeClr>
                </a:solidFill>
              </a:rPr>
              <a:t>To </a:t>
            </a:r>
            <a:r>
              <a:rPr lang="fr-CA" sz="2000" b="1" dirty="0">
                <a:solidFill>
                  <a:schemeClr val="tx1">
                    <a:lumMod val="75000"/>
                    <a:lumOff val="25000"/>
                  </a:schemeClr>
                </a:solidFill>
              </a:rPr>
              <a:t>reduce</a:t>
            </a:r>
            <a:r>
              <a:rPr lang="fr-CA" sz="2000" dirty="0">
                <a:solidFill>
                  <a:schemeClr val="tx1">
                    <a:lumMod val="75000"/>
                    <a:lumOff val="25000"/>
                  </a:schemeClr>
                </a:solidFill>
              </a:rPr>
              <a:t> the burden of interviewing every single candidate and reduce cost of recruitment.</a:t>
            </a:r>
          </a:p>
          <a:p>
            <a:pPr algn="just" fontAlgn="auto">
              <a:spcAft>
                <a:spcPts val="0"/>
              </a:spcAft>
              <a:defRPr/>
            </a:pPr>
            <a:endParaRPr lang="fr-CA" sz="2000" dirty="0">
              <a:solidFill>
                <a:schemeClr val="tx1">
                  <a:lumMod val="75000"/>
                  <a:lumOff val="25000"/>
                </a:schemeClr>
              </a:solidFill>
            </a:endParaRPr>
          </a:p>
          <a:p>
            <a:pPr algn="just" fontAlgn="auto">
              <a:spcAft>
                <a:spcPts val="0"/>
              </a:spcAft>
              <a:buFont typeface="Arial" pitchFamily="34" charset="0"/>
              <a:buChar char="•"/>
              <a:defRPr/>
            </a:pPr>
            <a:r>
              <a:rPr lang="fr-CA" sz="2000" dirty="0">
                <a:solidFill>
                  <a:schemeClr val="tx1">
                    <a:lumMod val="75000"/>
                    <a:lumOff val="25000"/>
                  </a:schemeClr>
                </a:solidFill>
              </a:rPr>
              <a:t>To </a:t>
            </a:r>
            <a:r>
              <a:rPr lang="fr-CA" sz="2000" b="1" dirty="0">
                <a:solidFill>
                  <a:schemeClr val="tx1">
                    <a:lumMod val="75000"/>
                    <a:lumOff val="25000"/>
                  </a:schemeClr>
                </a:solidFill>
              </a:rPr>
              <a:t>evaluate</a:t>
            </a:r>
            <a:r>
              <a:rPr lang="fr-CA" sz="2000" dirty="0">
                <a:solidFill>
                  <a:schemeClr val="tx1">
                    <a:lumMod val="75000"/>
                    <a:lumOff val="25000"/>
                  </a:schemeClr>
                </a:solidFill>
              </a:rPr>
              <a:t> the success of recruitment process</a:t>
            </a:r>
            <a:endParaRPr lang="fr-CA" dirty="0">
              <a:solidFill>
                <a:schemeClr val="tx1">
                  <a:lumMod val="75000"/>
                  <a:lumOff val="25000"/>
                </a:schemeClr>
              </a:solidFill>
            </a:endParaRPr>
          </a:p>
          <a:p>
            <a:pPr fontAlgn="auto">
              <a:spcAft>
                <a:spcPts val="0"/>
              </a:spcAft>
              <a:buFont typeface="Arial" pitchFamily="34" charset="0"/>
              <a:buChar char="•"/>
              <a:defRPr/>
            </a:pPr>
            <a:endParaRPr lang="fr-CA" dirty="0">
              <a:solidFill>
                <a:schemeClr val="tx1">
                  <a:lumMod val="75000"/>
                  <a:lumOff val="25000"/>
                </a:schemeClr>
              </a:solidFill>
            </a:endParaRPr>
          </a:p>
          <a:p>
            <a:pPr fontAlgn="auto">
              <a:spcAft>
                <a:spcPts val="0"/>
              </a:spcAft>
              <a:buFont typeface="Arial" pitchFamily="34" charset="0"/>
              <a:buChar char="•"/>
              <a:defRPr/>
            </a:pPr>
            <a:endParaRPr lang="fr-CA" dirty="0">
              <a:solidFill>
                <a:schemeClr val="tx1">
                  <a:lumMod val="75000"/>
                  <a:lumOff val="25000"/>
                </a:schemeClr>
              </a:solidFill>
            </a:endParaRPr>
          </a:p>
          <a:p>
            <a:pPr fontAlgn="auto">
              <a:spcAft>
                <a:spcPts val="0"/>
              </a:spcAft>
              <a:defRPr/>
            </a:pPr>
            <a:endParaRPr lang="fr-CA" dirty="0">
              <a:solidFill>
                <a:schemeClr val="tx1">
                  <a:lumMod val="75000"/>
                  <a:lumOff val="25000"/>
                </a:schemeClr>
              </a:solidFill>
            </a:endParaRPr>
          </a:p>
          <a:p>
            <a:pPr fontAlgn="auto">
              <a:spcAft>
                <a:spcPts val="0"/>
              </a:spcAft>
              <a:buFont typeface="Arial" pitchFamily="34" charset="0"/>
              <a:buChar char="•"/>
              <a:defRPr/>
            </a:pPr>
            <a:endParaRPr lang="fr-CA" dirty="0">
              <a:solidFill>
                <a:schemeClr val="tx1">
                  <a:lumMod val="75000"/>
                  <a:lumOff val="25000"/>
                </a:schemeClr>
              </a:solidFill>
            </a:endParaRPr>
          </a:p>
          <a:p>
            <a:pPr fontAlgn="auto">
              <a:spcAft>
                <a:spcPts val="0"/>
              </a:spcAft>
              <a:buFont typeface="Arial" pitchFamily="34" charset="0"/>
              <a:buChar char="•"/>
              <a:defRPr/>
            </a:pPr>
            <a:endParaRPr lang="fr-CA" dirty="0">
              <a:solidFill>
                <a:schemeClr val="tx1">
                  <a:lumMod val="75000"/>
                  <a:lumOff val="25000"/>
                </a:schemeClr>
              </a:solidFil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idx="4294967295"/>
          </p:nvPr>
        </p:nvSpPr>
        <p:spPr>
          <a:xfrm>
            <a:off x="914400" y="274638"/>
            <a:ext cx="7772400" cy="792162"/>
          </a:xfrm>
        </p:spPr>
        <p:txBody>
          <a:bodyPr/>
          <a:lstStyle/>
          <a:p>
            <a:pPr eaLnBrk="1" hangingPunct="1"/>
            <a:r>
              <a:rPr lang="en-US" altLang="zh-CN" smtClean="0">
                <a:solidFill>
                  <a:schemeClr val="tx1"/>
                </a:solidFill>
                <a:ea typeface="SimSun" pitchFamily="2" charset="-122"/>
              </a:rPr>
              <a:t>Organization for Selection</a:t>
            </a:r>
          </a:p>
        </p:txBody>
      </p:sp>
      <p:sp>
        <p:nvSpPr>
          <p:cNvPr id="20483" name="Content Placeholder 2"/>
          <p:cNvSpPr>
            <a:spLocks noGrp="1" noChangeArrowheads="1"/>
          </p:cNvSpPr>
          <p:nvPr>
            <p:ph idx="4294967295"/>
          </p:nvPr>
        </p:nvSpPr>
        <p:spPr>
          <a:xfrm>
            <a:off x="457200" y="1219200"/>
            <a:ext cx="8305800" cy="5181600"/>
          </a:xfrm>
        </p:spPr>
        <p:txBody>
          <a:bodyPr>
            <a:normAutofit fontScale="92500"/>
          </a:bodyPr>
          <a:lstStyle/>
          <a:p>
            <a:pPr eaLnBrk="1" hangingPunct="1">
              <a:lnSpc>
                <a:spcPct val="80000"/>
              </a:lnSpc>
            </a:pPr>
            <a:r>
              <a:rPr lang="en-US" altLang="zh-CN" sz="2800" smtClean="0"/>
              <a:t>Until the basic hiring process was performed in rather unplanned manner in many organization . Some companies will hire screen, interview their own employees. Not any but now Selection is centralized &amp; is handling by HRD. This arrangement is preferred because of following advantages:-</a:t>
            </a:r>
          </a:p>
          <a:p>
            <a:pPr eaLnBrk="1" hangingPunct="1">
              <a:lnSpc>
                <a:spcPct val="80000"/>
              </a:lnSpc>
            </a:pPr>
            <a:r>
              <a:rPr lang="en-US" altLang="zh-CN" sz="2800" smtClean="0"/>
              <a:t>1. It is easier for the applicant as they can send their applications to single centralized department.</a:t>
            </a:r>
          </a:p>
          <a:p>
            <a:pPr eaLnBrk="1" hangingPunct="1">
              <a:lnSpc>
                <a:spcPct val="80000"/>
              </a:lnSpc>
            </a:pPr>
            <a:r>
              <a:rPr lang="en-US" altLang="zh-CN" sz="2800" smtClean="0"/>
              <a:t>2.It involves mutual decision making</a:t>
            </a:r>
          </a:p>
          <a:p>
            <a:pPr eaLnBrk="1" hangingPunct="1">
              <a:lnSpc>
                <a:spcPct val="80000"/>
              </a:lnSpc>
            </a:pPr>
            <a:r>
              <a:rPr lang="en-US" altLang="zh-CN" sz="2800" smtClean="0"/>
              <a:t>3. The org. can decides whether or not to make a job &amp; how attractive the offer should be.</a:t>
            </a:r>
          </a:p>
          <a:p>
            <a:pPr eaLnBrk="1" hangingPunct="1">
              <a:lnSpc>
                <a:spcPct val="80000"/>
              </a:lnSpc>
            </a:pPr>
            <a:r>
              <a:rPr lang="en-US" altLang="zh-CN" sz="2800" smtClean="0"/>
              <a:t>4. Candidate can also decide whether or not  the org. &amp; job offer fit for his needs &amp; goals.</a:t>
            </a:r>
          </a:p>
          <a:p>
            <a:pPr eaLnBrk="1" hangingPunct="1">
              <a:lnSpc>
                <a:spcPct val="80000"/>
              </a:lnSpc>
            </a:pPr>
            <a:r>
              <a:rPr lang="en-US" altLang="zh-CN" sz="2800" smtClean="0"/>
              <a:t>5. It can provide better selection.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idx="4294967295"/>
          </p:nvPr>
        </p:nvSpPr>
        <p:spPr>
          <a:xfrm>
            <a:off x="457200" y="228600"/>
            <a:ext cx="8229600" cy="685800"/>
          </a:xfrm>
        </p:spPr>
        <p:txBody>
          <a:bodyPr/>
          <a:lstStyle/>
          <a:p>
            <a:pPr eaLnBrk="1" hangingPunct="1"/>
            <a:r>
              <a:rPr lang="en-US" altLang="zh-CN" smtClean="0">
                <a:solidFill>
                  <a:schemeClr val="tx1"/>
                </a:solidFill>
                <a:ea typeface="SimSun" pitchFamily="2" charset="-122"/>
              </a:rPr>
              <a:t>Selection Process</a:t>
            </a:r>
          </a:p>
        </p:txBody>
      </p:sp>
      <p:sp>
        <p:nvSpPr>
          <p:cNvPr id="21507" name="Content Placeholder 2"/>
          <p:cNvSpPr>
            <a:spLocks noGrp="1" noChangeArrowheads="1"/>
          </p:cNvSpPr>
          <p:nvPr>
            <p:ph idx="4294967295"/>
          </p:nvPr>
        </p:nvSpPr>
        <p:spPr>
          <a:xfrm>
            <a:off x="457200" y="1219200"/>
            <a:ext cx="8534400" cy="5638800"/>
          </a:xfrm>
        </p:spPr>
        <p:txBody>
          <a:bodyPr/>
          <a:lstStyle/>
          <a:p>
            <a:pPr eaLnBrk="1" hangingPunct="1"/>
            <a:endParaRPr lang="en-US" smtClean="0"/>
          </a:p>
        </p:txBody>
      </p:sp>
      <p:sp>
        <p:nvSpPr>
          <p:cNvPr id="21508" name="Rectangle 3"/>
          <p:cNvSpPr>
            <a:spLocks noChangeArrowheads="1"/>
          </p:cNvSpPr>
          <p:nvPr/>
        </p:nvSpPr>
        <p:spPr bwMode="auto">
          <a:xfrm>
            <a:off x="3429000" y="1752600"/>
            <a:ext cx="2438400" cy="304800"/>
          </a:xfrm>
          <a:prstGeom prst="rect">
            <a:avLst/>
          </a:prstGeom>
          <a:solidFill>
            <a:schemeClr val="accent1"/>
          </a:solidFill>
          <a:ln w="12700">
            <a:solidFill>
              <a:srgbClr val="9A3410"/>
            </a:solidFill>
            <a:bevel/>
            <a:headEnd/>
            <a:tailEnd/>
          </a:ln>
        </p:spPr>
        <p:txBody>
          <a:bodyPr anchor="ctr"/>
          <a:lstStyle/>
          <a:p>
            <a:pPr algn="ctr"/>
            <a:r>
              <a:rPr lang="en-US">
                <a:solidFill>
                  <a:srgbClr val="FFFFFF"/>
                </a:solidFill>
                <a:latin typeface="Perpetua" pitchFamily="18" charset="0"/>
                <a:sym typeface="Perpetua" pitchFamily="18" charset="0"/>
              </a:rPr>
              <a:t>External Environment</a:t>
            </a:r>
          </a:p>
        </p:txBody>
      </p:sp>
      <p:sp>
        <p:nvSpPr>
          <p:cNvPr id="21509" name="Rectangle 4"/>
          <p:cNvSpPr>
            <a:spLocks noChangeArrowheads="1"/>
          </p:cNvSpPr>
          <p:nvPr/>
        </p:nvSpPr>
        <p:spPr bwMode="auto">
          <a:xfrm>
            <a:off x="3429000" y="2209800"/>
            <a:ext cx="2438400" cy="304800"/>
          </a:xfrm>
          <a:prstGeom prst="rect">
            <a:avLst/>
          </a:prstGeom>
          <a:solidFill>
            <a:schemeClr val="accent1"/>
          </a:solidFill>
          <a:ln w="12700">
            <a:solidFill>
              <a:srgbClr val="9A3410"/>
            </a:solidFill>
            <a:bevel/>
            <a:headEnd/>
            <a:tailEnd/>
          </a:ln>
        </p:spPr>
        <p:txBody>
          <a:bodyPr anchor="ctr"/>
          <a:lstStyle/>
          <a:p>
            <a:pPr algn="ctr"/>
            <a:r>
              <a:rPr lang="en-US">
                <a:solidFill>
                  <a:srgbClr val="FFFFFF"/>
                </a:solidFill>
                <a:latin typeface="Perpetua" pitchFamily="18" charset="0"/>
                <a:sym typeface="Perpetua" pitchFamily="18" charset="0"/>
              </a:rPr>
              <a:t>Internal Environment</a:t>
            </a:r>
          </a:p>
        </p:txBody>
      </p:sp>
      <p:sp>
        <p:nvSpPr>
          <p:cNvPr id="21510" name="Rectangle 6"/>
          <p:cNvSpPr>
            <a:spLocks noChangeArrowheads="1"/>
          </p:cNvSpPr>
          <p:nvPr/>
        </p:nvSpPr>
        <p:spPr bwMode="auto">
          <a:xfrm>
            <a:off x="2895600" y="2667000"/>
            <a:ext cx="3581400" cy="381000"/>
          </a:xfrm>
          <a:prstGeom prst="rect">
            <a:avLst/>
          </a:prstGeom>
          <a:solidFill>
            <a:schemeClr val="accent1"/>
          </a:solidFill>
          <a:ln w="12700">
            <a:solidFill>
              <a:srgbClr val="9A3410"/>
            </a:solidFill>
            <a:bevel/>
            <a:headEnd/>
            <a:tailEnd/>
          </a:ln>
        </p:spPr>
        <p:txBody>
          <a:bodyPr anchor="ctr"/>
          <a:lstStyle/>
          <a:p>
            <a:pPr algn="ctr"/>
            <a:r>
              <a:rPr lang="en-US">
                <a:solidFill>
                  <a:srgbClr val="FFFFFF"/>
                </a:solidFill>
                <a:latin typeface="Perpetua" pitchFamily="18" charset="0"/>
                <a:sym typeface="Perpetua" pitchFamily="18" charset="0"/>
              </a:rPr>
              <a:t>Preliminary Interview</a:t>
            </a:r>
          </a:p>
        </p:txBody>
      </p:sp>
      <p:sp>
        <p:nvSpPr>
          <p:cNvPr id="21511" name="Rectangle 7"/>
          <p:cNvSpPr>
            <a:spLocks noChangeArrowheads="1"/>
          </p:cNvSpPr>
          <p:nvPr/>
        </p:nvSpPr>
        <p:spPr bwMode="auto">
          <a:xfrm>
            <a:off x="2895600" y="3200400"/>
            <a:ext cx="3657600" cy="381000"/>
          </a:xfrm>
          <a:prstGeom prst="rect">
            <a:avLst/>
          </a:prstGeom>
          <a:solidFill>
            <a:schemeClr val="accent1"/>
          </a:solidFill>
          <a:ln w="12700">
            <a:solidFill>
              <a:srgbClr val="9A3410"/>
            </a:solidFill>
            <a:bevel/>
            <a:headEnd/>
            <a:tailEnd/>
          </a:ln>
        </p:spPr>
        <p:txBody>
          <a:bodyPr anchor="ctr"/>
          <a:lstStyle/>
          <a:p>
            <a:pPr algn="ctr"/>
            <a:r>
              <a:rPr lang="en-US">
                <a:solidFill>
                  <a:srgbClr val="FFFFFF"/>
                </a:solidFill>
                <a:latin typeface="Perpetua" pitchFamily="18" charset="0"/>
                <a:sym typeface="Perpetua" pitchFamily="18" charset="0"/>
              </a:rPr>
              <a:t>Selection Test</a:t>
            </a:r>
          </a:p>
        </p:txBody>
      </p:sp>
      <p:sp>
        <p:nvSpPr>
          <p:cNvPr id="21512" name="Rectangle 8"/>
          <p:cNvSpPr>
            <a:spLocks noChangeArrowheads="1"/>
          </p:cNvSpPr>
          <p:nvPr/>
        </p:nvSpPr>
        <p:spPr bwMode="auto">
          <a:xfrm>
            <a:off x="2895600" y="3733800"/>
            <a:ext cx="3657600" cy="381000"/>
          </a:xfrm>
          <a:prstGeom prst="rect">
            <a:avLst/>
          </a:prstGeom>
          <a:solidFill>
            <a:schemeClr val="accent1"/>
          </a:solidFill>
          <a:ln w="12700">
            <a:solidFill>
              <a:srgbClr val="9A3410"/>
            </a:solidFill>
            <a:bevel/>
            <a:headEnd/>
            <a:tailEnd/>
          </a:ln>
        </p:spPr>
        <p:txBody>
          <a:bodyPr anchor="ctr"/>
          <a:lstStyle/>
          <a:p>
            <a:pPr algn="ctr"/>
            <a:r>
              <a:rPr lang="en-US">
                <a:solidFill>
                  <a:srgbClr val="FFFFFF"/>
                </a:solidFill>
                <a:latin typeface="Perpetua" pitchFamily="18" charset="0"/>
                <a:sym typeface="Perpetua" pitchFamily="18" charset="0"/>
              </a:rPr>
              <a:t>Employment Interview</a:t>
            </a:r>
          </a:p>
        </p:txBody>
      </p:sp>
      <p:sp>
        <p:nvSpPr>
          <p:cNvPr id="21513" name="Rectangle 9"/>
          <p:cNvSpPr>
            <a:spLocks noChangeArrowheads="1"/>
          </p:cNvSpPr>
          <p:nvPr/>
        </p:nvSpPr>
        <p:spPr bwMode="auto">
          <a:xfrm>
            <a:off x="2895600" y="4267200"/>
            <a:ext cx="3733800" cy="304800"/>
          </a:xfrm>
          <a:prstGeom prst="rect">
            <a:avLst/>
          </a:prstGeom>
          <a:solidFill>
            <a:schemeClr val="accent1"/>
          </a:solidFill>
          <a:ln w="12700">
            <a:solidFill>
              <a:srgbClr val="9A3410"/>
            </a:solidFill>
            <a:bevel/>
            <a:headEnd/>
            <a:tailEnd/>
          </a:ln>
        </p:spPr>
        <p:txBody>
          <a:bodyPr anchor="ctr"/>
          <a:lstStyle/>
          <a:p>
            <a:pPr algn="ctr"/>
            <a:r>
              <a:rPr lang="en-US">
                <a:solidFill>
                  <a:srgbClr val="FFFFFF"/>
                </a:solidFill>
                <a:latin typeface="Perpetua" pitchFamily="18" charset="0"/>
                <a:sym typeface="Perpetua" pitchFamily="18" charset="0"/>
              </a:rPr>
              <a:t>References &amp; Background Analysis</a:t>
            </a:r>
          </a:p>
        </p:txBody>
      </p:sp>
      <p:sp>
        <p:nvSpPr>
          <p:cNvPr id="21514" name="Rectangle 10"/>
          <p:cNvSpPr>
            <a:spLocks noChangeArrowheads="1"/>
          </p:cNvSpPr>
          <p:nvPr/>
        </p:nvSpPr>
        <p:spPr bwMode="auto">
          <a:xfrm>
            <a:off x="2895600" y="4724400"/>
            <a:ext cx="3657600" cy="304800"/>
          </a:xfrm>
          <a:prstGeom prst="rect">
            <a:avLst/>
          </a:prstGeom>
          <a:solidFill>
            <a:schemeClr val="accent1"/>
          </a:solidFill>
          <a:ln w="12700">
            <a:solidFill>
              <a:srgbClr val="9A3410"/>
            </a:solidFill>
            <a:bevel/>
            <a:headEnd/>
            <a:tailEnd/>
          </a:ln>
        </p:spPr>
        <p:txBody>
          <a:bodyPr anchor="ctr"/>
          <a:lstStyle/>
          <a:p>
            <a:pPr algn="ctr"/>
            <a:r>
              <a:rPr lang="en-US">
                <a:solidFill>
                  <a:srgbClr val="FFFFFF"/>
                </a:solidFill>
                <a:latin typeface="Perpetua" pitchFamily="18" charset="0"/>
                <a:sym typeface="Perpetua" pitchFamily="18" charset="0"/>
              </a:rPr>
              <a:t>Selection Decision</a:t>
            </a:r>
          </a:p>
        </p:txBody>
      </p:sp>
      <p:sp>
        <p:nvSpPr>
          <p:cNvPr id="21515" name="Rectangle 11"/>
          <p:cNvSpPr>
            <a:spLocks noChangeArrowheads="1"/>
          </p:cNvSpPr>
          <p:nvPr/>
        </p:nvSpPr>
        <p:spPr bwMode="auto">
          <a:xfrm>
            <a:off x="2895600" y="5181600"/>
            <a:ext cx="3657600" cy="304800"/>
          </a:xfrm>
          <a:prstGeom prst="rect">
            <a:avLst/>
          </a:prstGeom>
          <a:solidFill>
            <a:schemeClr val="accent1"/>
          </a:solidFill>
          <a:ln w="12700">
            <a:solidFill>
              <a:srgbClr val="9A3410"/>
            </a:solidFill>
            <a:bevel/>
            <a:headEnd/>
            <a:tailEnd/>
          </a:ln>
        </p:spPr>
        <p:txBody>
          <a:bodyPr anchor="ctr"/>
          <a:lstStyle/>
          <a:p>
            <a:pPr algn="ctr"/>
            <a:r>
              <a:rPr lang="en-US">
                <a:solidFill>
                  <a:srgbClr val="FFFFFF"/>
                </a:solidFill>
                <a:latin typeface="Perpetua" pitchFamily="18" charset="0"/>
                <a:sym typeface="Perpetua" pitchFamily="18" charset="0"/>
              </a:rPr>
              <a:t>Physical Examination</a:t>
            </a:r>
          </a:p>
        </p:txBody>
      </p:sp>
      <p:sp>
        <p:nvSpPr>
          <p:cNvPr id="21516" name="Rectangle 14"/>
          <p:cNvSpPr>
            <a:spLocks noChangeArrowheads="1"/>
          </p:cNvSpPr>
          <p:nvPr/>
        </p:nvSpPr>
        <p:spPr bwMode="auto">
          <a:xfrm>
            <a:off x="2895600" y="5638800"/>
            <a:ext cx="3657600" cy="228600"/>
          </a:xfrm>
          <a:prstGeom prst="rect">
            <a:avLst/>
          </a:prstGeom>
          <a:solidFill>
            <a:schemeClr val="accent1"/>
          </a:solidFill>
          <a:ln w="12700">
            <a:solidFill>
              <a:srgbClr val="9A3410"/>
            </a:solidFill>
            <a:bevel/>
            <a:headEnd/>
            <a:tailEnd/>
          </a:ln>
        </p:spPr>
        <p:txBody>
          <a:bodyPr anchor="ctr"/>
          <a:lstStyle/>
          <a:p>
            <a:pPr algn="ctr"/>
            <a:r>
              <a:rPr lang="en-US">
                <a:solidFill>
                  <a:srgbClr val="FFFFFF"/>
                </a:solidFill>
                <a:latin typeface="Perpetua" pitchFamily="18" charset="0"/>
                <a:sym typeface="Perpetua" pitchFamily="18" charset="0"/>
              </a:rPr>
              <a:t>Job Offer</a:t>
            </a:r>
          </a:p>
        </p:txBody>
      </p:sp>
      <p:sp>
        <p:nvSpPr>
          <p:cNvPr id="21517" name="Rectangle 15"/>
          <p:cNvSpPr>
            <a:spLocks noChangeArrowheads="1"/>
          </p:cNvSpPr>
          <p:nvPr/>
        </p:nvSpPr>
        <p:spPr bwMode="auto">
          <a:xfrm>
            <a:off x="2895600" y="6019800"/>
            <a:ext cx="3657600" cy="228600"/>
          </a:xfrm>
          <a:prstGeom prst="rect">
            <a:avLst/>
          </a:prstGeom>
          <a:solidFill>
            <a:schemeClr val="accent1"/>
          </a:solidFill>
          <a:ln w="12700">
            <a:solidFill>
              <a:srgbClr val="9A3410"/>
            </a:solidFill>
            <a:bevel/>
            <a:headEnd/>
            <a:tailEnd/>
          </a:ln>
        </p:spPr>
        <p:txBody>
          <a:bodyPr anchor="ctr"/>
          <a:lstStyle/>
          <a:p>
            <a:pPr algn="ctr"/>
            <a:r>
              <a:rPr lang="en-US">
                <a:solidFill>
                  <a:srgbClr val="FFFFFF"/>
                </a:solidFill>
                <a:latin typeface="Perpetua" pitchFamily="18" charset="0"/>
                <a:sym typeface="Perpetua" pitchFamily="18" charset="0"/>
              </a:rPr>
              <a:t>Employment Contract</a:t>
            </a:r>
          </a:p>
        </p:txBody>
      </p:sp>
      <p:sp>
        <p:nvSpPr>
          <p:cNvPr id="21518" name="Rectangle 16"/>
          <p:cNvSpPr>
            <a:spLocks noChangeArrowheads="1"/>
          </p:cNvSpPr>
          <p:nvPr/>
        </p:nvSpPr>
        <p:spPr bwMode="auto">
          <a:xfrm>
            <a:off x="2895600" y="6400800"/>
            <a:ext cx="3657600" cy="228600"/>
          </a:xfrm>
          <a:prstGeom prst="rect">
            <a:avLst/>
          </a:prstGeom>
          <a:solidFill>
            <a:schemeClr val="accent1"/>
          </a:solidFill>
          <a:ln w="12700">
            <a:solidFill>
              <a:srgbClr val="9A3410"/>
            </a:solidFill>
            <a:bevel/>
            <a:headEnd/>
            <a:tailEnd/>
          </a:ln>
        </p:spPr>
        <p:txBody>
          <a:bodyPr anchor="ctr"/>
          <a:lstStyle/>
          <a:p>
            <a:pPr algn="ctr"/>
            <a:r>
              <a:rPr lang="en-US">
                <a:solidFill>
                  <a:srgbClr val="FFFFFF"/>
                </a:solidFill>
                <a:latin typeface="Perpetua" pitchFamily="18" charset="0"/>
                <a:sym typeface="Perpetua" pitchFamily="18" charset="0"/>
              </a:rPr>
              <a:t>Evaluation</a:t>
            </a:r>
          </a:p>
        </p:txBody>
      </p:sp>
      <p:sp>
        <p:nvSpPr>
          <p:cNvPr id="21519" name="Down Arrow 17"/>
          <p:cNvSpPr>
            <a:spLocks noChangeArrowheads="1"/>
          </p:cNvSpPr>
          <p:nvPr/>
        </p:nvSpPr>
        <p:spPr bwMode="auto">
          <a:xfrm>
            <a:off x="4572000" y="2057400"/>
            <a:ext cx="46038" cy="152400"/>
          </a:xfrm>
          <a:prstGeom prst="downArrow">
            <a:avLst>
              <a:gd name="adj1" fmla="val 50000"/>
              <a:gd name="adj2" fmla="val 49655"/>
            </a:avLst>
          </a:prstGeom>
          <a:solidFill>
            <a:schemeClr val="accent1"/>
          </a:solidFill>
          <a:ln w="12700">
            <a:solidFill>
              <a:srgbClr val="9A3410"/>
            </a:solidFill>
            <a:bevel/>
            <a:headEnd/>
            <a:tailEnd/>
          </a:ln>
        </p:spPr>
        <p:txBody>
          <a:bodyPr anchor="ctr"/>
          <a:lstStyle/>
          <a:p>
            <a:pPr algn="ctr"/>
            <a:endParaRPr lang="en-US">
              <a:solidFill>
                <a:srgbClr val="FFFFFF"/>
              </a:solidFill>
              <a:latin typeface="Perpetua" pitchFamily="18" charset="0"/>
              <a:sym typeface="Perpetua" pitchFamily="18" charset="0"/>
            </a:endParaRPr>
          </a:p>
        </p:txBody>
      </p:sp>
      <p:sp>
        <p:nvSpPr>
          <p:cNvPr id="21520" name="Down Arrow 18"/>
          <p:cNvSpPr>
            <a:spLocks noChangeArrowheads="1"/>
          </p:cNvSpPr>
          <p:nvPr/>
        </p:nvSpPr>
        <p:spPr bwMode="auto">
          <a:xfrm>
            <a:off x="4572000" y="2514600"/>
            <a:ext cx="46038" cy="76200"/>
          </a:xfrm>
          <a:prstGeom prst="downArrow">
            <a:avLst>
              <a:gd name="adj1" fmla="val 50000"/>
              <a:gd name="adj2" fmla="val 49655"/>
            </a:avLst>
          </a:prstGeom>
          <a:solidFill>
            <a:schemeClr val="accent1"/>
          </a:solidFill>
          <a:ln w="12700">
            <a:solidFill>
              <a:srgbClr val="9A3410"/>
            </a:solidFill>
            <a:bevel/>
            <a:headEnd/>
            <a:tailEnd/>
          </a:ln>
        </p:spPr>
        <p:txBody>
          <a:bodyPr anchor="ctr"/>
          <a:lstStyle/>
          <a:p>
            <a:pPr algn="ctr"/>
            <a:endParaRPr lang="en-US">
              <a:solidFill>
                <a:srgbClr val="FFFFFF"/>
              </a:solidFill>
              <a:latin typeface="Perpetua" pitchFamily="18" charset="0"/>
              <a:sym typeface="Perpetua" pitchFamily="18" charset="0"/>
            </a:endParaRPr>
          </a:p>
        </p:txBody>
      </p:sp>
      <p:sp>
        <p:nvSpPr>
          <p:cNvPr id="21521" name="Down Arrow 19"/>
          <p:cNvSpPr>
            <a:spLocks noChangeArrowheads="1"/>
          </p:cNvSpPr>
          <p:nvPr/>
        </p:nvSpPr>
        <p:spPr bwMode="auto">
          <a:xfrm>
            <a:off x="4572000" y="3048000"/>
            <a:ext cx="46038" cy="152400"/>
          </a:xfrm>
          <a:prstGeom prst="downArrow">
            <a:avLst>
              <a:gd name="adj1" fmla="val 50000"/>
              <a:gd name="adj2" fmla="val 49655"/>
            </a:avLst>
          </a:prstGeom>
          <a:solidFill>
            <a:schemeClr val="accent1"/>
          </a:solidFill>
          <a:ln w="12700">
            <a:solidFill>
              <a:srgbClr val="9A3410"/>
            </a:solidFill>
            <a:bevel/>
            <a:headEnd/>
            <a:tailEnd/>
          </a:ln>
        </p:spPr>
        <p:txBody>
          <a:bodyPr anchor="ctr"/>
          <a:lstStyle/>
          <a:p>
            <a:pPr algn="ctr"/>
            <a:endParaRPr lang="en-US">
              <a:solidFill>
                <a:srgbClr val="FFFFFF"/>
              </a:solidFill>
              <a:latin typeface="Perpetua" pitchFamily="18" charset="0"/>
              <a:sym typeface="Perpetua" pitchFamily="18" charset="0"/>
            </a:endParaRPr>
          </a:p>
        </p:txBody>
      </p:sp>
      <p:sp>
        <p:nvSpPr>
          <p:cNvPr id="21522" name="Down Arrow 20"/>
          <p:cNvSpPr>
            <a:spLocks noChangeArrowheads="1"/>
          </p:cNvSpPr>
          <p:nvPr/>
        </p:nvSpPr>
        <p:spPr bwMode="auto">
          <a:xfrm>
            <a:off x="4572000" y="3581400"/>
            <a:ext cx="46038" cy="152400"/>
          </a:xfrm>
          <a:prstGeom prst="downArrow">
            <a:avLst>
              <a:gd name="adj1" fmla="val 50000"/>
              <a:gd name="adj2" fmla="val 49655"/>
            </a:avLst>
          </a:prstGeom>
          <a:solidFill>
            <a:schemeClr val="accent1"/>
          </a:solidFill>
          <a:ln w="12700">
            <a:solidFill>
              <a:srgbClr val="9A3410"/>
            </a:solidFill>
            <a:bevel/>
            <a:headEnd/>
            <a:tailEnd/>
          </a:ln>
        </p:spPr>
        <p:txBody>
          <a:bodyPr anchor="ctr"/>
          <a:lstStyle/>
          <a:p>
            <a:pPr algn="ctr"/>
            <a:endParaRPr lang="en-US">
              <a:solidFill>
                <a:srgbClr val="FFFFFF"/>
              </a:solidFill>
              <a:latin typeface="Perpetua" pitchFamily="18" charset="0"/>
              <a:sym typeface="Perpetua" pitchFamily="18" charset="0"/>
            </a:endParaRPr>
          </a:p>
        </p:txBody>
      </p:sp>
      <p:sp>
        <p:nvSpPr>
          <p:cNvPr id="21523" name="Down Arrow 21"/>
          <p:cNvSpPr>
            <a:spLocks noChangeArrowheads="1"/>
          </p:cNvSpPr>
          <p:nvPr/>
        </p:nvSpPr>
        <p:spPr bwMode="auto">
          <a:xfrm>
            <a:off x="4648200" y="4114800"/>
            <a:ext cx="46038" cy="152400"/>
          </a:xfrm>
          <a:prstGeom prst="downArrow">
            <a:avLst>
              <a:gd name="adj1" fmla="val 50000"/>
              <a:gd name="adj2" fmla="val 49655"/>
            </a:avLst>
          </a:prstGeom>
          <a:solidFill>
            <a:schemeClr val="accent1"/>
          </a:solidFill>
          <a:ln w="12700">
            <a:solidFill>
              <a:srgbClr val="9A3410"/>
            </a:solidFill>
            <a:bevel/>
            <a:headEnd/>
            <a:tailEnd/>
          </a:ln>
        </p:spPr>
        <p:txBody>
          <a:bodyPr anchor="ctr"/>
          <a:lstStyle/>
          <a:p>
            <a:pPr algn="ctr"/>
            <a:endParaRPr lang="en-US">
              <a:solidFill>
                <a:srgbClr val="FFFFFF"/>
              </a:solidFill>
              <a:latin typeface="Perpetua" pitchFamily="18" charset="0"/>
              <a:sym typeface="Perpetua" pitchFamily="18" charset="0"/>
            </a:endParaRPr>
          </a:p>
        </p:txBody>
      </p:sp>
      <p:sp>
        <p:nvSpPr>
          <p:cNvPr id="21524" name="Down Arrow 22"/>
          <p:cNvSpPr>
            <a:spLocks noChangeArrowheads="1"/>
          </p:cNvSpPr>
          <p:nvPr/>
        </p:nvSpPr>
        <p:spPr bwMode="auto">
          <a:xfrm>
            <a:off x="4648200" y="5029200"/>
            <a:ext cx="46038" cy="152400"/>
          </a:xfrm>
          <a:prstGeom prst="downArrow">
            <a:avLst>
              <a:gd name="adj1" fmla="val 50000"/>
              <a:gd name="adj2" fmla="val 49655"/>
            </a:avLst>
          </a:prstGeom>
          <a:solidFill>
            <a:schemeClr val="accent1"/>
          </a:solidFill>
          <a:ln w="12700">
            <a:solidFill>
              <a:srgbClr val="9A3410"/>
            </a:solidFill>
            <a:bevel/>
            <a:headEnd/>
            <a:tailEnd/>
          </a:ln>
        </p:spPr>
        <p:txBody>
          <a:bodyPr anchor="ctr"/>
          <a:lstStyle/>
          <a:p>
            <a:pPr algn="ctr"/>
            <a:endParaRPr lang="en-US">
              <a:solidFill>
                <a:srgbClr val="FFFFFF"/>
              </a:solidFill>
              <a:latin typeface="Perpetua" pitchFamily="18" charset="0"/>
              <a:sym typeface="Perpetua" pitchFamily="18" charset="0"/>
            </a:endParaRPr>
          </a:p>
        </p:txBody>
      </p:sp>
      <p:sp>
        <p:nvSpPr>
          <p:cNvPr id="21525" name="Down Arrow 23"/>
          <p:cNvSpPr>
            <a:spLocks noChangeArrowheads="1"/>
          </p:cNvSpPr>
          <p:nvPr/>
        </p:nvSpPr>
        <p:spPr bwMode="auto">
          <a:xfrm>
            <a:off x="4648200" y="4572000"/>
            <a:ext cx="46038" cy="152400"/>
          </a:xfrm>
          <a:prstGeom prst="downArrow">
            <a:avLst>
              <a:gd name="adj1" fmla="val 50000"/>
              <a:gd name="adj2" fmla="val 49655"/>
            </a:avLst>
          </a:prstGeom>
          <a:solidFill>
            <a:schemeClr val="accent1"/>
          </a:solidFill>
          <a:ln w="12700">
            <a:solidFill>
              <a:srgbClr val="9A3410"/>
            </a:solidFill>
            <a:bevel/>
            <a:headEnd/>
            <a:tailEnd/>
          </a:ln>
        </p:spPr>
        <p:txBody>
          <a:bodyPr anchor="ctr"/>
          <a:lstStyle/>
          <a:p>
            <a:pPr algn="ctr"/>
            <a:endParaRPr lang="en-US">
              <a:solidFill>
                <a:srgbClr val="FFFFFF"/>
              </a:solidFill>
              <a:latin typeface="Perpetua" pitchFamily="18" charset="0"/>
              <a:sym typeface="Perpetua" pitchFamily="18" charset="0"/>
            </a:endParaRPr>
          </a:p>
        </p:txBody>
      </p:sp>
      <p:sp>
        <p:nvSpPr>
          <p:cNvPr id="21526" name="Down Arrow 24"/>
          <p:cNvSpPr>
            <a:spLocks noChangeArrowheads="1"/>
          </p:cNvSpPr>
          <p:nvPr/>
        </p:nvSpPr>
        <p:spPr bwMode="auto">
          <a:xfrm>
            <a:off x="4724400" y="5486400"/>
            <a:ext cx="46038" cy="152400"/>
          </a:xfrm>
          <a:prstGeom prst="downArrow">
            <a:avLst>
              <a:gd name="adj1" fmla="val 50000"/>
              <a:gd name="adj2" fmla="val 49655"/>
            </a:avLst>
          </a:prstGeom>
          <a:solidFill>
            <a:schemeClr val="accent1"/>
          </a:solidFill>
          <a:ln w="12700">
            <a:solidFill>
              <a:srgbClr val="9A3410"/>
            </a:solidFill>
            <a:bevel/>
            <a:headEnd/>
            <a:tailEnd/>
          </a:ln>
        </p:spPr>
        <p:txBody>
          <a:bodyPr anchor="ctr"/>
          <a:lstStyle/>
          <a:p>
            <a:pPr algn="ctr"/>
            <a:endParaRPr lang="en-US">
              <a:solidFill>
                <a:srgbClr val="FFFFFF"/>
              </a:solidFill>
              <a:latin typeface="Perpetua" pitchFamily="18" charset="0"/>
              <a:sym typeface="Perpetua" pitchFamily="18" charset="0"/>
            </a:endParaRPr>
          </a:p>
        </p:txBody>
      </p:sp>
      <p:sp>
        <p:nvSpPr>
          <p:cNvPr id="21527" name="Down Arrow 25"/>
          <p:cNvSpPr>
            <a:spLocks noChangeArrowheads="1"/>
          </p:cNvSpPr>
          <p:nvPr/>
        </p:nvSpPr>
        <p:spPr bwMode="auto">
          <a:xfrm>
            <a:off x="4724400" y="5867400"/>
            <a:ext cx="46038" cy="152400"/>
          </a:xfrm>
          <a:prstGeom prst="downArrow">
            <a:avLst>
              <a:gd name="adj1" fmla="val 50000"/>
              <a:gd name="adj2" fmla="val 49655"/>
            </a:avLst>
          </a:prstGeom>
          <a:solidFill>
            <a:schemeClr val="accent1"/>
          </a:solidFill>
          <a:ln w="12700">
            <a:solidFill>
              <a:srgbClr val="9A3410"/>
            </a:solidFill>
            <a:bevel/>
            <a:headEnd/>
            <a:tailEnd/>
          </a:ln>
        </p:spPr>
        <p:txBody>
          <a:bodyPr anchor="ctr"/>
          <a:lstStyle/>
          <a:p>
            <a:pPr algn="ctr"/>
            <a:endParaRPr lang="en-US">
              <a:solidFill>
                <a:srgbClr val="FFFFFF"/>
              </a:solidFill>
              <a:latin typeface="Perpetua" pitchFamily="18" charset="0"/>
              <a:sym typeface="Perpetua" pitchFamily="18" charset="0"/>
            </a:endParaRPr>
          </a:p>
        </p:txBody>
      </p:sp>
      <p:sp>
        <p:nvSpPr>
          <p:cNvPr id="21528" name="Down Arrow 26"/>
          <p:cNvSpPr>
            <a:spLocks noChangeArrowheads="1"/>
          </p:cNvSpPr>
          <p:nvPr/>
        </p:nvSpPr>
        <p:spPr bwMode="auto">
          <a:xfrm>
            <a:off x="4724400" y="6248400"/>
            <a:ext cx="46038" cy="76200"/>
          </a:xfrm>
          <a:prstGeom prst="downArrow">
            <a:avLst>
              <a:gd name="adj1" fmla="val 50000"/>
              <a:gd name="adj2" fmla="val 49655"/>
            </a:avLst>
          </a:prstGeom>
          <a:solidFill>
            <a:schemeClr val="accent1"/>
          </a:solidFill>
          <a:ln w="12700">
            <a:solidFill>
              <a:srgbClr val="9A3410"/>
            </a:solidFill>
            <a:bevel/>
            <a:headEnd/>
            <a:tailEnd/>
          </a:ln>
        </p:spPr>
        <p:txBody>
          <a:bodyPr anchor="ctr"/>
          <a:lstStyle/>
          <a:p>
            <a:pPr algn="ctr"/>
            <a:endParaRPr lang="en-US">
              <a:solidFill>
                <a:srgbClr val="FFFFFF"/>
              </a:solidFill>
              <a:latin typeface="Perpetua" pitchFamily="18" charset="0"/>
              <a:sym typeface="Perpetua" pitchFamily="18" charset="0"/>
            </a:endParaRPr>
          </a:p>
        </p:txBody>
      </p:sp>
      <p:sp>
        <p:nvSpPr>
          <p:cNvPr id="21529" name="Down Arrow 27"/>
          <p:cNvSpPr>
            <a:spLocks noChangeArrowheads="1"/>
          </p:cNvSpPr>
          <p:nvPr/>
        </p:nvSpPr>
        <p:spPr bwMode="auto">
          <a:xfrm>
            <a:off x="4572000" y="2514600"/>
            <a:ext cx="46038" cy="152400"/>
          </a:xfrm>
          <a:prstGeom prst="downArrow">
            <a:avLst>
              <a:gd name="adj1" fmla="val 50000"/>
              <a:gd name="adj2" fmla="val 49655"/>
            </a:avLst>
          </a:prstGeom>
          <a:solidFill>
            <a:schemeClr val="accent1"/>
          </a:solidFill>
          <a:ln w="12700">
            <a:solidFill>
              <a:srgbClr val="9A3410"/>
            </a:solidFill>
            <a:bevel/>
            <a:headEnd/>
            <a:tailEnd/>
          </a:ln>
        </p:spPr>
        <p:txBody>
          <a:bodyPr anchor="ctr"/>
          <a:lstStyle/>
          <a:p>
            <a:pPr algn="ctr"/>
            <a:endParaRPr lang="en-US">
              <a:solidFill>
                <a:srgbClr val="FFFFFF"/>
              </a:solidFill>
              <a:latin typeface="Perpetua" pitchFamily="18" charset="0"/>
              <a:sym typeface="Perpetua" pitchFamily="18" charset="0"/>
            </a:endParaRPr>
          </a:p>
        </p:txBody>
      </p:sp>
      <p:sp>
        <p:nvSpPr>
          <p:cNvPr id="21530" name="Down Arrow 28"/>
          <p:cNvSpPr>
            <a:spLocks noChangeArrowheads="1"/>
          </p:cNvSpPr>
          <p:nvPr/>
        </p:nvSpPr>
        <p:spPr bwMode="auto">
          <a:xfrm>
            <a:off x="4724400" y="6248400"/>
            <a:ext cx="46038" cy="152400"/>
          </a:xfrm>
          <a:prstGeom prst="downArrow">
            <a:avLst>
              <a:gd name="adj1" fmla="val 50000"/>
              <a:gd name="adj2" fmla="val 49655"/>
            </a:avLst>
          </a:prstGeom>
          <a:solidFill>
            <a:schemeClr val="accent1"/>
          </a:solidFill>
          <a:ln w="12700">
            <a:solidFill>
              <a:srgbClr val="9A3410"/>
            </a:solidFill>
            <a:bevel/>
            <a:headEnd/>
            <a:tailEnd/>
          </a:ln>
        </p:spPr>
        <p:txBody>
          <a:bodyPr anchor="ctr"/>
          <a:lstStyle/>
          <a:p>
            <a:pPr algn="ctr"/>
            <a:endParaRPr lang="en-US">
              <a:solidFill>
                <a:srgbClr val="FFFFFF"/>
              </a:solidFill>
              <a:latin typeface="Perpetua" pitchFamily="18" charset="0"/>
              <a:sym typeface="Perpetua" pitchFamily="18" charset="0"/>
            </a:endParaRPr>
          </a:p>
        </p:txBody>
      </p:sp>
      <p:cxnSp>
        <p:nvCxnSpPr>
          <p:cNvPr id="21531" name="Straight Arrow Connector 41"/>
          <p:cNvCxnSpPr>
            <a:cxnSpLocks noChangeShapeType="1"/>
          </p:cNvCxnSpPr>
          <p:nvPr/>
        </p:nvCxnSpPr>
        <p:spPr bwMode="auto">
          <a:xfrm>
            <a:off x="685800" y="1981200"/>
            <a:ext cx="2743200" cy="1588"/>
          </a:xfrm>
          <a:prstGeom prst="straightConnector1">
            <a:avLst/>
          </a:prstGeom>
          <a:noFill/>
          <a:ln w="9525">
            <a:solidFill>
              <a:schemeClr val="accent1"/>
            </a:solidFill>
            <a:bevel/>
            <a:headEnd/>
            <a:tailEnd type="arrow" w="med" len="med"/>
          </a:ln>
        </p:spPr>
      </p:cxnSp>
      <p:sp>
        <p:nvSpPr>
          <p:cNvPr id="21532" name="Straight Connector 43"/>
          <p:cNvSpPr>
            <a:spLocks noChangeShapeType="1"/>
          </p:cNvSpPr>
          <p:nvPr/>
        </p:nvSpPr>
        <p:spPr bwMode="auto">
          <a:xfrm rot="5400000">
            <a:off x="-1751806" y="4418806"/>
            <a:ext cx="4876800" cy="1588"/>
          </a:xfrm>
          <a:prstGeom prst="line">
            <a:avLst/>
          </a:prstGeom>
          <a:noFill/>
          <a:ln w="9525">
            <a:solidFill>
              <a:schemeClr val="accent1"/>
            </a:solidFill>
            <a:bevel/>
            <a:headEnd/>
            <a:tailEnd/>
          </a:ln>
        </p:spPr>
        <p:txBody>
          <a:bodyPr/>
          <a:lstStyle/>
          <a:p>
            <a:endParaRPr lang="en-US"/>
          </a:p>
        </p:txBody>
      </p:sp>
      <p:sp>
        <p:nvSpPr>
          <p:cNvPr id="21533" name="Straight Connector 45"/>
          <p:cNvSpPr>
            <a:spLocks noChangeShapeType="1"/>
          </p:cNvSpPr>
          <p:nvPr/>
        </p:nvSpPr>
        <p:spPr bwMode="auto">
          <a:xfrm>
            <a:off x="685800" y="6858000"/>
            <a:ext cx="8001000" cy="1588"/>
          </a:xfrm>
          <a:prstGeom prst="line">
            <a:avLst/>
          </a:prstGeom>
          <a:noFill/>
          <a:ln w="9525">
            <a:solidFill>
              <a:schemeClr val="accent1"/>
            </a:solidFill>
            <a:bevel/>
            <a:headEnd/>
            <a:tailEnd/>
          </a:ln>
        </p:spPr>
        <p:txBody>
          <a:bodyPr/>
          <a:lstStyle/>
          <a:p>
            <a:endParaRPr lang="en-US"/>
          </a:p>
        </p:txBody>
      </p:sp>
      <p:sp>
        <p:nvSpPr>
          <p:cNvPr id="21534" name="Straight Connector 47"/>
          <p:cNvSpPr>
            <a:spLocks noChangeShapeType="1"/>
          </p:cNvSpPr>
          <p:nvPr/>
        </p:nvSpPr>
        <p:spPr bwMode="auto">
          <a:xfrm rot="5400000" flipH="1" flipV="1">
            <a:off x="6171407" y="4342606"/>
            <a:ext cx="5029200" cy="1587"/>
          </a:xfrm>
          <a:prstGeom prst="line">
            <a:avLst/>
          </a:prstGeom>
          <a:noFill/>
          <a:ln w="9525">
            <a:solidFill>
              <a:schemeClr val="accent1"/>
            </a:solidFill>
            <a:bevel/>
            <a:headEnd/>
            <a:tailEnd/>
          </a:ln>
        </p:spPr>
        <p:txBody>
          <a:bodyPr/>
          <a:lstStyle/>
          <a:p>
            <a:endParaRPr lang="en-US"/>
          </a:p>
        </p:txBody>
      </p:sp>
      <p:cxnSp>
        <p:nvCxnSpPr>
          <p:cNvPr id="21535" name="Straight Arrow Connector 49"/>
          <p:cNvCxnSpPr>
            <a:cxnSpLocks noChangeShapeType="1"/>
          </p:cNvCxnSpPr>
          <p:nvPr/>
        </p:nvCxnSpPr>
        <p:spPr bwMode="auto">
          <a:xfrm rot="10800000">
            <a:off x="5943600" y="1828800"/>
            <a:ext cx="2743200" cy="1588"/>
          </a:xfrm>
          <a:prstGeom prst="straightConnector1">
            <a:avLst/>
          </a:prstGeom>
          <a:noFill/>
          <a:ln w="9525">
            <a:solidFill>
              <a:schemeClr val="accent1"/>
            </a:solidFill>
            <a:bevel/>
            <a:headEnd/>
            <a:tailEnd type="arrow" w="med" len="med"/>
          </a:ln>
        </p:spPr>
      </p:cxnSp>
      <p:cxnSp>
        <p:nvCxnSpPr>
          <p:cNvPr id="21536" name="Straight Arrow Connector 51"/>
          <p:cNvCxnSpPr>
            <a:cxnSpLocks noChangeShapeType="1"/>
          </p:cNvCxnSpPr>
          <p:nvPr/>
        </p:nvCxnSpPr>
        <p:spPr bwMode="auto">
          <a:xfrm>
            <a:off x="838200" y="2286000"/>
            <a:ext cx="2590800" cy="1588"/>
          </a:xfrm>
          <a:prstGeom prst="straightConnector1">
            <a:avLst/>
          </a:prstGeom>
          <a:noFill/>
          <a:ln w="9525">
            <a:solidFill>
              <a:schemeClr val="accent1"/>
            </a:solidFill>
            <a:bevel/>
            <a:headEnd/>
            <a:tailEnd type="arrow" w="med" len="med"/>
          </a:ln>
        </p:spPr>
      </p:cxnSp>
      <p:cxnSp>
        <p:nvCxnSpPr>
          <p:cNvPr id="21537" name="Straight Arrow Connector 55"/>
          <p:cNvCxnSpPr>
            <a:cxnSpLocks noChangeShapeType="1"/>
          </p:cNvCxnSpPr>
          <p:nvPr/>
        </p:nvCxnSpPr>
        <p:spPr bwMode="auto">
          <a:xfrm rot="10800000">
            <a:off x="5943600" y="2286000"/>
            <a:ext cx="2514600" cy="1588"/>
          </a:xfrm>
          <a:prstGeom prst="straightConnector1">
            <a:avLst/>
          </a:prstGeom>
          <a:noFill/>
          <a:ln w="9525">
            <a:solidFill>
              <a:schemeClr val="accent1"/>
            </a:solidFill>
            <a:bevel/>
            <a:headEnd/>
            <a:tailEnd type="arrow" w="med" len="med"/>
          </a:ln>
        </p:spPr>
      </p:cxnSp>
      <p:sp>
        <p:nvSpPr>
          <p:cNvPr id="21538" name="Straight Connector 57"/>
          <p:cNvSpPr>
            <a:spLocks noChangeShapeType="1"/>
          </p:cNvSpPr>
          <p:nvPr/>
        </p:nvSpPr>
        <p:spPr bwMode="auto">
          <a:xfrm rot="5400000">
            <a:off x="-1370806" y="4495006"/>
            <a:ext cx="4419600" cy="1588"/>
          </a:xfrm>
          <a:prstGeom prst="line">
            <a:avLst/>
          </a:prstGeom>
          <a:noFill/>
          <a:ln w="9525">
            <a:solidFill>
              <a:schemeClr val="accent1"/>
            </a:solidFill>
            <a:bevel/>
            <a:headEnd/>
            <a:tailEnd/>
          </a:ln>
        </p:spPr>
        <p:txBody>
          <a:bodyPr/>
          <a:lstStyle/>
          <a:p>
            <a:endParaRPr lang="en-US"/>
          </a:p>
        </p:txBody>
      </p:sp>
      <p:sp>
        <p:nvSpPr>
          <p:cNvPr id="21539" name="Straight Connector 59"/>
          <p:cNvSpPr>
            <a:spLocks noChangeShapeType="1"/>
          </p:cNvSpPr>
          <p:nvPr/>
        </p:nvSpPr>
        <p:spPr bwMode="auto">
          <a:xfrm flipV="1">
            <a:off x="838200" y="6629400"/>
            <a:ext cx="7696200" cy="76200"/>
          </a:xfrm>
          <a:prstGeom prst="line">
            <a:avLst/>
          </a:prstGeom>
          <a:noFill/>
          <a:ln w="9525">
            <a:solidFill>
              <a:schemeClr val="accent1"/>
            </a:solidFill>
            <a:bevel/>
            <a:headEnd/>
            <a:tailEnd/>
          </a:ln>
        </p:spPr>
        <p:txBody>
          <a:bodyPr/>
          <a:lstStyle/>
          <a:p>
            <a:endParaRPr lang="en-US"/>
          </a:p>
        </p:txBody>
      </p:sp>
      <p:sp>
        <p:nvSpPr>
          <p:cNvPr id="21540" name="Straight Connector 63"/>
          <p:cNvSpPr>
            <a:spLocks noChangeShapeType="1"/>
          </p:cNvSpPr>
          <p:nvPr/>
        </p:nvSpPr>
        <p:spPr bwMode="auto">
          <a:xfrm rot="5400000" flipH="1" flipV="1">
            <a:off x="6361907" y="4456906"/>
            <a:ext cx="4343400" cy="1587"/>
          </a:xfrm>
          <a:prstGeom prst="line">
            <a:avLst/>
          </a:prstGeom>
          <a:noFill/>
          <a:ln w="9525">
            <a:solidFill>
              <a:schemeClr val="accent1"/>
            </a:solidFill>
            <a:bevel/>
            <a:headEnd/>
            <a:tailEnd/>
          </a:ln>
        </p:spPr>
        <p:txBody>
          <a:bodyPr/>
          <a:lstStyle/>
          <a:p>
            <a:endParaRPr lang="en-US"/>
          </a:p>
        </p:txBody>
      </p:sp>
      <p:sp>
        <p:nvSpPr>
          <p:cNvPr id="21541" name="Rectangle 64"/>
          <p:cNvSpPr>
            <a:spLocks noChangeArrowheads="1"/>
          </p:cNvSpPr>
          <p:nvPr/>
        </p:nvSpPr>
        <p:spPr bwMode="auto">
          <a:xfrm>
            <a:off x="1295400" y="2743200"/>
            <a:ext cx="381000" cy="2667000"/>
          </a:xfrm>
          <a:prstGeom prst="rect">
            <a:avLst/>
          </a:prstGeom>
          <a:solidFill>
            <a:schemeClr val="accent1"/>
          </a:solidFill>
          <a:ln w="12700">
            <a:solidFill>
              <a:srgbClr val="9A3410"/>
            </a:solidFill>
            <a:bevel/>
            <a:headEnd/>
            <a:tailEnd/>
          </a:ln>
        </p:spPr>
        <p:txBody>
          <a:bodyPr anchor="ctr"/>
          <a:lstStyle/>
          <a:p>
            <a:pPr algn="ctr"/>
            <a:endParaRPr lang="en-US">
              <a:solidFill>
                <a:srgbClr val="FFFFFF"/>
              </a:solidFill>
              <a:latin typeface="Perpetua" pitchFamily="18" charset="0"/>
              <a:sym typeface="Perpetua" pitchFamily="18" charset="0"/>
            </a:endParaRPr>
          </a:p>
        </p:txBody>
      </p:sp>
      <p:sp>
        <p:nvSpPr>
          <p:cNvPr id="21542" name="Left Arrow 66"/>
          <p:cNvSpPr>
            <a:spLocks noChangeArrowheads="1"/>
          </p:cNvSpPr>
          <p:nvPr/>
        </p:nvSpPr>
        <p:spPr bwMode="auto">
          <a:xfrm>
            <a:off x="1752600" y="5181600"/>
            <a:ext cx="1143000" cy="152400"/>
          </a:xfrm>
          <a:prstGeom prst="leftArrow">
            <a:avLst>
              <a:gd name="adj1" fmla="val 50000"/>
              <a:gd name="adj2" fmla="val 50000"/>
            </a:avLst>
          </a:prstGeom>
          <a:solidFill>
            <a:schemeClr val="accent1"/>
          </a:solidFill>
          <a:ln w="12700">
            <a:solidFill>
              <a:srgbClr val="9A3410"/>
            </a:solidFill>
            <a:bevel/>
            <a:headEnd/>
            <a:tailEnd/>
          </a:ln>
        </p:spPr>
        <p:txBody>
          <a:bodyPr anchor="ctr"/>
          <a:lstStyle/>
          <a:p>
            <a:pPr algn="ctr"/>
            <a:endParaRPr lang="en-US">
              <a:solidFill>
                <a:srgbClr val="FFFFFF"/>
              </a:solidFill>
              <a:latin typeface="Perpetua" pitchFamily="18" charset="0"/>
              <a:sym typeface="Perpetua" pitchFamily="18" charset="0"/>
            </a:endParaRPr>
          </a:p>
        </p:txBody>
      </p:sp>
      <p:sp>
        <p:nvSpPr>
          <p:cNvPr id="21543" name="Left Arrow 67"/>
          <p:cNvSpPr>
            <a:spLocks noChangeArrowheads="1"/>
          </p:cNvSpPr>
          <p:nvPr/>
        </p:nvSpPr>
        <p:spPr bwMode="auto">
          <a:xfrm>
            <a:off x="1752600" y="2819400"/>
            <a:ext cx="1143000" cy="152400"/>
          </a:xfrm>
          <a:prstGeom prst="leftArrow">
            <a:avLst>
              <a:gd name="adj1" fmla="val 50000"/>
              <a:gd name="adj2" fmla="val 50000"/>
            </a:avLst>
          </a:prstGeom>
          <a:solidFill>
            <a:schemeClr val="accent1"/>
          </a:solidFill>
          <a:ln w="12700">
            <a:solidFill>
              <a:srgbClr val="9A3410"/>
            </a:solidFill>
            <a:bevel/>
            <a:headEnd/>
            <a:tailEnd/>
          </a:ln>
        </p:spPr>
        <p:txBody>
          <a:bodyPr anchor="ctr"/>
          <a:lstStyle/>
          <a:p>
            <a:pPr algn="ctr"/>
            <a:endParaRPr lang="en-US">
              <a:solidFill>
                <a:srgbClr val="FFFFFF"/>
              </a:solidFill>
              <a:latin typeface="Perpetua" pitchFamily="18" charset="0"/>
              <a:sym typeface="Perpetua" pitchFamily="18" charset="0"/>
            </a:endParaRPr>
          </a:p>
        </p:txBody>
      </p:sp>
      <p:sp>
        <p:nvSpPr>
          <p:cNvPr id="21544" name="Left Arrow 68"/>
          <p:cNvSpPr>
            <a:spLocks noChangeArrowheads="1"/>
          </p:cNvSpPr>
          <p:nvPr/>
        </p:nvSpPr>
        <p:spPr bwMode="auto">
          <a:xfrm>
            <a:off x="1752600" y="4800600"/>
            <a:ext cx="1143000" cy="152400"/>
          </a:xfrm>
          <a:prstGeom prst="leftArrow">
            <a:avLst>
              <a:gd name="adj1" fmla="val 50000"/>
              <a:gd name="adj2" fmla="val 50000"/>
            </a:avLst>
          </a:prstGeom>
          <a:solidFill>
            <a:schemeClr val="accent1"/>
          </a:solidFill>
          <a:ln w="12700">
            <a:solidFill>
              <a:srgbClr val="9A3410"/>
            </a:solidFill>
            <a:bevel/>
            <a:headEnd/>
            <a:tailEnd/>
          </a:ln>
        </p:spPr>
        <p:txBody>
          <a:bodyPr anchor="ctr"/>
          <a:lstStyle/>
          <a:p>
            <a:pPr algn="ctr"/>
            <a:endParaRPr lang="en-US">
              <a:solidFill>
                <a:srgbClr val="FFFFFF"/>
              </a:solidFill>
              <a:latin typeface="Perpetua" pitchFamily="18" charset="0"/>
              <a:sym typeface="Perpetua" pitchFamily="18" charset="0"/>
            </a:endParaRPr>
          </a:p>
        </p:txBody>
      </p:sp>
      <p:sp>
        <p:nvSpPr>
          <p:cNvPr id="21545" name="Left Arrow 70"/>
          <p:cNvSpPr>
            <a:spLocks noChangeArrowheads="1"/>
          </p:cNvSpPr>
          <p:nvPr/>
        </p:nvSpPr>
        <p:spPr bwMode="auto">
          <a:xfrm>
            <a:off x="1752600" y="3276600"/>
            <a:ext cx="1143000" cy="152400"/>
          </a:xfrm>
          <a:prstGeom prst="leftArrow">
            <a:avLst>
              <a:gd name="adj1" fmla="val 50000"/>
              <a:gd name="adj2" fmla="val 50000"/>
            </a:avLst>
          </a:prstGeom>
          <a:solidFill>
            <a:schemeClr val="accent1"/>
          </a:solidFill>
          <a:ln w="12700">
            <a:solidFill>
              <a:srgbClr val="9A3410"/>
            </a:solidFill>
            <a:bevel/>
            <a:headEnd/>
            <a:tailEnd/>
          </a:ln>
        </p:spPr>
        <p:txBody>
          <a:bodyPr anchor="ctr"/>
          <a:lstStyle/>
          <a:p>
            <a:pPr algn="ctr"/>
            <a:endParaRPr lang="en-US">
              <a:solidFill>
                <a:srgbClr val="FFFFFF"/>
              </a:solidFill>
              <a:latin typeface="Perpetua" pitchFamily="18" charset="0"/>
              <a:sym typeface="Perpetua" pitchFamily="18" charset="0"/>
            </a:endParaRPr>
          </a:p>
        </p:txBody>
      </p:sp>
      <p:sp>
        <p:nvSpPr>
          <p:cNvPr id="21546" name="Left Arrow 71"/>
          <p:cNvSpPr>
            <a:spLocks noChangeArrowheads="1"/>
          </p:cNvSpPr>
          <p:nvPr/>
        </p:nvSpPr>
        <p:spPr bwMode="auto">
          <a:xfrm>
            <a:off x="1752600" y="4419600"/>
            <a:ext cx="1143000" cy="152400"/>
          </a:xfrm>
          <a:prstGeom prst="leftArrow">
            <a:avLst>
              <a:gd name="adj1" fmla="val 50000"/>
              <a:gd name="adj2" fmla="val 50000"/>
            </a:avLst>
          </a:prstGeom>
          <a:solidFill>
            <a:schemeClr val="accent1"/>
          </a:solidFill>
          <a:ln w="12700">
            <a:solidFill>
              <a:srgbClr val="9A3410"/>
            </a:solidFill>
            <a:bevel/>
            <a:headEnd/>
            <a:tailEnd/>
          </a:ln>
        </p:spPr>
        <p:txBody>
          <a:bodyPr anchor="ctr"/>
          <a:lstStyle/>
          <a:p>
            <a:pPr algn="ctr"/>
            <a:endParaRPr lang="en-US">
              <a:solidFill>
                <a:srgbClr val="FFFFFF"/>
              </a:solidFill>
              <a:latin typeface="Perpetua" pitchFamily="18" charset="0"/>
              <a:sym typeface="Perpetua" pitchFamily="18" charset="0"/>
            </a:endParaRPr>
          </a:p>
        </p:txBody>
      </p:sp>
      <p:sp>
        <p:nvSpPr>
          <p:cNvPr id="21547" name="Left Arrow 72"/>
          <p:cNvSpPr>
            <a:spLocks noChangeArrowheads="1"/>
          </p:cNvSpPr>
          <p:nvPr/>
        </p:nvSpPr>
        <p:spPr bwMode="auto">
          <a:xfrm>
            <a:off x="1752600" y="3810000"/>
            <a:ext cx="1143000" cy="228600"/>
          </a:xfrm>
          <a:prstGeom prst="leftArrow">
            <a:avLst>
              <a:gd name="adj1" fmla="val 50000"/>
              <a:gd name="adj2" fmla="val 50000"/>
            </a:avLst>
          </a:prstGeom>
          <a:solidFill>
            <a:schemeClr val="accent1"/>
          </a:solidFill>
          <a:ln w="12700">
            <a:solidFill>
              <a:srgbClr val="9A3410"/>
            </a:solidFill>
            <a:bevel/>
            <a:headEnd/>
            <a:tailEnd/>
          </a:ln>
        </p:spPr>
        <p:txBody>
          <a:bodyPr anchor="ctr"/>
          <a:lstStyle/>
          <a:p>
            <a:pPr algn="ctr"/>
            <a:endParaRPr lang="en-US">
              <a:solidFill>
                <a:srgbClr val="FFFFFF"/>
              </a:solidFill>
              <a:latin typeface="Perpetua" pitchFamily="18" charset="0"/>
              <a:sym typeface="Perpetua" pitchFamily="18" charset="0"/>
            </a:endParaRPr>
          </a:p>
        </p:txBody>
      </p:sp>
    </p:spTree>
  </p:cSld>
  <p:clrMapOvr>
    <a:masterClrMapping/>
  </p:clrMapOvr>
  <p:transition>
    <p:wipe dir="d"/>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304800"/>
            <a:ext cx="8686800" cy="914400"/>
          </a:xfrm>
        </p:spPr>
        <p:txBody>
          <a:bodyPr>
            <a:normAutofit fontScale="90000"/>
          </a:bodyPr>
          <a:lstStyle/>
          <a:p>
            <a:r>
              <a:rPr lang="en-US" sz="3600" smtClean="0">
                <a:solidFill>
                  <a:schemeClr val="tx1"/>
                </a:solidFill>
              </a:rPr>
              <a:t>Environmental Factors Affecting Selection</a:t>
            </a:r>
          </a:p>
        </p:txBody>
      </p:sp>
      <p:sp>
        <p:nvSpPr>
          <p:cNvPr id="22531" name="Content Placeholder 2"/>
          <p:cNvSpPr>
            <a:spLocks noGrp="1"/>
          </p:cNvSpPr>
          <p:nvPr>
            <p:ph idx="1"/>
          </p:nvPr>
        </p:nvSpPr>
        <p:spPr>
          <a:xfrm>
            <a:off x="381000" y="2057400"/>
            <a:ext cx="8534400" cy="4419600"/>
          </a:xfrm>
        </p:spPr>
        <p:txBody>
          <a:bodyPr/>
          <a:lstStyle/>
          <a:p>
            <a:r>
              <a:rPr lang="en-US" smtClean="0"/>
              <a:t>Selection is influenced by several factors. More prominent  among them are supply and demand of specific skills in the labour market, unemployment rate, labour-market conditions, legal and political considerations, company’s image, company’s policy, HRP, and cost of hiring.</a:t>
            </a:r>
          </a:p>
        </p:txBody>
      </p:sp>
      <p:sp>
        <p:nvSpPr>
          <p:cNvPr id="22532" name="Date Placeholder 3"/>
          <p:cNvSpPr>
            <a:spLocks noGrp="1"/>
          </p:cNvSpPr>
          <p:nvPr>
            <p:ph type="dt" sz="quarter" idx="10"/>
          </p:nvPr>
        </p:nvSpPr>
        <p:spPr>
          <a:noFill/>
        </p:spPr>
        <p:txBody>
          <a:bodyPr/>
          <a:lstStyle/>
          <a:p>
            <a:fld id="{F2E040A8-2859-4C74-ABC5-B0595DB0D13B}" type="datetime1">
              <a:rPr lang="en-US" altLang="en-US" smtClean="0"/>
              <a:pPr/>
              <a:t>4/12/2020</a:t>
            </a:fld>
            <a:endParaRPr lang="en-US" sz="1800" smtClean="0">
              <a:solidFill>
                <a:schemeClr val="tx1"/>
              </a:solidFil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idx="4294967295"/>
          </p:nvPr>
        </p:nvSpPr>
        <p:spPr>
          <a:xfrm>
            <a:off x="914400" y="152400"/>
            <a:ext cx="7772400" cy="685800"/>
          </a:xfrm>
        </p:spPr>
        <p:txBody>
          <a:bodyPr/>
          <a:lstStyle/>
          <a:p>
            <a:pPr eaLnBrk="1" hangingPunct="1"/>
            <a:r>
              <a:rPr lang="en-US" smtClean="0">
                <a:solidFill>
                  <a:schemeClr val="tx1"/>
                </a:solidFill>
              </a:rPr>
              <a:t>Preliminary Interview</a:t>
            </a:r>
          </a:p>
        </p:txBody>
      </p:sp>
      <p:sp>
        <p:nvSpPr>
          <p:cNvPr id="23555" name="Content Placeholder 2"/>
          <p:cNvSpPr>
            <a:spLocks noGrp="1" noChangeArrowheads="1"/>
          </p:cNvSpPr>
          <p:nvPr>
            <p:ph sz="quarter" idx="4294967295"/>
          </p:nvPr>
        </p:nvSpPr>
        <p:spPr>
          <a:xfrm>
            <a:off x="457200" y="1066800"/>
            <a:ext cx="8458200" cy="5410200"/>
          </a:xfrm>
        </p:spPr>
        <p:txBody>
          <a:bodyPr>
            <a:normAutofit fontScale="92500" lnSpcReduction="20000"/>
          </a:bodyPr>
          <a:lstStyle/>
          <a:p>
            <a:pPr eaLnBrk="1" hangingPunct="1"/>
            <a:r>
              <a:rPr lang="en-US" altLang="zh-CN" smtClean="0"/>
              <a:t>1) </a:t>
            </a:r>
            <a:r>
              <a:rPr lang="en-US" altLang="zh-CN" b="1" u="sng" smtClean="0"/>
              <a:t>Preliminary Screening:-</a:t>
            </a:r>
            <a:endParaRPr lang="en-US" altLang="zh-CN" smtClean="0"/>
          </a:p>
          <a:p>
            <a:pPr eaLnBrk="1" hangingPunct="1">
              <a:buFont typeface="Wingdings 2" pitchFamily="18" charset="2"/>
              <a:buNone/>
            </a:pPr>
            <a:r>
              <a:rPr lang="en-US" altLang="zh-CN" smtClean="0"/>
              <a:t>a) </a:t>
            </a:r>
            <a:r>
              <a:rPr lang="en-US" altLang="zh-CN" u="sng" smtClean="0"/>
              <a:t>Receive of application:-</a:t>
            </a:r>
            <a:endParaRPr lang="en-US" altLang="zh-CN" smtClean="0"/>
          </a:p>
          <a:p>
            <a:pPr eaLnBrk="1" hangingPunct="1">
              <a:buFont typeface="Wingdings 2" pitchFamily="18" charset="2"/>
              <a:buNone/>
            </a:pPr>
            <a:r>
              <a:rPr lang="en-US" altLang="zh-CN" smtClean="0"/>
              <a:t>	Selection process starts with receipt of application by personnel department.</a:t>
            </a:r>
          </a:p>
          <a:p>
            <a:pPr eaLnBrk="1" hangingPunct="1">
              <a:buFont typeface="Wingdings 2" pitchFamily="18" charset="2"/>
              <a:buNone/>
            </a:pPr>
            <a:r>
              <a:rPr lang="en-US" altLang="zh-CN" smtClean="0"/>
              <a:t>b) </a:t>
            </a:r>
            <a:r>
              <a:rPr lang="en-US" altLang="zh-CN" u="sng" smtClean="0"/>
              <a:t>Scruitiny:- </a:t>
            </a:r>
            <a:endParaRPr lang="en-US" altLang="zh-CN" smtClean="0"/>
          </a:p>
          <a:p>
            <a:pPr eaLnBrk="1" hangingPunct="1">
              <a:buFont typeface="Wingdings 2" pitchFamily="18" charset="2"/>
              <a:buNone/>
            </a:pPr>
            <a:r>
              <a:rPr lang="en-US" altLang="zh-CN" smtClean="0"/>
              <a:t>	All applications received are scrutinized to find out whether candidates fulfill minimum academic qualification &amp; other requirements.</a:t>
            </a:r>
          </a:p>
          <a:p>
            <a:pPr eaLnBrk="1" hangingPunct="1">
              <a:buFont typeface="Wingdings 2" pitchFamily="18" charset="2"/>
              <a:buNone/>
            </a:pPr>
            <a:r>
              <a:rPr lang="en-US" altLang="zh-CN" smtClean="0"/>
              <a:t>c) </a:t>
            </a:r>
            <a:r>
              <a:rPr lang="en-US" altLang="zh-CN" b="1" u="sng" smtClean="0"/>
              <a:t>Preliminary Interview:-  </a:t>
            </a:r>
            <a:r>
              <a:rPr lang="en-US" altLang="zh-CN" smtClean="0"/>
              <a:t>The purpose of Preliminary  interview is elimination of unqualified applications. Scrutiny enables the HR specialists to eliminate unqualified job seekers based on the information supplied in their application forms. </a:t>
            </a:r>
          </a:p>
          <a:p>
            <a:pPr eaLnBrk="1" hangingPunct="1">
              <a:buFont typeface="Wingdings 2" pitchFamily="18" charset="2"/>
              <a:buNone/>
            </a:pPr>
            <a:r>
              <a:rPr lang="en-US" altLang="zh-CN" b="1" smtClean="0"/>
              <a:t> </a:t>
            </a:r>
            <a:endParaRPr lang="en-US" altLang="zh-CN" smtClean="0"/>
          </a:p>
          <a:p>
            <a:pPr eaLnBrk="1" hangingPunct="1">
              <a:buFont typeface="Wingdings 2" pitchFamily="18" charset="2"/>
              <a:buNone/>
            </a:pPr>
            <a:r>
              <a:rPr lang="en-US" altLang="zh-CN" smtClean="0"/>
              <a:t>	</a:t>
            </a:r>
          </a:p>
          <a:p>
            <a:pPr eaLnBrk="1" hangingPunct="1"/>
            <a:endParaRPr lang="en-US" altLang="zh-CN" smtClean="0"/>
          </a:p>
          <a:p>
            <a:pPr eaLnBrk="1" hangingPunct="1"/>
            <a:endParaRPr lang="en-US" altLang="zh-CN" smtClean="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4400" y="274638"/>
            <a:ext cx="7772400" cy="563562"/>
          </a:xfrm>
        </p:spPr>
        <p:txBody>
          <a:bodyPr>
            <a:normAutofit fontScale="90000"/>
          </a:bodyPr>
          <a:lstStyle/>
          <a:p>
            <a:pPr eaLnBrk="1" hangingPunct="1"/>
            <a:r>
              <a:rPr lang="en-US" smtClean="0">
                <a:solidFill>
                  <a:schemeClr val="tx1"/>
                </a:solidFill>
              </a:rPr>
              <a:t>Selection Test</a:t>
            </a:r>
          </a:p>
        </p:txBody>
      </p:sp>
      <p:sp>
        <p:nvSpPr>
          <p:cNvPr id="24579" name="Content Placeholder 2"/>
          <p:cNvSpPr>
            <a:spLocks noGrp="1"/>
          </p:cNvSpPr>
          <p:nvPr>
            <p:ph idx="1"/>
          </p:nvPr>
        </p:nvSpPr>
        <p:spPr>
          <a:xfrm>
            <a:off x="228600" y="762000"/>
            <a:ext cx="8686800" cy="5791200"/>
          </a:xfrm>
        </p:spPr>
        <p:txBody>
          <a:bodyPr>
            <a:normAutofit fontScale="92500" lnSpcReduction="10000"/>
          </a:bodyPr>
          <a:lstStyle/>
          <a:p>
            <a:pPr eaLnBrk="1" hangingPunct="1"/>
            <a:r>
              <a:rPr lang="en-US" sz="2000" b="1" smtClean="0"/>
              <a:t>Selection Test:- </a:t>
            </a:r>
            <a:r>
              <a:rPr lang="en-US" sz="2000" smtClean="0"/>
              <a:t>Job seekers who pass the screening and the preliminary interview are called for test. Different types of tests  may be administered, depending on the job and the company. Generally, tests are used to determine the applicants ability, aptitude and personality etc.</a:t>
            </a:r>
          </a:p>
          <a:p>
            <a:pPr eaLnBrk="1" hangingPunct="1"/>
            <a:r>
              <a:rPr lang="en-US" sz="2000" b="1" i="1" smtClean="0"/>
              <a:t>a.</a:t>
            </a:r>
            <a:r>
              <a:rPr lang="en-US" sz="2000" smtClean="0"/>
              <a:t>    </a:t>
            </a:r>
            <a:r>
              <a:rPr lang="en-US" sz="2400" smtClean="0"/>
              <a:t>  </a:t>
            </a:r>
            <a:r>
              <a:rPr lang="en-US" sz="2400" b="1" i="1" smtClean="0"/>
              <a:t>Intelligence tests:-</a:t>
            </a:r>
            <a:r>
              <a:rPr lang="en-US" sz="2400" smtClean="0"/>
              <a:t>Tests of general intellectual abilities. They measures not a single trait but rather a range of abilities such as- reasoning, vocabulary, verbal fluency, numerical abilities, memory etc.</a:t>
            </a:r>
          </a:p>
          <a:p>
            <a:pPr eaLnBrk="1" hangingPunct="1"/>
            <a:r>
              <a:rPr lang="en-US" sz="2400" b="1" i="1" smtClean="0"/>
              <a:t>b.</a:t>
            </a:r>
            <a:r>
              <a:rPr lang="en-US" sz="2400" smtClean="0"/>
              <a:t>      </a:t>
            </a:r>
            <a:r>
              <a:rPr lang="en-US" sz="2400" b="1" i="1" smtClean="0"/>
              <a:t>Aptitude tests:-</a:t>
            </a:r>
            <a:r>
              <a:rPr lang="en-US" sz="2400" smtClean="0"/>
              <a:t>  It measures whether an individual has the capacity or latent ability to learn a given job if given adequate training. A capacity to learn in the future. To select person who will show a higher degree of success after the training period. Specific capacities or aptitudes are- mechanical, clerical, linguistic, musical, academic etc.</a:t>
            </a:r>
          </a:p>
          <a:p>
            <a:pPr eaLnBrk="1" hangingPunct="1"/>
            <a:r>
              <a:rPr lang="en-US" sz="2400" b="1" i="1" smtClean="0"/>
              <a:t>c.</a:t>
            </a:r>
            <a:r>
              <a:rPr lang="en-US" sz="2400" smtClean="0"/>
              <a:t>      </a:t>
            </a:r>
            <a:r>
              <a:rPr lang="en-US" sz="2400" b="1" i="1" smtClean="0"/>
              <a:t>Situation tests:- </a:t>
            </a:r>
            <a:r>
              <a:rPr lang="en-US" sz="2400" smtClean="0"/>
              <a:t>It evaluates the candidate’s behavior in a particular situation or in  a situation which  is similar to some aspects of the job to be done in the future.</a:t>
            </a:r>
            <a:endParaRPr lang="en-US" sz="2000" smtClean="0"/>
          </a:p>
        </p:txBody>
      </p:sp>
      <p:sp>
        <p:nvSpPr>
          <p:cNvPr id="24580" name="Date Placeholder 3"/>
          <p:cNvSpPr>
            <a:spLocks noGrp="1"/>
          </p:cNvSpPr>
          <p:nvPr>
            <p:ph type="dt" sz="quarter" idx="10"/>
          </p:nvPr>
        </p:nvSpPr>
        <p:spPr>
          <a:noFill/>
        </p:spPr>
        <p:txBody>
          <a:bodyPr/>
          <a:lstStyle/>
          <a:p>
            <a:fld id="{CE761C13-D2D3-4A3C-88FC-0339521F69EC}" type="datetime1">
              <a:rPr lang="en-US" altLang="en-US" smtClean="0"/>
              <a:pPr/>
              <a:t>4/12/2020</a:t>
            </a:fld>
            <a:endParaRPr lang="en-US" sz="1800" smtClean="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39000" cy="670560"/>
          </a:xfrm>
        </p:spPr>
        <p:txBody>
          <a:bodyPr/>
          <a:lstStyle/>
          <a:p>
            <a:r>
              <a:rPr lang="en-US" dirty="0" smtClean="0"/>
              <a:t>Procurement</a:t>
            </a:r>
            <a:endParaRPr lang="en-US" dirty="0"/>
          </a:p>
        </p:txBody>
      </p:sp>
      <p:sp>
        <p:nvSpPr>
          <p:cNvPr id="6" name="Content Placeholder 5"/>
          <p:cNvSpPr>
            <a:spLocks noGrp="1"/>
          </p:cNvSpPr>
          <p:nvPr>
            <p:ph idx="1"/>
          </p:nvPr>
        </p:nvSpPr>
        <p:spPr>
          <a:xfrm>
            <a:off x="457200" y="1143000"/>
            <a:ext cx="7239000" cy="5312736"/>
          </a:xfrm>
        </p:spPr>
        <p:txBody>
          <a:bodyPr/>
          <a:lstStyle/>
          <a:p>
            <a:pPr>
              <a:buNone/>
            </a:pPr>
            <a:endParaRPr lang="en-US" dirty="0"/>
          </a:p>
        </p:txBody>
      </p:sp>
      <p:sp>
        <p:nvSpPr>
          <p:cNvPr id="7" name="Rectangle 6"/>
          <p:cNvSpPr/>
          <p:nvPr/>
        </p:nvSpPr>
        <p:spPr>
          <a:xfrm>
            <a:off x="533400" y="1295400"/>
            <a:ext cx="2743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Job Analysis</a:t>
            </a:r>
            <a:endParaRPr lang="en-US" dirty="0"/>
          </a:p>
        </p:txBody>
      </p:sp>
      <p:sp>
        <p:nvSpPr>
          <p:cNvPr id="8" name="Rectangle 7"/>
          <p:cNvSpPr/>
          <p:nvPr/>
        </p:nvSpPr>
        <p:spPr>
          <a:xfrm>
            <a:off x="1143000" y="2362200"/>
            <a:ext cx="2819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Recruitment</a:t>
            </a:r>
            <a:endParaRPr lang="en-US" dirty="0"/>
          </a:p>
        </p:txBody>
      </p:sp>
      <p:sp>
        <p:nvSpPr>
          <p:cNvPr id="9" name="Rectangle 8"/>
          <p:cNvSpPr/>
          <p:nvPr/>
        </p:nvSpPr>
        <p:spPr>
          <a:xfrm>
            <a:off x="3200400" y="5562600"/>
            <a:ext cx="2743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Separation</a:t>
            </a:r>
            <a:endParaRPr lang="en-US" dirty="0"/>
          </a:p>
        </p:txBody>
      </p:sp>
      <p:sp>
        <p:nvSpPr>
          <p:cNvPr id="10" name="Rectangle 9"/>
          <p:cNvSpPr/>
          <p:nvPr/>
        </p:nvSpPr>
        <p:spPr>
          <a:xfrm>
            <a:off x="2057400" y="3962400"/>
            <a:ext cx="2895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Induction</a:t>
            </a:r>
            <a:endParaRPr lang="en-US" dirty="0"/>
          </a:p>
        </p:txBody>
      </p:sp>
      <p:sp>
        <p:nvSpPr>
          <p:cNvPr id="11" name="Rectangle 10"/>
          <p:cNvSpPr/>
          <p:nvPr/>
        </p:nvSpPr>
        <p:spPr>
          <a:xfrm>
            <a:off x="2819400" y="5029200"/>
            <a:ext cx="2819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Promotion</a:t>
            </a:r>
            <a:endParaRPr lang="en-US" dirty="0"/>
          </a:p>
        </p:txBody>
      </p:sp>
      <p:sp>
        <p:nvSpPr>
          <p:cNvPr id="12" name="Rectangle 11"/>
          <p:cNvSpPr/>
          <p:nvPr/>
        </p:nvSpPr>
        <p:spPr>
          <a:xfrm>
            <a:off x="2438400" y="4495800"/>
            <a:ext cx="2971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Transfer</a:t>
            </a:r>
            <a:endParaRPr lang="en-US" dirty="0"/>
          </a:p>
        </p:txBody>
      </p:sp>
      <p:sp>
        <p:nvSpPr>
          <p:cNvPr id="13" name="Rectangle 12"/>
          <p:cNvSpPr/>
          <p:nvPr/>
        </p:nvSpPr>
        <p:spPr>
          <a:xfrm>
            <a:off x="838200" y="1828800"/>
            <a:ext cx="2819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HR Planning</a:t>
            </a:r>
            <a:endParaRPr lang="en-US" dirty="0"/>
          </a:p>
        </p:txBody>
      </p:sp>
      <p:sp>
        <p:nvSpPr>
          <p:cNvPr id="14" name="Rectangle 13"/>
          <p:cNvSpPr/>
          <p:nvPr/>
        </p:nvSpPr>
        <p:spPr>
          <a:xfrm>
            <a:off x="1447800" y="2895600"/>
            <a:ext cx="2819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Selection</a:t>
            </a:r>
            <a:endParaRPr lang="en-US" dirty="0"/>
          </a:p>
        </p:txBody>
      </p:sp>
      <p:sp>
        <p:nvSpPr>
          <p:cNvPr id="15" name="Rectangle 14"/>
          <p:cNvSpPr/>
          <p:nvPr/>
        </p:nvSpPr>
        <p:spPr>
          <a:xfrm>
            <a:off x="1752600" y="3429000"/>
            <a:ext cx="2819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Placement</a:t>
            </a:r>
            <a:endParaRPr lang="en-US"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533400" y="685800"/>
            <a:ext cx="8305800" cy="5791200"/>
          </a:xfrm>
        </p:spPr>
        <p:txBody>
          <a:bodyPr>
            <a:normAutofit fontScale="92500" lnSpcReduction="10000"/>
          </a:bodyPr>
          <a:lstStyle/>
          <a:p>
            <a:pPr eaLnBrk="1" hangingPunct="1"/>
            <a:r>
              <a:rPr lang="en-US" sz="2200" b="1" i="1" smtClean="0"/>
              <a:t>d.</a:t>
            </a:r>
            <a:r>
              <a:rPr lang="en-US" sz="2200" smtClean="0"/>
              <a:t>      </a:t>
            </a:r>
            <a:r>
              <a:rPr lang="en-US" sz="2200" b="1" i="1" smtClean="0"/>
              <a:t>Personality tests:- </a:t>
            </a:r>
            <a:r>
              <a:rPr lang="en-US" sz="2200" smtClean="0"/>
              <a:t>It measures personality attributes of  candidate such as emotional stability, confirmity, agreeableness, extroversion, smartness etc.</a:t>
            </a:r>
          </a:p>
          <a:p>
            <a:pPr eaLnBrk="1" hangingPunct="1"/>
            <a:r>
              <a:rPr lang="en-US" sz="2200" b="1" i="1" smtClean="0"/>
              <a:t>e.</a:t>
            </a:r>
            <a:r>
              <a:rPr lang="en-US" sz="2200" smtClean="0"/>
              <a:t>      </a:t>
            </a:r>
            <a:r>
              <a:rPr lang="en-US" sz="2200" b="1" i="1" smtClean="0"/>
              <a:t>Interest tests/Vocational tests:- </a:t>
            </a:r>
            <a:r>
              <a:rPr lang="en-US" sz="2200" smtClean="0"/>
              <a:t>Most organization realize that a person who is interested in a job or tasks will do much better than who is uninterested. In this test applicants is asked whether s/he likes, dislikes the particular occupation, activities, peoples. Interest in specific profession and occupation is tested. Measures candidates preference in different types of job.</a:t>
            </a:r>
            <a:br>
              <a:rPr lang="en-US" sz="2200" smtClean="0"/>
            </a:br>
            <a:endParaRPr lang="en-US" sz="2200" smtClean="0"/>
          </a:p>
          <a:p>
            <a:pPr eaLnBrk="1" hangingPunct="1"/>
            <a:r>
              <a:rPr lang="en-US" sz="2200" b="1" i="1" smtClean="0"/>
              <a:t>f.</a:t>
            </a:r>
            <a:r>
              <a:rPr lang="en-US" sz="2200" smtClean="0"/>
              <a:t>      </a:t>
            </a:r>
            <a:r>
              <a:rPr lang="en-US" sz="2200" b="1" i="1" smtClean="0"/>
              <a:t>Test batteries:- </a:t>
            </a:r>
            <a:r>
              <a:rPr lang="en-US" sz="2200" smtClean="0"/>
              <a:t>This test helps to fit candidate with wide  array of jobs. This test covers abilities  such as- verbal, numerical, intelligence, finger and manual dexterity etc.</a:t>
            </a:r>
          </a:p>
          <a:p>
            <a:pPr eaLnBrk="1" hangingPunct="1"/>
            <a:r>
              <a:rPr lang="en-US" sz="2000" b="1" i="1" smtClean="0"/>
              <a:t>g. </a:t>
            </a:r>
            <a:r>
              <a:rPr lang="en-US" sz="2400" b="1" i="1" smtClean="0"/>
              <a:t>Achievement tests:-</a:t>
            </a:r>
            <a:r>
              <a:rPr lang="en-US" sz="2400" smtClean="0"/>
              <a:t>Concerned with what one has accomplished. When applicants claim to know something, an achievement test is given to measure how well they know it. Trade tests such as- electricians, typing, dictation, computer operator, machinists etc. It helps to shows the demonstrable relationship and job performance</a:t>
            </a:r>
            <a:r>
              <a:rPr lang="en-US" sz="2000" smtClean="0"/>
              <a:t>.</a:t>
            </a:r>
            <a:endParaRPr lang="en-US" sz="1800" smtClean="0"/>
          </a:p>
          <a:p>
            <a:pPr eaLnBrk="1" hangingPunct="1"/>
            <a:endParaRPr lang="en-US" sz="1800" smtClean="0"/>
          </a:p>
          <a:p>
            <a:pPr eaLnBrk="1" hangingPunct="1"/>
            <a:endParaRPr lang="en-US" sz="2200" smtClean="0"/>
          </a:p>
        </p:txBody>
      </p:sp>
      <p:sp>
        <p:nvSpPr>
          <p:cNvPr id="25603" name="Date Placeholder 3"/>
          <p:cNvSpPr>
            <a:spLocks noGrp="1"/>
          </p:cNvSpPr>
          <p:nvPr>
            <p:ph type="dt" sz="quarter" idx="10"/>
          </p:nvPr>
        </p:nvSpPr>
        <p:spPr>
          <a:noFill/>
        </p:spPr>
        <p:txBody>
          <a:bodyPr/>
          <a:lstStyle/>
          <a:p>
            <a:fld id="{0D0D0A60-B56A-4003-BB78-84AFE028634B}" type="datetime1">
              <a:rPr lang="en-US" altLang="en-US" smtClean="0"/>
              <a:pPr/>
              <a:t>4/12/2020</a:t>
            </a:fld>
            <a:endParaRPr lang="en-US" sz="1800" smtClean="0">
              <a:solidFill>
                <a:schemeClr val="tx1"/>
              </a:solidFill>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14400" y="274638"/>
            <a:ext cx="7772400" cy="715962"/>
          </a:xfrm>
        </p:spPr>
        <p:txBody>
          <a:bodyPr/>
          <a:lstStyle/>
          <a:p>
            <a:pPr eaLnBrk="1" hangingPunct="1"/>
            <a:r>
              <a:rPr lang="en-US" smtClean="0">
                <a:solidFill>
                  <a:schemeClr val="tx1"/>
                </a:solidFill>
              </a:rPr>
              <a:t>Employment Interview</a:t>
            </a:r>
          </a:p>
        </p:txBody>
      </p:sp>
      <p:sp>
        <p:nvSpPr>
          <p:cNvPr id="26627" name="Content Placeholder 2"/>
          <p:cNvSpPr>
            <a:spLocks noGrp="1"/>
          </p:cNvSpPr>
          <p:nvPr>
            <p:ph idx="1"/>
          </p:nvPr>
        </p:nvSpPr>
        <p:spPr>
          <a:xfrm>
            <a:off x="381000" y="914400"/>
            <a:ext cx="8305800" cy="5410200"/>
          </a:xfrm>
        </p:spPr>
        <p:txBody>
          <a:bodyPr>
            <a:normAutofit fontScale="92500" lnSpcReduction="10000"/>
          </a:bodyPr>
          <a:lstStyle/>
          <a:p>
            <a:pPr eaLnBrk="1" hangingPunct="1"/>
            <a:r>
              <a:rPr lang="en-US" b="1" smtClean="0"/>
              <a:t>Employment Interview:- </a:t>
            </a:r>
            <a:r>
              <a:rPr lang="en-US" sz="2400" smtClean="0"/>
              <a:t>Interview is a formal, in-depth conversation conducted to evaluate the applicant’s acceptability. It is considered to be an excellent selection device. Its popularity stems from its flexibility. Interview can be adapted to unskilled, skilled, managerial and professional employees. It allows a two-way exchange of information, the interviewer learn about the applicant and the applicant learns about the  employer. </a:t>
            </a:r>
            <a:endParaRPr lang="en-US" smtClean="0"/>
          </a:p>
          <a:p>
            <a:pPr eaLnBrk="1" hangingPunct="1"/>
            <a:r>
              <a:rPr lang="en-US" smtClean="0"/>
              <a:t>An interview is a procedure designed to obtain information from a person through oral responses to oral inquiries.</a:t>
            </a:r>
          </a:p>
          <a:p>
            <a:pPr eaLnBrk="1" hangingPunct="1"/>
            <a:r>
              <a:rPr lang="en-US" smtClean="0"/>
              <a:t>A selection procedure designed to predict future job performance on the basis of applicant’s oral responses to oral inquiries.</a:t>
            </a:r>
          </a:p>
          <a:p>
            <a:pPr eaLnBrk="1" hangingPunct="1"/>
            <a:r>
              <a:rPr lang="en-US" smtClean="0"/>
              <a:t>Managers uses several types of interviews, such as: selection, appraisal and exit interviews</a:t>
            </a:r>
          </a:p>
          <a:p>
            <a:pPr eaLnBrk="1" hangingPunct="1"/>
            <a:endParaRPr lang="en-US" smtClean="0"/>
          </a:p>
        </p:txBody>
      </p:sp>
      <p:sp>
        <p:nvSpPr>
          <p:cNvPr id="26628" name="Date Placeholder 3"/>
          <p:cNvSpPr>
            <a:spLocks noGrp="1"/>
          </p:cNvSpPr>
          <p:nvPr>
            <p:ph type="dt" sz="quarter" idx="10"/>
          </p:nvPr>
        </p:nvSpPr>
        <p:spPr>
          <a:noFill/>
        </p:spPr>
        <p:txBody>
          <a:bodyPr/>
          <a:lstStyle/>
          <a:p>
            <a:fld id="{A0B0BCEC-05B1-4CC0-A0ED-613E8ED9CBDC}" type="datetime1">
              <a:rPr lang="en-US" altLang="en-US" smtClean="0"/>
              <a:pPr/>
              <a:t>4/12/2020</a:t>
            </a:fld>
            <a:endParaRPr lang="en-US" sz="1800" smtClean="0">
              <a:solidFill>
                <a:schemeClr val="tx1"/>
              </a:solidFill>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solidFill>
                  <a:schemeClr val="tx1"/>
                </a:solidFill>
              </a:rPr>
              <a:t>Objectives of Interview</a:t>
            </a:r>
          </a:p>
        </p:txBody>
      </p:sp>
      <p:sp>
        <p:nvSpPr>
          <p:cNvPr id="3" name="Content Placeholder 2"/>
          <p:cNvSpPr>
            <a:spLocks noGrp="1"/>
          </p:cNvSpPr>
          <p:nvPr>
            <p:ph idx="1"/>
          </p:nvPr>
        </p:nvSpPr>
        <p:spPr/>
        <p:txBody>
          <a:bodyPr/>
          <a:lstStyle/>
          <a:p>
            <a:pPr>
              <a:defRPr/>
            </a:pPr>
            <a:r>
              <a:rPr lang="en-US" dirty="0" smtClean="0"/>
              <a:t>Interview has at least three objectives:-</a:t>
            </a:r>
          </a:p>
          <a:p>
            <a:pPr marL="514350" indent="-514350">
              <a:buFont typeface="+mj-lt"/>
              <a:buAutoNum type="arabicPeriod"/>
              <a:defRPr/>
            </a:pPr>
            <a:r>
              <a:rPr lang="en-US" dirty="0" smtClean="0"/>
              <a:t>Helps obtain additional information from applicant</a:t>
            </a:r>
          </a:p>
          <a:p>
            <a:pPr marL="514350" indent="-514350">
              <a:buFont typeface="+mj-lt"/>
              <a:buAutoNum type="arabicPeriod"/>
              <a:defRPr/>
            </a:pPr>
            <a:r>
              <a:rPr lang="en-US" dirty="0" smtClean="0"/>
              <a:t>Facilitates giving general information to the applicant such as company policies, job, product manufacturing and the like</a:t>
            </a:r>
          </a:p>
          <a:p>
            <a:pPr marL="514350" indent="-514350">
              <a:buFont typeface="+mj-lt"/>
              <a:buAutoNum type="arabicPeriod"/>
              <a:defRPr/>
            </a:pPr>
            <a:r>
              <a:rPr lang="en-US" dirty="0" smtClean="0"/>
              <a:t>Helps build the company’s image among the applicants</a:t>
            </a:r>
          </a:p>
          <a:p>
            <a:pPr>
              <a:buFont typeface="Wingdings 2" pitchFamily="18" charset="2"/>
              <a:buNone/>
              <a:defRPr/>
            </a:pPr>
            <a:endParaRPr lang="en-US" dirty="0"/>
          </a:p>
        </p:txBody>
      </p:sp>
      <p:sp>
        <p:nvSpPr>
          <p:cNvPr id="27652" name="Date Placeholder 3"/>
          <p:cNvSpPr>
            <a:spLocks noGrp="1"/>
          </p:cNvSpPr>
          <p:nvPr>
            <p:ph type="dt" sz="quarter" idx="10"/>
          </p:nvPr>
        </p:nvSpPr>
        <p:spPr>
          <a:noFill/>
        </p:spPr>
        <p:txBody>
          <a:bodyPr/>
          <a:lstStyle/>
          <a:p>
            <a:fld id="{502D1BBB-CC79-4D4C-B172-1F9AEB4F7B54}" type="datetime1">
              <a:rPr lang="en-US" altLang="en-US" smtClean="0"/>
              <a:pPr/>
              <a:t>4/12/2020</a:t>
            </a:fld>
            <a:endParaRPr lang="en-US" sz="1800" smtClean="0">
              <a:solidFill>
                <a:schemeClr val="tx1"/>
              </a:solidFill>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914400" y="274638"/>
            <a:ext cx="7772400" cy="715962"/>
          </a:xfrm>
        </p:spPr>
        <p:txBody>
          <a:bodyPr>
            <a:normAutofit fontScale="90000"/>
          </a:bodyPr>
          <a:lstStyle/>
          <a:p>
            <a:pPr eaLnBrk="1" hangingPunct="1"/>
            <a:r>
              <a:rPr lang="en-US" smtClean="0">
                <a:solidFill>
                  <a:schemeClr val="tx1"/>
                </a:solidFill>
              </a:rPr>
              <a:t>Types of Employment Interview</a:t>
            </a:r>
          </a:p>
        </p:txBody>
      </p:sp>
      <p:sp>
        <p:nvSpPr>
          <p:cNvPr id="28675" name="Content Placeholder 2"/>
          <p:cNvSpPr>
            <a:spLocks noGrp="1"/>
          </p:cNvSpPr>
          <p:nvPr>
            <p:ph idx="1"/>
          </p:nvPr>
        </p:nvSpPr>
        <p:spPr>
          <a:xfrm>
            <a:off x="228600" y="1143000"/>
            <a:ext cx="8686800" cy="5257800"/>
          </a:xfrm>
        </p:spPr>
        <p:txBody>
          <a:bodyPr>
            <a:normAutofit fontScale="92500"/>
          </a:bodyPr>
          <a:lstStyle/>
          <a:p>
            <a:pPr eaLnBrk="1" hangingPunct="1"/>
            <a:r>
              <a:rPr lang="en-US" sz="2000" b="1" smtClean="0"/>
              <a:t>Types of Employment interviews - </a:t>
            </a:r>
            <a:r>
              <a:rPr lang="en-US" sz="2000" smtClean="0"/>
              <a:t>Gary Dessler</a:t>
            </a:r>
          </a:p>
          <a:p>
            <a:pPr eaLnBrk="1" hangingPunct="1"/>
            <a:r>
              <a:rPr lang="en-US" sz="2000" b="1" smtClean="0"/>
              <a:t>Stuctured or Directive interview</a:t>
            </a:r>
            <a:r>
              <a:rPr lang="en-US" sz="2000" smtClean="0"/>
              <a:t>: An interview following a set sequence of questions. The questions and acceptable responses are specified in advance and the responses are rated for appropriateness of content.</a:t>
            </a:r>
          </a:p>
          <a:p>
            <a:pPr eaLnBrk="1" hangingPunct="1"/>
            <a:r>
              <a:rPr lang="en-US" sz="2000" b="1" smtClean="0"/>
              <a:t>Unstructured or Nondirective interview</a:t>
            </a:r>
            <a:r>
              <a:rPr lang="en-US" sz="2000" smtClean="0"/>
              <a:t>: An unstructured conversational- style interview in which the interviewer pursues points of interest as they come up in response to questions. Generally no set format to follow. Interview for the same job may or may not get the similar questions. A few questions may be specified in advance.</a:t>
            </a:r>
          </a:p>
          <a:p>
            <a:pPr eaLnBrk="1" hangingPunct="1"/>
            <a:r>
              <a:rPr lang="en-US" sz="2000" b="1" smtClean="0"/>
              <a:t>Situational interview</a:t>
            </a:r>
            <a:r>
              <a:rPr lang="en-US" sz="2000" smtClean="0"/>
              <a:t>: A series of job related questions that focus on how the candidate would behave in a given situation. Asks interviewees to describe how they would react to a hypothetical situation today or tomorrow.</a:t>
            </a:r>
          </a:p>
          <a:p>
            <a:pPr eaLnBrk="1" hangingPunct="1"/>
            <a:r>
              <a:rPr lang="en-US" sz="2000" b="1" smtClean="0"/>
              <a:t>Behavioral interview:</a:t>
            </a:r>
            <a:r>
              <a:rPr lang="en-US" sz="2000" smtClean="0"/>
              <a:t> A series of job related questions that focuses on how the candidate reacted to actual situations in the past. Asks interviewees to describe how they reacted to actual situations in the past.</a:t>
            </a:r>
          </a:p>
          <a:p>
            <a:pPr eaLnBrk="1" hangingPunct="1"/>
            <a:endParaRPr lang="en-US" sz="2000" smtClean="0"/>
          </a:p>
        </p:txBody>
      </p:sp>
      <p:sp>
        <p:nvSpPr>
          <p:cNvPr id="28676" name="Date Placeholder 3"/>
          <p:cNvSpPr>
            <a:spLocks noGrp="1"/>
          </p:cNvSpPr>
          <p:nvPr>
            <p:ph type="dt" sz="quarter" idx="10"/>
          </p:nvPr>
        </p:nvSpPr>
        <p:spPr>
          <a:noFill/>
        </p:spPr>
        <p:txBody>
          <a:bodyPr/>
          <a:lstStyle/>
          <a:p>
            <a:fld id="{FE53F092-4A46-41EE-B75D-E52C68612DE6}" type="datetime1">
              <a:rPr lang="en-US" altLang="en-US" smtClean="0"/>
              <a:pPr/>
              <a:t>4/12/2020</a:t>
            </a:fld>
            <a:endParaRPr lang="en-US" sz="1800" smtClean="0">
              <a:solidFill>
                <a:schemeClr val="tx1"/>
              </a:solidFill>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914400" y="274638"/>
            <a:ext cx="7772400" cy="563562"/>
          </a:xfrm>
        </p:spPr>
        <p:txBody>
          <a:bodyPr>
            <a:normAutofit fontScale="90000"/>
          </a:bodyPr>
          <a:lstStyle/>
          <a:p>
            <a:pPr eaLnBrk="1" hangingPunct="1"/>
            <a:r>
              <a:rPr lang="en-US" smtClean="0">
                <a:solidFill>
                  <a:schemeClr val="tx1"/>
                </a:solidFill>
              </a:rPr>
              <a:t>Types of Employment Interview</a:t>
            </a:r>
          </a:p>
        </p:txBody>
      </p:sp>
      <p:sp>
        <p:nvSpPr>
          <p:cNvPr id="29699" name="Content Placeholder 2"/>
          <p:cNvSpPr>
            <a:spLocks noGrp="1"/>
          </p:cNvSpPr>
          <p:nvPr>
            <p:ph idx="1"/>
          </p:nvPr>
        </p:nvSpPr>
        <p:spPr>
          <a:xfrm>
            <a:off x="533400" y="914400"/>
            <a:ext cx="8153400" cy="5410200"/>
          </a:xfrm>
        </p:spPr>
        <p:txBody>
          <a:bodyPr/>
          <a:lstStyle/>
          <a:p>
            <a:pPr eaLnBrk="1" hangingPunct="1"/>
            <a:r>
              <a:rPr lang="en-US" sz="2400" b="1" smtClean="0"/>
              <a:t> Job related interview</a:t>
            </a:r>
            <a:r>
              <a:rPr lang="en-US" sz="2400" smtClean="0"/>
              <a:t>: A series of job related questions that focuses on relevant past job related behaviors. Asks job related questions to draw conclusions about what the applicant’s on the job performance will be based on his or her answers to questions about past experiences.</a:t>
            </a:r>
          </a:p>
          <a:p>
            <a:pPr eaLnBrk="1" hangingPunct="1"/>
            <a:r>
              <a:rPr lang="en-US" sz="2400" b="1" smtClean="0"/>
              <a:t>Stress interview</a:t>
            </a:r>
            <a:r>
              <a:rPr lang="en-US" sz="2400" smtClean="0"/>
              <a:t>: An interview in which the applicant is made uncomfortable by a series of often rude questions. This technique helps identify hypersensitive applicants and those with low or high stress tolerance.</a:t>
            </a:r>
          </a:p>
          <a:p>
            <a:pPr eaLnBrk="1" hangingPunct="1"/>
            <a:r>
              <a:rPr lang="en-US" sz="2400" b="1" smtClean="0"/>
              <a:t>semi-structured interview</a:t>
            </a:r>
            <a:r>
              <a:rPr lang="en-US" sz="2400" smtClean="0"/>
              <a:t>: major questions to be asked are planned in advance and are same for all candidates but other questions vary from candidate to candidate. Interviewer are provided some flexibility.</a:t>
            </a:r>
          </a:p>
          <a:p>
            <a:pPr eaLnBrk="1" hangingPunct="1"/>
            <a:endParaRPr lang="en-US" sz="2400" smtClean="0"/>
          </a:p>
        </p:txBody>
      </p:sp>
      <p:sp>
        <p:nvSpPr>
          <p:cNvPr id="29700" name="Date Placeholder 3"/>
          <p:cNvSpPr>
            <a:spLocks noGrp="1"/>
          </p:cNvSpPr>
          <p:nvPr>
            <p:ph type="dt" sz="quarter" idx="10"/>
          </p:nvPr>
        </p:nvSpPr>
        <p:spPr>
          <a:noFill/>
        </p:spPr>
        <p:txBody>
          <a:bodyPr/>
          <a:lstStyle/>
          <a:p>
            <a:fld id="{CFD56A62-EF52-48A4-92F9-D2F68069D405}" type="datetime1">
              <a:rPr lang="en-US" altLang="en-US" smtClean="0"/>
              <a:pPr/>
              <a:t>4/12/2020</a:t>
            </a:fld>
            <a:endParaRPr lang="en-US" sz="1800" smtClean="0">
              <a:solidFill>
                <a:schemeClr val="tx1"/>
              </a:solidFill>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14400" y="274638"/>
            <a:ext cx="7772400" cy="639762"/>
          </a:xfrm>
        </p:spPr>
        <p:txBody>
          <a:bodyPr/>
          <a:lstStyle/>
          <a:p>
            <a:r>
              <a:rPr lang="en-US" smtClean="0">
                <a:solidFill>
                  <a:schemeClr val="tx1"/>
                </a:solidFill>
              </a:rPr>
              <a:t>Limitations of Interview</a:t>
            </a:r>
          </a:p>
        </p:txBody>
      </p:sp>
      <p:sp>
        <p:nvSpPr>
          <p:cNvPr id="30723" name="Content Placeholder 2"/>
          <p:cNvSpPr>
            <a:spLocks noGrp="1"/>
          </p:cNvSpPr>
          <p:nvPr>
            <p:ph idx="1"/>
          </p:nvPr>
        </p:nvSpPr>
        <p:spPr>
          <a:xfrm>
            <a:off x="228600" y="914400"/>
            <a:ext cx="8686800" cy="5638800"/>
          </a:xfrm>
        </p:spPr>
        <p:txBody>
          <a:bodyPr>
            <a:normAutofit fontScale="92500"/>
          </a:bodyPr>
          <a:lstStyle/>
          <a:p>
            <a:r>
              <a:rPr lang="en-US" b="1" smtClean="0"/>
              <a:t>Personal Bias</a:t>
            </a:r>
            <a:r>
              <a:rPr lang="en-US" smtClean="0"/>
              <a:t>: </a:t>
            </a:r>
            <a:r>
              <a:rPr lang="en-US" sz="2400" smtClean="0"/>
              <a:t>Interviewers like other people have personal biases. Their likes and dislikes about hairstyle, dress, etc.</a:t>
            </a:r>
            <a:endParaRPr lang="en-US" smtClean="0"/>
          </a:p>
          <a:p>
            <a:r>
              <a:rPr lang="en-US" b="1" smtClean="0"/>
              <a:t>Halo Effect</a:t>
            </a:r>
            <a:r>
              <a:rPr lang="en-US" sz="2400" smtClean="0"/>
              <a:t>: In this a single prominent characteristic of the candidate affects the judgment of the interviewer on all other traits. For exe. An interviewer may conclude that a poorly groomed candidate is stupid</a:t>
            </a:r>
            <a:r>
              <a:rPr lang="en-US" smtClean="0"/>
              <a:t>.</a:t>
            </a:r>
          </a:p>
          <a:p>
            <a:r>
              <a:rPr lang="en-US" b="1" smtClean="0"/>
              <a:t>Constant Error</a:t>
            </a:r>
            <a:r>
              <a:rPr lang="en-US" smtClean="0"/>
              <a:t>: </a:t>
            </a:r>
            <a:r>
              <a:rPr lang="en-US" sz="2400" smtClean="0"/>
              <a:t>Such errors arises because the interview of previous candidate unduly influence the interviewer in favour of against the candidate. For exe. A qualified candidate may be underrated just because the previous candidate was very brilliant.</a:t>
            </a:r>
            <a:endParaRPr lang="en-US" smtClean="0"/>
          </a:p>
          <a:p>
            <a:r>
              <a:rPr lang="en-US" b="1" smtClean="0"/>
              <a:t>Leniency</a:t>
            </a:r>
            <a:r>
              <a:rPr lang="en-US" smtClean="0"/>
              <a:t>: </a:t>
            </a:r>
            <a:r>
              <a:rPr lang="en-US" sz="2400" smtClean="0"/>
              <a:t>It implies the tendency to assign high scores. It is normally associated with lack interest in rating. </a:t>
            </a:r>
            <a:endParaRPr lang="en-US" smtClean="0"/>
          </a:p>
          <a:p>
            <a:r>
              <a:rPr lang="en-US" b="1" smtClean="0"/>
              <a:t>Projection</a:t>
            </a:r>
            <a:r>
              <a:rPr lang="en-US" smtClean="0"/>
              <a:t>:-</a:t>
            </a:r>
            <a:r>
              <a:rPr lang="en-US" sz="2400" smtClean="0"/>
              <a:t>Error of projection arises when an interviewer expects  his own knowledge, skills and values in a candidate.</a:t>
            </a:r>
            <a:endParaRPr lang="en-US" smtClean="0"/>
          </a:p>
        </p:txBody>
      </p:sp>
      <p:sp>
        <p:nvSpPr>
          <p:cNvPr id="30724" name="Date Placeholder 3"/>
          <p:cNvSpPr>
            <a:spLocks noGrp="1"/>
          </p:cNvSpPr>
          <p:nvPr>
            <p:ph type="dt" sz="quarter" idx="10"/>
          </p:nvPr>
        </p:nvSpPr>
        <p:spPr>
          <a:noFill/>
        </p:spPr>
        <p:txBody>
          <a:bodyPr/>
          <a:lstStyle/>
          <a:p>
            <a:fld id="{630DA092-9DA8-4265-9D96-BE9DA306D849}" type="datetime1">
              <a:rPr lang="en-US" altLang="en-US" smtClean="0"/>
              <a:pPr/>
              <a:t>4/12/2020</a:t>
            </a:fld>
            <a:endParaRPr lang="en-US" sz="1800" smtClean="0">
              <a:solidFill>
                <a:schemeClr val="tx1"/>
              </a:solidFill>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609600" y="533400"/>
            <a:ext cx="8077200" cy="5486400"/>
          </a:xfrm>
        </p:spPr>
        <p:txBody>
          <a:bodyPr/>
          <a:lstStyle/>
          <a:p>
            <a:pPr eaLnBrk="1" hangingPunct="1"/>
            <a:r>
              <a:rPr lang="en-US" b="1" smtClean="0"/>
              <a:t>Administering interview</a:t>
            </a:r>
            <a:r>
              <a:rPr lang="en-US" smtClean="0"/>
              <a:t>:</a:t>
            </a:r>
          </a:p>
          <a:p>
            <a:pPr eaLnBrk="1" hangingPunct="1"/>
            <a:r>
              <a:rPr lang="en-US" smtClean="0"/>
              <a:t/>
            </a:r>
            <a:br>
              <a:rPr lang="en-US" smtClean="0"/>
            </a:br>
            <a:r>
              <a:rPr lang="en-US" smtClean="0"/>
              <a:t>•      Personal or Individual interview</a:t>
            </a:r>
          </a:p>
          <a:p>
            <a:pPr eaLnBrk="1" hangingPunct="1"/>
            <a:r>
              <a:rPr lang="en-US" smtClean="0"/>
              <a:t>•      Panel Interview</a:t>
            </a:r>
          </a:p>
          <a:p>
            <a:pPr eaLnBrk="1" hangingPunct="1"/>
            <a:r>
              <a:rPr lang="en-US" smtClean="0"/>
              <a:t>•      Serial Interview</a:t>
            </a:r>
          </a:p>
          <a:p>
            <a:pPr eaLnBrk="1" hangingPunct="1"/>
            <a:r>
              <a:rPr lang="en-US" smtClean="0"/>
              <a:t>•      Mass Interview</a:t>
            </a:r>
          </a:p>
          <a:p>
            <a:pPr eaLnBrk="1" hangingPunct="1"/>
            <a:r>
              <a:rPr lang="en-US" smtClean="0"/>
              <a:t>•      Telephone  Interview</a:t>
            </a:r>
          </a:p>
          <a:p>
            <a:pPr eaLnBrk="1" hangingPunct="1"/>
            <a:r>
              <a:rPr lang="en-US" smtClean="0"/>
              <a:t>•      Computerized Interview</a:t>
            </a:r>
          </a:p>
          <a:p>
            <a:pPr eaLnBrk="1" hangingPunct="1"/>
            <a:endParaRPr lang="en-US" smtClean="0"/>
          </a:p>
        </p:txBody>
      </p:sp>
      <p:sp>
        <p:nvSpPr>
          <p:cNvPr id="31747" name="Date Placeholder 3"/>
          <p:cNvSpPr>
            <a:spLocks noGrp="1"/>
          </p:cNvSpPr>
          <p:nvPr>
            <p:ph type="dt" sz="quarter" idx="10"/>
          </p:nvPr>
        </p:nvSpPr>
        <p:spPr>
          <a:noFill/>
        </p:spPr>
        <p:txBody>
          <a:bodyPr/>
          <a:lstStyle/>
          <a:p>
            <a:fld id="{58F3E6AB-7E88-4296-B0A5-2EC8665DDA2F}" type="datetime1">
              <a:rPr lang="en-US" altLang="en-US" smtClean="0"/>
              <a:pPr/>
              <a:t>4/12/2020</a:t>
            </a:fld>
            <a:endParaRPr lang="en-US" sz="1800" smtClean="0">
              <a:solidFill>
                <a:schemeClr val="tx1"/>
              </a:solidFill>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52400"/>
            <a:ext cx="8229600" cy="838200"/>
          </a:xfrm>
        </p:spPr>
        <p:txBody>
          <a:bodyPr>
            <a:normAutofit fontScale="90000"/>
          </a:bodyPr>
          <a:lstStyle/>
          <a:p>
            <a:r>
              <a:rPr lang="en-US" smtClean="0">
                <a:solidFill>
                  <a:schemeClr val="tx1"/>
                </a:solidFill>
              </a:rPr>
              <a:t>Reference and Background Checks</a:t>
            </a:r>
          </a:p>
        </p:txBody>
      </p:sp>
      <p:sp>
        <p:nvSpPr>
          <p:cNvPr id="32771" name="Content Placeholder 2"/>
          <p:cNvSpPr>
            <a:spLocks noGrp="1"/>
          </p:cNvSpPr>
          <p:nvPr>
            <p:ph idx="1"/>
          </p:nvPr>
        </p:nvSpPr>
        <p:spPr>
          <a:xfrm>
            <a:off x="228600" y="1524000"/>
            <a:ext cx="8686800" cy="5105400"/>
          </a:xfrm>
        </p:spPr>
        <p:txBody>
          <a:bodyPr/>
          <a:lstStyle/>
          <a:p>
            <a:r>
              <a:rPr lang="en-US" smtClean="0"/>
              <a:t>Many employers request names, addresses, and telephone numbers or references for the purpose of verifying information and, perhaps, gaining additional background information on an applicant. Although listed on the application form, references are not usually checked until an applicant has successfully reached the fourth stage of a sequential process. </a:t>
            </a:r>
          </a:p>
          <a:p>
            <a:r>
              <a:rPr lang="en-US" smtClean="0"/>
              <a:t>Previous employers known public figures, university professors or friends can act as references.</a:t>
            </a:r>
          </a:p>
          <a:p>
            <a:pPr>
              <a:buFont typeface="Wingdings 2" pitchFamily="18" charset="2"/>
              <a:buNone/>
            </a:pPr>
            <a:endParaRPr lang="en-US" smtClean="0"/>
          </a:p>
        </p:txBody>
      </p:sp>
      <p:sp>
        <p:nvSpPr>
          <p:cNvPr id="32772" name="Date Placeholder 3"/>
          <p:cNvSpPr>
            <a:spLocks noGrp="1"/>
          </p:cNvSpPr>
          <p:nvPr>
            <p:ph type="dt" sz="quarter" idx="10"/>
          </p:nvPr>
        </p:nvSpPr>
        <p:spPr>
          <a:noFill/>
        </p:spPr>
        <p:txBody>
          <a:bodyPr/>
          <a:lstStyle/>
          <a:p>
            <a:fld id="{CA82CF60-4F5A-4336-B6ED-02C83A316401}" type="datetime1">
              <a:rPr lang="en-US" altLang="en-US" smtClean="0"/>
              <a:pPr/>
              <a:t>4/12/2020</a:t>
            </a:fld>
            <a:endParaRPr lang="en-US" sz="1800" smtClean="0">
              <a:solidFill>
                <a:schemeClr val="tx1"/>
              </a:solidFill>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solidFill>
                  <a:schemeClr val="tx1"/>
                </a:solidFill>
              </a:rPr>
              <a:t>Selection Decision</a:t>
            </a:r>
          </a:p>
        </p:txBody>
      </p:sp>
      <p:sp>
        <p:nvSpPr>
          <p:cNvPr id="33795" name="Content Placeholder 2"/>
          <p:cNvSpPr>
            <a:spLocks noGrp="1"/>
          </p:cNvSpPr>
          <p:nvPr>
            <p:ph idx="1"/>
          </p:nvPr>
        </p:nvSpPr>
        <p:spPr/>
        <p:txBody>
          <a:bodyPr/>
          <a:lstStyle/>
          <a:p>
            <a:r>
              <a:rPr lang="en-US" smtClean="0"/>
              <a:t>After obtaining information through the preceding steps, selection decision-the most critical of all the steps-must be made. The other stages in the selection process have been used to narrow the number of candidates. The final  decision has to be made from the pool of individuals who pass the tests, interviews and reference checks.</a:t>
            </a:r>
          </a:p>
        </p:txBody>
      </p:sp>
      <p:sp>
        <p:nvSpPr>
          <p:cNvPr id="33796" name="Date Placeholder 3"/>
          <p:cNvSpPr>
            <a:spLocks noGrp="1"/>
          </p:cNvSpPr>
          <p:nvPr>
            <p:ph type="dt" sz="quarter" idx="10"/>
          </p:nvPr>
        </p:nvSpPr>
        <p:spPr>
          <a:noFill/>
        </p:spPr>
        <p:txBody>
          <a:bodyPr/>
          <a:lstStyle/>
          <a:p>
            <a:fld id="{FBDE28C1-5933-4F89-8293-01C13920948D}" type="datetime1">
              <a:rPr lang="en-US" altLang="en-US" smtClean="0"/>
              <a:pPr/>
              <a:t>4/12/2020</a:t>
            </a:fld>
            <a:endParaRPr lang="en-US" sz="1800" smtClean="0">
              <a:solidFill>
                <a:schemeClr val="tx1"/>
              </a:solidFill>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0" y="228600"/>
            <a:ext cx="8305800" cy="533400"/>
          </a:xfrm>
        </p:spPr>
        <p:txBody>
          <a:bodyPr>
            <a:normAutofit fontScale="90000"/>
          </a:bodyPr>
          <a:lstStyle/>
          <a:p>
            <a:r>
              <a:rPr lang="en-US" b="1" smtClean="0">
                <a:solidFill>
                  <a:schemeClr val="tx1"/>
                </a:solidFill>
              </a:rPr>
              <a:t>Physical/Medical Examination</a:t>
            </a:r>
          </a:p>
        </p:txBody>
      </p:sp>
      <p:sp>
        <p:nvSpPr>
          <p:cNvPr id="34819" name="Content Placeholder 2"/>
          <p:cNvSpPr>
            <a:spLocks noGrp="1"/>
          </p:cNvSpPr>
          <p:nvPr>
            <p:ph idx="1"/>
          </p:nvPr>
        </p:nvSpPr>
        <p:spPr>
          <a:xfrm>
            <a:off x="381000" y="838200"/>
            <a:ext cx="8382000" cy="5486400"/>
          </a:xfrm>
        </p:spPr>
        <p:txBody>
          <a:bodyPr/>
          <a:lstStyle/>
          <a:p>
            <a:r>
              <a:rPr lang="en-US" smtClean="0"/>
              <a:t>Applicants who have crossed the above stages are sent for a physical examination either  to the company’s physician or to a medial officer approved for the purpose. Such examination serves the following purposes:</a:t>
            </a:r>
          </a:p>
          <a:p>
            <a:r>
              <a:rPr lang="en-US" smtClean="0"/>
              <a:t>It determine whether candidate is physically fit to perform the job. Physically unfit are rejected.</a:t>
            </a:r>
          </a:p>
          <a:p>
            <a:r>
              <a:rPr lang="en-US" smtClean="0"/>
              <a:t>It prevent the employment of people suffering form contagious diseases.</a:t>
            </a:r>
          </a:p>
          <a:p>
            <a:r>
              <a:rPr lang="en-US" smtClean="0"/>
              <a:t>It identifies candidates who are otherwise suitable but require specific jobs due to  physical handicaps.</a:t>
            </a:r>
          </a:p>
        </p:txBody>
      </p:sp>
      <p:sp>
        <p:nvSpPr>
          <p:cNvPr id="34820" name="Date Placeholder 3"/>
          <p:cNvSpPr>
            <a:spLocks noGrp="1"/>
          </p:cNvSpPr>
          <p:nvPr>
            <p:ph type="dt" sz="quarter" idx="10"/>
          </p:nvPr>
        </p:nvSpPr>
        <p:spPr>
          <a:noFill/>
        </p:spPr>
        <p:txBody>
          <a:bodyPr/>
          <a:lstStyle/>
          <a:p>
            <a:fld id="{C4510356-EA85-4716-B288-3B184E4D0281}" type="datetime1">
              <a:rPr lang="en-US" altLang="en-US" smtClean="0"/>
              <a:pPr/>
              <a:t>4/12/2020</a:t>
            </a:fld>
            <a:endParaRPr lang="en-US" sz="1800" smtClean="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39000" cy="670560"/>
          </a:xfrm>
        </p:spPr>
        <p:txBody>
          <a:bodyPr/>
          <a:lstStyle/>
          <a:p>
            <a:r>
              <a:rPr lang="en-US" dirty="0" smtClean="0"/>
              <a:t>Development</a:t>
            </a:r>
            <a:endParaRPr lang="en-US" dirty="0"/>
          </a:p>
        </p:txBody>
      </p:sp>
      <p:sp>
        <p:nvSpPr>
          <p:cNvPr id="6" name="Content Placeholder 5"/>
          <p:cNvSpPr>
            <a:spLocks noGrp="1"/>
          </p:cNvSpPr>
          <p:nvPr>
            <p:ph idx="1"/>
          </p:nvPr>
        </p:nvSpPr>
        <p:spPr>
          <a:xfrm>
            <a:off x="457200" y="1143000"/>
            <a:ext cx="7239000" cy="5312736"/>
          </a:xfrm>
        </p:spPr>
        <p:txBody>
          <a:bodyPr/>
          <a:lstStyle/>
          <a:p>
            <a:pPr>
              <a:buNone/>
            </a:pPr>
            <a:endParaRPr lang="en-US" dirty="0"/>
          </a:p>
        </p:txBody>
      </p:sp>
      <p:sp>
        <p:nvSpPr>
          <p:cNvPr id="7" name="Rectangle 6"/>
          <p:cNvSpPr/>
          <p:nvPr/>
        </p:nvSpPr>
        <p:spPr>
          <a:xfrm>
            <a:off x="533400" y="1295400"/>
            <a:ext cx="3200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Performance Appraisal</a:t>
            </a:r>
            <a:endParaRPr lang="en-US" dirty="0"/>
          </a:p>
        </p:txBody>
      </p:sp>
      <p:sp>
        <p:nvSpPr>
          <p:cNvPr id="8" name="Rectangle 7"/>
          <p:cNvSpPr/>
          <p:nvPr/>
        </p:nvSpPr>
        <p:spPr>
          <a:xfrm>
            <a:off x="2133600" y="3048000"/>
            <a:ext cx="3048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Executive Development</a:t>
            </a:r>
            <a:endParaRPr lang="en-US" dirty="0"/>
          </a:p>
        </p:txBody>
      </p:sp>
      <p:sp>
        <p:nvSpPr>
          <p:cNvPr id="13" name="Rectangle 12"/>
          <p:cNvSpPr/>
          <p:nvPr/>
        </p:nvSpPr>
        <p:spPr>
          <a:xfrm>
            <a:off x="1219200" y="2209800"/>
            <a:ext cx="3200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Training</a:t>
            </a:r>
            <a:endParaRPr lang="en-US" dirty="0"/>
          </a:p>
        </p:txBody>
      </p:sp>
      <p:sp>
        <p:nvSpPr>
          <p:cNvPr id="14" name="Rectangle 13"/>
          <p:cNvSpPr/>
          <p:nvPr/>
        </p:nvSpPr>
        <p:spPr>
          <a:xfrm>
            <a:off x="2743200" y="3962400"/>
            <a:ext cx="3200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Career Planning &amp; Development</a:t>
            </a:r>
            <a:endParaRPr lang="en-US"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p:spPr>
        <p:txBody>
          <a:bodyPr/>
          <a:lstStyle/>
          <a:p>
            <a:fld id="{4EC57967-C508-4E5D-86E0-05C1CC1501E9}" type="datetime1">
              <a:rPr lang="en-US" altLang="en-US" smtClean="0"/>
              <a:pPr/>
              <a:t>4/12/2020</a:t>
            </a:fld>
            <a:endParaRPr lang="en-US" sz="1800" smtClean="0">
              <a:solidFill>
                <a:schemeClr val="tx1"/>
              </a:solidFill>
            </a:endParaRPr>
          </a:p>
        </p:txBody>
      </p:sp>
      <p:pic>
        <p:nvPicPr>
          <p:cNvPr id="35843" name="Picture 2"/>
          <p:cNvPicPr>
            <a:picLocks noGrp="1" noChangeAspect="1" noChangeArrowheads="1"/>
          </p:cNvPicPr>
          <p:nvPr>
            <p:ph idx="1"/>
          </p:nvPr>
        </p:nvPicPr>
        <p:blipFill>
          <a:blip r:embed="rId2"/>
          <a:srcRect/>
          <a:stretch>
            <a:fillRect/>
          </a:stretch>
        </p:blipFill>
        <p:spPr>
          <a:xfrm>
            <a:off x="228600" y="304800"/>
            <a:ext cx="8610600" cy="5567363"/>
          </a:xfrm>
          <a:noFill/>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p>
            <a:fld id="{169E1447-A27F-4DAA-9936-50CC197F7C10}" type="datetime1">
              <a:rPr lang="en-US" altLang="en-US" smtClean="0"/>
              <a:pPr/>
              <a:t>4/12/2020</a:t>
            </a:fld>
            <a:endParaRPr lang="en-US" sz="1800" smtClean="0">
              <a:solidFill>
                <a:schemeClr val="tx1"/>
              </a:solidFill>
            </a:endParaRPr>
          </a:p>
        </p:txBody>
      </p:sp>
      <p:pic>
        <p:nvPicPr>
          <p:cNvPr id="36867" name="Picture 3"/>
          <p:cNvPicPr>
            <a:picLocks noGrp="1" noChangeAspect="1" noChangeArrowheads="1"/>
          </p:cNvPicPr>
          <p:nvPr>
            <p:ph idx="1"/>
          </p:nvPr>
        </p:nvPicPr>
        <p:blipFill>
          <a:blip r:embed="rId2"/>
          <a:srcRect/>
          <a:stretch>
            <a:fillRect/>
          </a:stretch>
        </p:blipFill>
        <p:spPr>
          <a:xfrm>
            <a:off x="381000" y="304800"/>
            <a:ext cx="8382000" cy="5943600"/>
          </a:xfrm>
          <a:noFill/>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639762"/>
          </a:xfrm>
        </p:spPr>
        <p:txBody>
          <a:bodyPr>
            <a:normAutofit fontScale="90000"/>
          </a:bodyPr>
          <a:lstStyle/>
          <a:p>
            <a:r>
              <a:rPr lang="en-US" smtClean="0">
                <a:solidFill>
                  <a:schemeClr val="tx1"/>
                </a:solidFill>
              </a:rPr>
              <a:t>Evaluation of Selection Programme</a:t>
            </a:r>
          </a:p>
        </p:txBody>
      </p:sp>
      <p:sp>
        <p:nvSpPr>
          <p:cNvPr id="37891" name="Content Placeholder 2"/>
          <p:cNvSpPr>
            <a:spLocks noGrp="1"/>
          </p:cNvSpPr>
          <p:nvPr>
            <p:ph idx="1"/>
          </p:nvPr>
        </p:nvSpPr>
        <p:spPr>
          <a:xfrm>
            <a:off x="381000" y="990600"/>
            <a:ext cx="8305800" cy="5486400"/>
          </a:xfrm>
        </p:spPr>
        <p:txBody>
          <a:bodyPr/>
          <a:lstStyle/>
          <a:p>
            <a:r>
              <a:rPr lang="en-US" smtClean="0"/>
              <a:t>The broad test  of the effectiveness of the selection process is the quality of the personnel hired. A firm must  have competent and committed personnel. The selection process, if properly done, will ensure availability of such employees. How to evaluate  the effectiveness of selection programme? A periodic audit  is the answer. Audit must be conducted  by people who work independent of HR department.</a:t>
            </a:r>
          </a:p>
        </p:txBody>
      </p:sp>
      <p:sp>
        <p:nvSpPr>
          <p:cNvPr id="37892" name="Date Placeholder 3"/>
          <p:cNvSpPr>
            <a:spLocks noGrp="1"/>
          </p:cNvSpPr>
          <p:nvPr>
            <p:ph type="dt" sz="quarter" idx="10"/>
          </p:nvPr>
        </p:nvSpPr>
        <p:spPr>
          <a:noFill/>
        </p:spPr>
        <p:txBody>
          <a:bodyPr/>
          <a:lstStyle/>
          <a:p>
            <a:fld id="{E97F9EB9-92CD-49C5-BB47-F3FFD5657E36}" type="datetime1">
              <a:rPr lang="en-US" altLang="en-US" smtClean="0"/>
              <a:pPr/>
              <a:t>4/12/2020</a:t>
            </a:fld>
            <a:endParaRPr lang="en-US" sz="1800" smtClean="0">
              <a:solidFill>
                <a:schemeClr val="tx1"/>
              </a:solidFill>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en-US" b="1" smtClean="0">
                <a:solidFill>
                  <a:schemeClr val="tx1"/>
                </a:solidFill>
              </a:rPr>
              <a:t>Barriers to Effective Selection</a:t>
            </a:r>
          </a:p>
        </p:txBody>
      </p:sp>
      <p:sp>
        <p:nvSpPr>
          <p:cNvPr id="38915" name="Content Placeholder 2"/>
          <p:cNvSpPr>
            <a:spLocks noGrp="1"/>
          </p:cNvSpPr>
          <p:nvPr>
            <p:ph idx="1"/>
          </p:nvPr>
        </p:nvSpPr>
        <p:spPr>
          <a:xfrm>
            <a:off x="457200" y="1447800"/>
            <a:ext cx="8534400" cy="4876800"/>
          </a:xfrm>
        </p:spPr>
        <p:txBody>
          <a:bodyPr/>
          <a:lstStyle/>
          <a:p>
            <a:r>
              <a:rPr lang="en-US" b="1" smtClean="0"/>
              <a:t>Perception</a:t>
            </a:r>
            <a:r>
              <a:rPr lang="en-US" smtClean="0"/>
              <a:t>: Our inability to understand others accurately is probably the most fundamental barrier to selecting the right candidate.</a:t>
            </a:r>
          </a:p>
          <a:p>
            <a:r>
              <a:rPr lang="en-US" b="1" smtClean="0"/>
              <a:t>Fairness</a:t>
            </a:r>
            <a:r>
              <a:rPr lang="en-US" smtClean="0"/>
              <a:t>: Fairness in selection requires that no individual should be discriminated against on the basis of religion, region, race or gender.</a:t>
            </a:r>
          </a:p>
          <a:p>
            <a:r>
              <a:rPr lang="en-US" b="1" smtClean="0"/>
              <a:t>Reliability</a:t>
            </a:r>
            <a:r>
              <a:rPr lang="en-US" smtClean="0"/>
              <a:t>: A reliability method is one which produce consistent result when repeated in similar situation.</a:t>
            </a:r>
          </a:p>
          <a:p>
            <a:r>
              <a:rPr lang="en-US" b="1" smtClean="0"/>
              <a:t>Pressure</a:t>
            </a:r>
            <a:r>
              <a:rPr lang="en-US" smtClean="0"/>
              <a:t>: Pressure is bought on the selectors by politicians, bureaucrats, relatives, friends and peers select particular candidate. </a:t>
            </a:r>
          </a:p>
        </p:txBody>
      </p:sp>
      <p:sp>
        <p:nvSpPr>
          <p:cNvPr id="38916" name="Date Placeholder 3"/>
          <p:cNvSpPr>
            <a:spLocks noGrp="1"/>
          </p:cNvSpPr>
          <p:nvPr>
            <p:ph type="dt" sz="quarter" idx="10"/>
          </p:nvPr>
        </p:nvSpPr>
        <p:spPr>
          <a:noFill/>
        </p:spPr>
        <p:txBody>
          <a:bodyPr/>
          <a:lstStyle/>
          <a:p>
            <a:fld id="{D76FFA93-9F27-40C7-81DD-E054458AAA3C}" type="datetime1">
              <a:rPr lang="en-US" altLang="en-US" smtClean="0"/>
              <a:pPr/>
              <a:t>4/12/2020</a:t>
            </a:fld>
            <a:endParaRPr lang="en-US" sz="1800" smtClean="0">
              <a:solidFill>
                <a:schemeClr val="tx1"/>
              </a:solidFill>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251960"/>
          </a:xfrm>
        </p:spPr>
        <p:txBody>
          <a:bodyPr>
            <a:normAutofit/>
          </a:bodyPr>
          <a:lstStyle/>
          <a:p>
            <a:r>
              <a:rPr lang="en-US" sz="13800" dirty="0" smtClean="0"/>
              <a:t>UNIT 3</a:t>
            </a:r>
            <a:endParaRPr lang="en-US" sz="13800"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828799"/>
          </a:xfrm>
        </p:spPr>
        <p:txBody>
          <a:bodyPr/>
          <a:lstStyle/>
          <a:p>
            <a:r>
              <a:rPr lang="en-US" dirty="0" smtClean="0"/>
              <a:t>Manpower Training </a:t>
            </a:r>
            <a:r>
              <a:rPr lang="en-US" dirty="0"/>
              <a:t>A</a:t>
            </a:r>
            <a:r>
              <a:rPr lang="en-US" dirty="0" smtClean="0"/>
              <a:t>nd Development</a:t>
            </a:r>
            <a:endParaRPr lang="en-US" dirty="0"/>
          </a:p>
        </p:txBody>
      </p:sp>
      <p:sp>
        <p:nvSpPr>
          <p:cNvPr id="3" name="Subtitle 2"/>
          <p:cNvSpPr>
            <a:spLocks noGrp="1"/>
          </p:cNvSpPr>
          <p:nvPr>
            <p:ph type="subTitle" idx="1"/>
          </p:nvPr>
        </p:nvSpPr>
        <p:spPr>
          <a:xfrm>
            <a:off x="914400" y="2438400"/>
            <a:ext cx="7696200" cy="2590800"/>
          </a:xfrm>
        </p:spPr>
        <p:txBody>
          <a:bodyPr>
            <a:normAutofit/>
          </a:bodyPr>
          <a:lstStyle/>
          <a:p>
            <a:pPr algn="l"/>
            <a:endParaRPr lang="en-US" dirty="0" smtClean="0">
              <a:solidFill>
                <a:srgbClr val="00B050"/>
              </a:solidFill>
            </a:endParaRPr>
          </a:p>
          <a:p>
            <a:endParaRPr lang="en-US" dirty="0" smtClean="0">
              <a:solidFill>
                <a:srgbClr val="00B050"/>
              </a:solidFill>
            </a:endParaRPr>
          </a:p>
          <a:p>
            <a:endParaRPr lang="en-US" dirty="0">
              <a:solidFill>
                <a:srgbClr val="00B050"/>
              </a:solidFill>
            </a:endParaRPr>
          </a:p>
        </p:txBody>
      </p:sp>
      <p:sp>
        <p:nvSpPr>
          <p:cNvPr id="4" name="Rectangle 3"/>
          <p:cNvSpPr/>
          <p:nvPr/>
        </p:nvSpPr>
        <p:spPr>
          <a:xfrm>
            <a:off x="990600" y="2551837"/>
            <a:ext cx="7696200" cy="3354765"/>
          </a:xfrm>
          <a:prstGeom prst="rect">
            <a:avLst/>
          </a:prstGeom>
        </p:spPr>
        <p:txBody>
          <a:bodyPr wrap="square">
            <a:spAutoFit/>
          </a:bodyPr>
          <a:lstStyle/>
          <a:p>
            <a:r>
              <a:rPr lang="en-US" sz="2800" dirty="0" smtClean="0">
                <a:solidFill>
                  <a:srgbClr val="00B050"/>
                </a:solidFill>
              </a:rPr>
              <a:t>Training and Development refers to the imparting of specific skills , abilities &amp; knowledge to an employee.</a:t>
            </a:r>
          </a:p>
          <a:p>
            <a:r>
              <a:rPr lang="en-US" sz="2800" dirty="0" smtClean="0">
                <a:solidFill>
                  <a:srgbClr val="00B050"/>
                </a:solidFill>
              </a:rPr>
              <a:t>Training improves the performance &amp; behavior of a person. It is a never ending &amp; a continuous process</a:t>
            </a:r>
            <a:r>
              <a:rPr lang="en-US" dirty="0" smtClean="0">
                <a:solidFill>
                  <a:srgbClr val="00B050"/>
                </a:solidFill>
              </a:rPr>
              <a:t>.</a:t>
            </a:r>
          </a:p>
          <a:p>
            <a:endParaRPr lang="en-US" dirty="0" smtClean="0">
              <a:solidFill>
                <a:srgbClr val="00B050"/>
              </a:solidFill>
            </a:endParaRPr>
          </a:p>
          <a:p>
            <a:endParaRPr lang="en-US" dirty="0" smtClean="0">
              <a:solidFill>
                <a:srgbClr val="00B050"/>
              </a:solidFill>
            </a:endParaRPr>
          </a:p>
          <a:p>
            <a:endParaRPr lang="en-US" dirty="0" smtClean="0">
              <a:solidFill>
                <a:srgbClr val="00B050"/>
              </a:solidFill>
            </a:endParaRPr>
          </a:p>
          <a:p>
            <a:endParaRPr lang="en-US"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685800"/>
          </a:xfrm>
        </p:spPr>
        <p:txBody>
          <a:bodyPr/>
          <a:lstStyle/>
          <a:p>
            <a:r>
              <a:rPr lang="en-US" dirty="0" smtClean="0"/>
              <a:t>Cont.</a:t>
            </a:r>
            <a:endParaRPr lang="en-US" dirty="0"/>
          </a:p>
        </p:txBody>
      </p:sp>
      <p:sp>
        <p:nvSpPr>
          <p:cNvPr id="3" name="Content Placeholder 2"/>
          <p:cNvSpPr>
            <a:spLocks noGrp="1"/>
          </p:cNvSpPr>
          <p:nvPr>
            <p:ph idx="1"/>
          </p:nvPr>
        </p:nvSpPr>
        <p:spPr>
          <a:xfrm>
            <a:off x="762000" y="1219200"/>
            <a:ext cx="7924800" cy="5136360"/>
          </a:xfrm>
        </p:spPr>
        <p:txBody>
          <a:bodyPr>
            <a:normAutofit/>
          </a:bodyPr>
          <a:lstStyle/>
          <a:p>
            <a:pPr algn="just"/>
            <a:r>
              <a:rPr lang="en-US" dirty="0" smtClean="0"/>
              <a:t>The next phase of employment program begins with the arrangement of training needs after the newly appointed employees have entered into the organization. The candidates placed on the job need training to perform their duties and responsibilities effectively and efficiently. The workers must be trained in order to operate machines, equipment, reduce scraps, and avoid accidents. It is not only the shop floor workers who need training but supervisors, managers and other executives also need to be developed with regard to specific working environment. </a:t>
            </a:r>
            <a:endParaRPr lang="en-US"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838200"/>
          </a:xfrm>
        </p:spPr>
        <p:txBody>
          <a:bodyPr/>
          <a:lstStyle/>
          <a:p>
            <a:r>
              <a:rPr lang="en-US" dirty="0" smtClean="0"/>
              <a:t>Cont.</a:t>
            </a:r>
            <a:endParaRPr lang="en-US" dirty="0"/>
          </a:p>
        </p:txBody>
      </p:sp>
      <p:sp>
        <p:nvSpPr>
          <p:cNvPr id="3" name="Content Placeholder 2"/>
          <p:cNvSpPr>
            <a:spLocks noGrp="1"/>
          </p:cNvSpPr>
          <p:nvPr>
            <p:ph idx="1"/>
          </p:nvPr>
        </p:nvSpPr>
        <p:spPr>
          <a:xfrm>
            <a:off x="609600" y="1143000"/>
            <a:ext cx="8229600" cy="5486400"/>
          </a:xfrm>
        </p:spPr>
        <p:txBody>
          <a:bodyPr>
            <a:normAutofit fontScale="92500" lnSpcReduction="10000"/>
          </a:bodyPr>
          <a:lstStyle/>
          <a:p>
            <a:pPr algn="just"/>
            <a:r>
              <a:rPr lang="en-US" dirty="0" smtClean="0"/>
              <a:t>Training can be defined as an on-going process of teaching new employees the basis skills they need to perform their task effectively and efficiently. Training is a short term skill development campaign intended to impart the basic skills of work to middle and lower level employees. It focuses on teaching operational skills to the technical persons. Training program is arranged in order to provide basic knowledge and skill specially for non-managerial employees. The training arrangement involves a systematic procedures that helps to increase the knowledge and skills of newly appointed employees and also for existing employees to develop them according to change in environment. It develops the technical know-how so as to increase employee's operating skills for performing specific job with proficiency.</a:t>
            </a:r>
            <a:endParaRPr lang="en-US"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62000"/>
          </a:xfrm>
        </p:spPr>
        <p:txBody>
          <a:bodyPr/>
          <a:lstStyle/>
          <a:p>
            <a:r>
              <a:rPr lang="en-US" dirty="0" smtClean="0"/>
              <a:t>Cont.</a:t>
            </a:r>
            <a:endParaRPr lang="en-US" dirty="0"/>
          </a:p>
        </p:txBody>
      </p:sp>
      <p:sp>
        <p:nvSpPr>
          <p:cNvPr id="3" name="Content Placeholder 2"/>
          <p:cNvSpPr>
            <a:spLocks noGrp="1"/>
          </p:cNvSpPr>
          <p:nvPr>
            <p:ph idx="1"/>
          </p:nvPr>
        </p:nvSpPr>
        <p:spPr>
          <a:xfrm>
            <a:off x="609600" y="1066800"/>
            <a:ext cx="8229600" cy="5486400"/>
          </a:xfrm>
        </p:spPr>
        <p:txBody>
          <a:bodyPr>
            <a:normAutofit/>
          </a:bodyPr>
          <a:lstStyle/>
          <a:p>
            <a:pPr algn="just"/>
            <a:r>
              <a:rPr lang="en-US" dirty="0" smtClean="0"/>
              <a:t>It is any attempt to improve current or future employee performance by increasing an employees ability to perform through learning usually by changing the employees attitude or increasing his or her skills &amp; knowledge. The need for training &amp; development is determined by the employees performance deficiency computed as :-</a:t>
            </a:r>
          </a:p>
          <a:p>
            <a:r>
              <a:rPr lang="en-US" dirty="0" smtClean="0">
                <a:solidFill>
                  <a:srgbClr val="00B050"/>
                </a:solidFill>
              </a:rPr>
              <a:t>Standard Performance- Actual Performance =Training and Development</a:t>
            </a:r>
            <a:endParaRPr lang="en-US"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62000"/>
          </a:xfrm>
        </p:spPr>
        <p:txBody>
          <a:bodyPr/>
          <a:lstStyle/>
          <a:p>
            <a:r>
              <a:rPr lang="en-US" dirty="0" smtClean="0"/>
              <a:t>Cont.</a:t>
            </a:r>
            <a:endParaRPr lang="en-US" dirty="0"/>
          </a:p>
        </p:txBody>
      </p:sp>
      <p:sp>
        <p:nvSpPr>
          <p:cNvPr id="3" name="Content Placeholder 2"/>
          <p:cNvSpPr>
            <a:spLocks noGrp="1"/>
          </p:cNvSpPr>
          <p:nvPr>
            <p:ph idx="1"/>
          </p:nvPr>
        </p:nvSpPr>
        <p:spPr>
          <a:xfrm>
            <a:off x="685800" y="1143000"/>
            <a:ext cx="8001000" cy="5212560"/>
          </a:xfrm>
        </p:spPr>
        <p:txBody>
          <a:bodyPr/>
          <a:lstStyle/>
          <a:p>
            <a:pPr algn="just"/>
            <a:r>
              <a:rPr lang="en-US" dirty="0" smtClean="0"/>
              <a:t>According to Edwin B. </a:t>
            </a:r>
            <a:r>
              <a:rPr lang="en-US" dirty="0" err="1" smtClean="0"/>
              <a:t>Flippo</a:t>
            </a:r>
            <a:r>
              <a:rPr lang="en-US" dirty="0" smtClean="0"/>
              <a:t>, “training is the act of increasing the knowledge and skills of an employee for doing a particular job.”</a:t>
            </a:r>
          </a:p>
          <a:p>
            <a:pPr algn="just"/>
            <a:endParaRPr lang="en-US" dirty="0" smtClean="0"/>
          </a:p>
          <a:p>
            <a:pPr algn="just"/>
            <a:r>
              <a:rPr lang="en-US" dirty="0" smtClean="0"/>
              <a:t>In the opinion of Michael J. </a:t>
            </a:r>
            <a:r>
              <a:rPr lang="en-US" dirty="0" err="1" smtClean="0"/>
              <a:t>Jucious</a:t>
            </a:r>
            <a:r>
              <a:rPr lang="en-US" dirty="0" smtClean="0"/>
              <a:t>, “training is any process by which the attitudes, skills and abilities of employees to perform specific jobs are improved.”</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39000" cy="670560"/>
          </a:xfrm>
        </p:spPr>
        <p:txBody>
          <a:bodyPr/>
          <a:lstStyle/>
          <a:p>
            <a:r>
              <a:rPr lang="en-US" dirty="0" smtClean="0"/>
              <a:t>Compensation</a:t>
            </a:r>
            <a:endParaRPr lang="en-US" dirty="0"/>
          </a:p>
        </p:txBody>
      </p:sp>
      <p:sp>
        <p:nvSpPr>
          <p:cNvPr id="6" name="Content Placeholder 5"/>
          <p:cNvSpPr>
            <a:spLocks noGrp="1"/>
          </p:cNvSpPr>
          <p:nvPr>
            <p:ph idx="1"/>
          </p:nvPr>
        </p:nvSpPr>
        <p:spPr>
          <a:xfrm>
            <a:off x="457200" y="1066800"/>
            <a:ext cx="7239000" cy="5388936"/>
          </a:xfrm>
        </p:spPr>
        <p:txBody>
          <a:bodyPr/>
          <a:lstStyle/>
          <a:p>
            <a:pPr>
              <a:buNone/>
            </a:pPr>
            <a:endParaRPr lang="en-US" dirty="0"/>
          </a:p>
        </p:txBody>
      </p:sp>
      <p:sp>
        <p:nvSpPr>
          <p:cNvPr id="7" name="Rectangle 6"/>
          <p:cNvSpPr/>
          <p:nvPr/>
        </p:nvSpPr>
        <p:spPr>
          <a:xfrm>
            <a:off x="533400" y="1295400"/>
            <a:ext cx="3200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Job Evaluation</a:t>
            </a:r>
            <a:endParaRPr lang="en-US" dirty="0"/>
          </a:p>
        </p:txBody>
      </p:sp>
      <p:sp>
        <p:nvSpPr>
          <p:cNvPr id="8" name="Rectangle 7"/>
          <p:cNvSpPr/>
          <p:nvPr/>
        </p:nvSpPr>
        <p:spPr>
          <a:xfrm>
            <a:off x="2133600" y="3048000"/>
            <a:ext cx="3048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Bonus &amp; Incentives</a:t>
            </a:r>
            <a:endParaRPr lang="en-US" dirty="0"/>
          </a:p>
        </p:txBody>
      </p:sp>
      <p:sp>
        <p:nvSpPr>
          <p:cNvPr id="13" name="Rectangle 12"/>
          <p:cNvSpPr/>
          <p:nvPr/>
        </p:nvSpPr>
        <p:spPr>
          <a:xfrm>
            <a:off x="1219200" y="2209800"/>
            <a:ext cx="3200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Wage &amp; Salary Administration</a:t>
            </a:r>
            <a:endParaRPr lang="en-US" dirty="0"/>
          </a:p>
        </p:txBody>
      </p:sp>
      <p:sp>
        <p:nvSpPr>
          <p:cNvPr id="14" name="Rectangle 13"/>
          <p:cNvSpPr/>
          <p:nvPr/>
        </p:nvSpPr>
        <p:spPr>
          <a:xfrm>
            <a:off x="2743200" y="3962400"/>
            <a:ext cx="3200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Payroll</a:t>
            </a:r>
            <a:endParaRPr lang="en-US"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62000"/>
          </a:xfrm>
        </p:spPr>
        <p:txBody>
          <a:bodyPr>
            <a:normAutofit fontScale="90000"/>
          </a:bodyPr>
          <a:lstStyle/>
          <a:p>
            <a:r>
              <a:rPr lang="en-US" dirty="0" smtClean="0"/>
              <a:t>Role of Training</a:t>
            </a:r>
            <a:br>
              <a:rPr lang="en-US" dirty="0" smtClean="0"/>
            </a:br>
            <a:endParaRPr lang="en-US" dirty="0"/>
          </a:p>
        </p:txBody>
      </p:sp>
      <p:sp>
        <p:nvSpPr>
          <p:cNvPr id="3" name="Content Placeholder 2"/>
          <p:cNvSpPr>
            <a:spLocks noGrp="1"/>
          </p:cNvSpPr>
          <p:nvPr>
            <p:ph idx="1"/>
          </p:nvPr>
        </p:nvSpPr>
        <p:spPr>
          <a:xfrm>
            <a:off x="609600" y="990600"/>
            <a:ext cx="8229600" cy="5715000"/>
          </a:xfrm>
        </p:spPr>
        <p:txBody>
          <a:bodyPr>
            <a:normAutofit fontScale="92500" lnSpcReduction="10000"/>
          </a:bodyPr>
          <a:lstStyle/>
          <a:p>
            <a:r>
              <a:rPr lang="en-US" dirty="0" smtClean="0"/>
              <a:t>1</a:t>
            </a:r>
            <a:r>
              <a:rPr lang="en-US" sz="2300" dirty="0" smtClean="0"/>
              <a:t>. Less accidents</a:t>
            </a:r>
          </a:p>
          <a:p>
            <a:r>
              <a:rPr lang="en-US" sz="2300" dirty="0" smtClean="0"/>
              <a:t>2. More Knowledge</a:t>
            </a:r>
          </a:p>
          <a:p>
            <a:r>
              <a:rPr lang="en-US" sz="2300" dirty="0" smtClean="0"/>
              <a:t>3. Easy with the handling of machines</a:t>
            </a:r>
          </a:p>
          <a:p>
            <a:r>
              <a:rPr lang="en-US" sz="2300" dirty="0" smtClean="0"/>
              <a:t>4. Reduce wastage &amp; Scrap</a:t>
            </a:r>
          </a:p>
          <a:p>
            <a:r>
              <a:rPr lang="en-US" sz="2300" dirty="0" smtClean="0"/>
              <a:t>5. Less turnover &amp; Absenteeism</a:t>
            </a:r>
          </a:p>
          <a:p>
            <a:r>
              <a:rPr lang="en-US" sz="2300" dirty="0" smtClean="0"/>
              <a:t>6. More Productivity</a:t>
            </a:r>
          </a:p>
          <a:p>
            <a:r>
              <a:rPr lang="en-US" sz="2300" dirty="0" smtClean="0"/>
              <a:t>7. Low Supervision</a:t>
            </a:r>
          </a:p>
          <a:p>
            <a:r>
              <a:rPr lang="en-US" sz="2300" dirty="0" smtClean="0"/>
              <a:t>8. High Morale</a:t>
            </a:r>
          </a:p>
          <a:p>
            <a:r>
              <a:rPr lang="en-US" sz="2300" dirty="0" smtClean="0"/>
              <a:t>9. Cost Reduction</a:t>
            </a:r>
          </a:p>
          <a:p>
            <a:r>
              <a:rPr lang="en-US" sz="2300" dirty="0" smtClean="0"/>
              <a:t>10. Better quality of work and product</a:t>
            </a:r>
          </a:p>
          <a:p>
            <a:r>
              <a:rPr lang="en-US" sz="2300" dirty="0" smtClean="0"/>
              <a:t>11 Increase Profitability</a:t>
            </a:r>
          </a:p>
          <a:p>
            <a:r>
              <a:rPr lang="en-US" sz="2300" dirty="0" smtClean="0"/>
              <a:t>12 Helps employees adjust to change</a:t>
            </a:r>
          </a:p>
          <a:p>
            <a:r>
              <a:rPr lang="en-US" sz="2300" dirty="0" smtClean="0"/>
              <a:t>13 Helps eliminate fear in attempting new tasks</a:t>
            </a:r>
          </a:p>
          <a:p>
            <a:r>
              <a:rPr lang="en-US" sz="2300" dirty="0" smtClean="0"/>
              <a:t>14 Increase the skills</a:t>
            </a:r>
          </a:p>
          <a:p>
            <a:r>
              <a:rPr lang="en-US" sz="2300" dirty="0" smtClean="0"/>
              <a:t>15 Improve labour management relation</a:t>
            </a:r>
            <a:endParaRPr lang="en-US" sz="2300"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 of training and development</a:t>
            </a:r>
            <a:br>
              <a:rPr lang="en-US" dirty="0" smtClean="0"/>
            </a:br>
            <a:endParaRPr lang="en-US" dirty="0"/>
          </a:p>
        </p:txBody>
      </p:sp>
      <p:sp>
        <p:nvSpPr>
          <p:cNvPr id="3" name="Content Placeholder 2"/>
          <p:cNvSpPr>
            <a:spLocks noGrp="1"/>
          </p:cNvSpPr>
          <p:nvPr>
            <p:ph idx="1"/>
          </p:nvPr>
        </p:nvSpPr>
        <p:spPr/>
        <p:txBody>
          <a:bodyPr>
            <a:normAutofit/>
          </a:bodyPr>
          <a:lstStyle/>
          <a:p>
            <a:pPr algn="just">
              <a:buNone/>
            </a:pPr>
            <a:r>
              <a:rPr lang="en-US" b="1" dirty="0" smtClean="0"/>
              <a:t>1. </a:t>
            </a:r>
            <a:r>
              <a:rPr lang="en-US" b="1" dirty="0" smtClean="0">
                <a:solidFill>
                  <a:srgbClr val="FFFF00"/>
                </a:solidFill>
              </a:rPr>
              <a:t>Induce new employees</a:t>
            </a:r>
            <a:r>
              <a:rPr lang="en-US" dirty="0" smtClean="0">
                <a:solidFill>
                  <a:srgbClr val="FFFF00"/>
                </a:solidFill>
              </a:rPr>
              <a:t>: </a:t>
            </a:r>
            <a:r>
              <a:rPr lang="en-US" dirty="0" smtClean="0"/>
              <a:t>Induce employee is the main aim of training and this is the most essential for a company.</a:t>
            </a:r>
          </a:p>
          <a:p>
            <a:pPr algn="just">
              <a:buNone/>
            </a:pPr>
            <a:r>
              <a:rPr lang="en-US" b="1" dirty="0" smtClean="0"/>
              <a:t>2. </a:t>
            </a:r>
            <a:r>
              <a:rPr lang="en-US" b="1" dirty="0" smtClean="0">
                <a:solidFill>
                  <a:srgbClr val="FFFF00"/>
                </a:solidFill>
              </a:rPr>
              <a:t>Gain knowledge on a new method</a:t>
            </a:r>
            <a:r>
              <a:rPr lang="en-US" dirty="0" smtClean="0">
                <a:solidFill>
                  <a:srgbClr val="FFFF00"/>
                </a:solidFill>
              </a:rPr>
              <a:t>: </a:t>
            </a:r>
            <a:r>
              <a:rPr lang="en-US" dirty="0" smtClean="0"/>
              <a:t>Training and development help to gain knowledge on a new method.</a:t>
            </a:r>
          </a:p>
          <a:p>
            <a:pPr algn="just">
              <a:buNone/>
            </a:pPr>
            <a:r>
              <a:rPr lang="en-US" b="1" dirty="0" smtClean="0"/>
              <a:t>3. </a:t>
            </a:r>
            <a:r>
              <a:rPr lang="en-US" b="1" dirty="0" smtClean="0">
                <a:solidFill>
                  <a:srgbClr val="FFFF00"/>
                </a:solidFill>
              </a:rPr>
              <a:t>Obtain knowledge of company policy</a:t>
            </a:r>
            <a:r>
              <a:rPr lang="en-US" dirty="0" smtClean="0">
                <a:solidFill>
                  <a:srgbClr val="FFFF00"/>
                </a:solidFill>
              </a:rPr>
              <a:t>: </a:t>
            </a:r>
            <a:r>
              <a:rPr lang="en-US" dirty="0" smtClean="0"/>
              <a:t>Employee should have sufficient knowledge about company policy for best performance. Training and development help employee to obtain knowledge of company policy.</a:t>
            </a:r>
          </a:p>
          <a:p>
            <a:pPr algn="just"/>
            <a:endParaRPr lang="en-US"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38200"/>
          </a:xfrm>
        </p:spPr>
        <p:txBody>
          <a:bodyPr/>
          <a:lstStyle/>
          <a:p>
            <a:r>
              <a:rPr lang="en-US" dirty="0" smtClean="0"/>
              <a:t>Cont.</a:t>
            </a:r>
            <a:endParaRPr lang="en-US" dirty="0"/>
          </a:p>
        </p:txBody>
      </p:sp>
      <p:sp>
        <p:nvSpPr>
          <p:cNvPr id="3" name="Content Placeholder 2"/>
          <p:cNvSpPr>
            <a:spLocks noGrp="1"/>
          </p:cNvSpPr>
          <p:nvPr>
            <p:ph idx="1"/>
          </p:nvPr>
        </p:nvSpPr>
        <p:spPr>
          <a:xfrm>
            <a:off x="685800" y="1143000"/>
            <a:ext cx="8077200" cy="5410200"/>
          </a:xfrm>
        </p:spPr>
        <p:txBody>
          <a:bodyPr>
            <a:normAutofit/>
          </a:bodyPr>
          <a:lstStyle/>
          <a:p>
            <a:pPr algn="just">
              <a:buNone/>
            </a:pPr>
            <a:r>
              <a:rPr lang="en-US" dirty="0" smtClean="0"/>
              <a:t>4. </a:t>
            </a:r>
            <a:r>
              <a:rPr lang="en-US" b="1" dirty="0" smtClean="0">
                <a:solidFill>
                  <a:srgbClr val="FFFF00"/>
                </a:solidFill>
              </a:rPr>
              <a:t>Earn knowledge on customer relations</a:t>
            </a:r>
            <a:r>
              <a:rPr lang="en-US" dirty="0" smtClean="0"/>
              <a:t>: Gather information about customer relations is the major objectives of training and development.</a:t>
            </a:r>
          </a:p>
          <a:p>
            <a:pPr algn="just">
              <a:buNone/>
            </a:pPr>
            <a:r>
              <a:rPr lang="en-US" dirty="0" smtClean="0"/>
              <a:t>5. </a:t>
            </a:r>
            <a:r>
              <a:rPr lang="en-US" b="1" dirty="0" smtClean="0">
                <a:solidFill>
                  <a:srgbClr val="FFFF00"/>
                </a:solidFill>
              </a:rPr>
              <a:t>Change attitude</a:t>
            </a:r>
            <a:r>
              <a:rPr lang="en-US" dirty="0" smtClean="0"/>
              <a:t>: It helps to change attitude so, that an employee can give their best to the organization.</a:t>
            </a:r>
          </a:p>
          <a:p>
            <a:pPr algn="just">
              <a:buNone/>
            </a:pPr>
            <a:r>
              <a:rPr lang="en-US" b="1" dirty="0" smtClean="0"/>
              <a:t>6. </a:t>
            </a:r>
            <a:r>
              <a:rPr lang="en-US" b="1" dirty="0" smtClean="0">
                <a:solidFill>
                  <a:srgbClr val="FFFF00"/>
                </a:solidFill>
              </a:rPr>
              <a:t>Ensure personal growth</a:t>
            </a:r>
            <a:r>
              <a:rPr lang="en-US" dirty="0" smtClean="0"/>
              <a:t>: Training and development give an employee everything which needed to be a good professional. And when he becomes a good employee it ensures his personal growth.</a:t>
            </a:r>
          </a:p>
          <a:p>
            <a:pPr algn="just">
              <a:buNone/>
            </a:pPr>
            <a:endParaRPr lang="en-US" dirty="0" smtClean="0"/>
          </a:p>
          <a:p>
            <a:pPr algn="just">
              <a:buNone/>
            </a:pPr>
            <a:endParaRPr lang="en-US"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62000"/>
          </a:xfrm>
        </p:spPr>
        <p:txBody>
          <a:bodyPr/>
          <a:lstStyle/>
          <a:p>
            <a:r>
              <a:rPr lang="en-US" dirty="0" smtClean="0"/>
              <a:t>Cont.</a:t>
            </a:r>
            <a:endParaRPr lang="en-US" dirty="0"/>
          </a:p>
        </p:txBody>
      </p:sp>
      <p:sp>
        <p:nvSpPr>
          <p:cNvPr id="3" name="Content Placeholder 2"/>
          <p:cNvSpPr>
            <a:spLocks noGrp="1"/>
          </p:cNvSpPr>
          <p:nvPr>
            <p:ph idx="1"/>
          </p:nvPr>
        </p:nvSpPr>
        <p:spPr>
          <a:xfrm>
            <a:off x="762000" y="1143000"/>
            <a:ext cx="8001000" cy="5410200"/>
          </a:xfrm>
        </p:spPr>
        <p:txBody>
          <a:bodyPr>
            <a:normAutofit fontScale="92500" lnSpcReduction="10000"/>
          </a:bodyPr>
          <a:lstStyle/>
          <a:p>
            <a:pPr algn="just">
              <a:buNone/>
            </a:pPr>
            <a:r>
              <a:rPr lang="en-US" dirty="0" smtClean="0"/>
              <a:t>7. </a:t>
            </a:r>
            <a:r>
              <a:rPr lang="en-US" b="1" dirty="0" smtClean="0">
                <a:solidFill>
                  <a:srgbClr val="FFFF00"/>
                </a:solidFill>
              </a:rPr>
              <a:t>Ensure ensuring loyalty</a:t>
            </a:r>
            <a:r>
              <a:rPr lang="en-US" dirty="0" smtClean="0">
                <a:solidFill>
                  <a:srgbClr val="FFFF00"/>
                </a:solidFill>
              </a:rPr>
              <a:t>:</a:t>
            </a:r>
            <a:r>
              <a:rPr lang="en-US" dirty="0" smtClean="0"/>
              <a:t>  Aim of training and development is to make an employee loyal to his / her company.</a:t>
            </a:r>
          </a:p>
          <a:p>
            <a:pPr algn="just">
              <a:buNone/>
            </a:pPr>
            <a:r>
              <a:rPr lang="en-US" b="1" dirty="0" smtClean="0"/>
              <a:t>8</a:t>
            </a:r>
            <a:r>
              <a:rPr lang="en-US" b="1" dirty="0" smtClean="0">
                <a:solidFill>
                  <a:srgbClr val="FFFF00"/>
                </a:solidFill>
              </a:rPr>
              <a:t>. Reduce labor turnover</a:t>
            </a:r>
            <a:r>
              <a:rPr lang="en-US" dirty="0" smtClean="0"/>
              <a:t>: Another objective of training and development is to reduce labor turnover.</a:t>
            </a:r>
          </a:p>
          <a:p>
            <a:pPr algn="just">
              <a:buNone/>
            </a:pPr>
            <a:r>
              <a:rPr lang="en-US" b="1" dirty="0" smtClean="0"/>
              <a:t>9. </a:t>
            </a:r>
            <a:r>
              <a:rPr lang="en-US" b="1" dirty="0" smtClean="0">
                <a:solidFill>
                  <a:srgbClr val="FFFF00"/>
                </a:solidFill>
              </a:rPr>
              <a:t>Increase productivity</a:t>
            </a:r>
            <a:r>
              <a:rPr lang="en-US" dirty="0" smtClean="0"/>
              <a:t>: Training develop a person’s skill to a professional level so, it is easy to say obviously training and development process increase productivity.</a:t>
            </a:r>
          </a:p>
          <a:p>
            <a:pPr algn="just">
              <a:buNone/>
            </a:pPr>
            <a:r>
              <a:rPr lang="en-US" b="1" dirty="0" smtClean="0"/>
              <a:t>10</a:t>
            </a:r>
            <a:r>
              <a:rPr lang="en-US" b="1" dirty="0" smtClean="0">
                <a:solidFill>
                  <a:srgbClr val="FFFF00"/>
                </a:solidFill>
              </a:rPr>
              <a:t>. Improve quality</a:t>
            </a:r>
            <a:r>
              <a:rPr lang="en-US" dirty="0" smtClean="0"/>
              <a:t>: Improve the quality of employee is the main objective of training and development.</a:t>
            </a:r>
          </a:p>
          <a:p>
            <a:pPr algn="just">
              <a:buNone/>
            </a:pPr>
            <a:r>
              <a:rPr lang="en-US" dirty="0" smtClean="0"/>
              <a:t>11. </a:t>
            </a:r>
            <a:r>
              <a:rPr lang="en-US" b="1" dirty="0" smtClean="0">
                <a:solidFill>
                  <a:srgbClr val="FFFF00"/>
                </a:solidFill>
              </a:rPr>
              <a:t>Help company to fulfill future growth</a:t>
            </a:r>
            <a:r>
              <a:rPr lang="en-US" dirty="0" smtClean="0"/>
              <a:t>: Growth of a company depends on their employee. So, the development process helps the company to fulfill future growth.</a:t>
            </a:r>
          </a:p>
          <a:p>
            <a:pPr algn="just">
              <a:buNone/>
            </a:pPr>
            <a:endParaRPr lang="en-US" dirty="0" smtClean="0"/>
          </a:p>
          <a:p>
            <a:pPr algn="just">
              <a:buNone/>
            </a:pPr>
            <a:endParaRPr lang="en-US"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38200"/>
          </a:xfrm>
        </p:spPr>
        <p:txBody>
          <a:bodyPr/>
          <a:lstStyle/>
          <a:p>
            <a:r>
              <a:rPr lang="en-US" dirty="0" smtClean="0"/>
              <a:t>Cont.</a:t>
            </a:r>
            <a:endParaRPr lang="en-US" dirty="0"/>
          </a:p>
        </p:txBody>
      </p:sp>
      <p:sp>
        <p:nvSpPr>
          <p:cNvPr id="3" name="Content Placeholder 2"/>
          <p:cNvSpPr>
            <a:spLocks noGrp="1"/>
          </p:cNvSpPr>
          <p:nvPr>
            <p:ph idx="1"/>
          </p:nvPr>
        </p:nvSpPr>
        <p:spPr>
          <a:xfrm>
            <a:off x="609600" y="1066800"/>
            <a:ext cx="8153400" cy="5486400"/>
          </a:xfrm>
        </p:spPr>
        <p:txBody>
          <a:bodyPr>
            <a:normAutofit lnSpcReduction="10000"/>
          </a:bodyPr>
          <a:lstStyle/>
          <a:p>
            <a:pPr algn="just">
              <a:buNone/>
            </a:pPr>
            <a:r>
              <a:rPr lang="en-US" dirty="0" smtClean="0"/>
              <a:t>12</a:t>
            </a:r>
            <a:r>
              <a:rPr lang="en-US" dirty="0" smtClean="0">
                <a:solidFill>
                  <a:srgbClr val="FFFF00"/>
                </a:solidFill>
              </a:rPr>
              <a:t>. </a:t>
            </a:r>
            <a:r>
              <a:rPr lang="en-US" b="1" dirty="0" smtClean="0">
                <a:solidFill>
                  <a:srgbClr val="FFFF00"/>
                </a:solidFill>
              </a:rPr>
              <a:t>Improve organizational climate</a:t>
            </a:r>
            <a:r>
              <a:rPr lang="en-US" dirty="0" smtClean="0"/>
              <a:t>: Improving organizational climate is the greatest objective of training and development.</a:t>
            </a:r>
          </a:p>
          <a:p>
            <a:pPr algn="just">
              <a:buNone/>
            </a:pPr>
            <a:r>
              <a:rPr lang="en-US" b="1" dirty="0" smtClean="0"/>
              <a:t>13. </a:t>
            </a:r>
            <a:r>
              <a:rPr lang="en-US" b="1" dirty="0" smtClean="0">
                <a:solidFill>
                  <a:srgbClr val="FFFF00"/>
                </a:solidFill>
              </a:rPr>
              <a:t>Improve health care</a:t>
            </a:r>
            <a:r>
              <a:rPr lang="en-US" dirty="0" smtClean="0"/>
              <a:t>: Without good health, the employee can’t serve properly to his / her company. So, training and development improve health care.</a:t>
            </a:r>
          </a:p>
          <a:p>
            <a:pPr algn="just">
              <a:buNone/>
            </a:pPr>
            <a:r>
              <a:rPr lang="en-US" b="1" dirty="0" smtClean="0"/>
              <a:t>14. </a:t>
            </a:r>
            <a:r>
              <a:rPr lang="en-US" b="1" dirty="0" smtClean="0">
                <a:solidFill>
                  <a:srgbClr val="FFFF00"/>
                </a:solidFill>
              </a:rPr>
              <a:t>Prevent obsolesce</a:t>
            </a:r>
            <a:r>
              <a:rPr lang="en-US" dirty="0" smtClean="0"/>
              <a:t>: Prevent obsolesce is one the most important objectives of training and development.</a:t>
            </a:r>
          </a:p>
          <a:p>
            <a:pPr algn="just">
              <a:buNone/>
            </a:pPr>
            <a:r>
              <a:rPr lang="en-US" b="1" dirty="0" smtClean="0"/>
              <a:t>15. </a:t>
            </a:r>
            <a:r>
              <a:rPr lang="en-US" b="1" dirty="0" smtClean="0">
                <a:solidFill>
                  <a:srgbClr val="FFFF00"/>
                </a:solidFill>
              </a:rPr>
              <a:t>Change behavior</a:t>
            </a:r>
            <a:r>
              <a:rPr lang="en-US" dirty="0" smtClean="0"/>
              <a:t>: Training and development have a great impact on employee behavior. It polishes employee’s behavior so, that he/she can fit with the internal and external environment.</a:t>
            </a:r>
          </a:p>
          <a:p>
            <a:pPr algn="just">
              <a:buNone/>
            </a:pPr>
            <a:endParaRPr lang="en-US"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38200"/>
          </a:xfrm>
        </p:spPr>
        <p:txBody>
          <a:bodyPr/>
          <a:lstStyle/>
          <a:p>
            <a:r>
              <a:rPr lang="en-US" dirty="0" smtClean="0"/>
              <a:t>Importance of Training</a:t>
            </a:r>
            <a:endParaRPr lang="en-US" dirty="0"/>
          </a:p>
        </p:txBody>
      </p:sp>
      <p:sp>
        <p:nvSpPr>
          <p:cNvPr id="3" name="Content Placeholder 2"/>
          <p:cNvSpPr>
            <a:spLocks noGrp="1"/>
          </p:cNvSpPr>
          <p:nvPr>
            <p:ph idx="1"/>
          </p:nvPr>
        </p:nvSpPr>
        <p:spPr>
          <a:xfrm>
            <a:off x="685800" y="1371600"/>
            <a:ext cx="8153400" cy="5257800"/>
          </a:xfrm>
        </p:spPr>
        <p:txBody>
          <a:bodyPr>
            <a:normAutofit/>
          </a:bodyPr>
          <a:lstStyle/>
          <a:p>
            <a:pPr algn="just"/>
            <a:r>
              <a:rPr lang="en-US" dirty="0" smtClean="0"/>
              <a:t>1. </a:t>
            </a:r>
            <a:r>
              <a:rPr lang="en-US" dirty="0" smtClean="0">
                <a:solidFill>
                  <a:srgbClr val="FFFF00"/>
                </a:solidFill>
              </a:rPr>
              <a:t>Increasing Productivity</a:t>
            </a:r>
            <a:r>
              <a:rPr lang="en-US" dirty="0" smtClean="0"/>
              <a:t>: Instruction can help employees increase their level of performance on their present job assignment. Increased human performance often directly leads to increased operational productivity and increased company profit. </a:t>
            </a:r>
          </a:p>
          <a:p>
            <a:pPr algn="just"/>
            <a:r>
              <a:rPr lang="en-US" dirty="0" smtClean="0"/>
              <a:t>2. </a:t>
            </a:r>
            <a:r>
              <a:rPr lang="en-US" dirty="0" smtClean="0">
                <a:solidFill>
                  <a:srgbClr val="FFFF00"/>
                </a:solidFill>
              </a:rPr>
              <a:t>Improving Quality</a:t>
            </a:r>
            <a:r>
              <a:rPr lang="en-US" dirty="0" smtClean="0"/>
              <a:t>: Better informed workers are less likely to make operational mistakes. Quality increases may be in relationship to a company product or service, or in reference to the intangible organisational employment atmosphere.</a:t>
            </a:r>
            <a:endParaRPr lang="en-US"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62000"/>
          </a:xfrm>
        </p:spPr>
        <p:txBody>
          <a:bodyPr/>
          <a:lstStyle/>
          <a:p>
            <a:r>
              <a:rPr lang="en-US" dirty="0" smtClean="0"/>
              <a:t>Cont.</a:t>
            </a:r>
            <a:endParaRPr lang="en-US" dirty="0"/>
          </a:p>
        </p:txBody>
      </p:sp>
      <p:sp>
        <p:nvSpPr>
          <p:cNvPr id="3" name="Content Placeholder 2"/>
          <p:cNvSpPr>
            <a:spLocks noGrp="1"/>
          </p:cNvSpPr>
          <p:nvPr>
            <p:ph idx="1"/>
          </p:nvPr>
        </p:nvSpPr>
        <p:spPr>
          <a:xfrm>
            <a:off x="762000" y="1143000"/>
            <a:ext cx="8153400" cy="5486400"/>
          </a:xfrm>
        </p:spPr>
        <p:txBody>
          <a:bodyPr>
            <a:normAutofit fontScale="92500" lnSpcReduction="10000"/>
          </a:bodyPr>
          <a:lstStyle/>
          <a:p>
            <a:pPr algn="just">
              <a:buNone/>
            </a:pPr>
            <a:r>
              <a:rPr lang="en-US" dirty="0" smtClean="0"/>
              <a:t>3. </a:t>
            </a:r>
            <a:r>
              <a:rPr lang="en-US" dirty="0" smtClean="0">
                <a:solidFill>
                  <a:srgbClr val="FFFF00"/>
                </a:solidFill>
              </a:rPr>
              <a:t>Helping a Company Fulfill its Future Personnel Needs</a:t>
            </a:r>
            <a:r>
              <a:rPr lang="en-US" dirty="0" smtClean="0"/>
              <a:t>: Organizations that have a good internal educational programme will have to make less drastic manpower changes and adjustments in the event of sudden personnel alternations. When the need arises, organisational vacancies can more easily be staffed from internal sources if a company initiates and maintains and adequate instructional programme for both its non-supervisory and managerial employees. </a:t>
            </a:r>
          </a:p>
          <a:p>
            <a:pPr algn="just">
              <a:buNone/>
            </a:pPr>
            <a:r>
              <a:rPr lang="en-US" dirty="0" smtClean="0"/>
              <a:t>4. </a:t>
            </a:r>
            <a:r>
              <a:rPr lang="en-US" dirty="0" smtClean="0">
                <a:solidFill>
                  <a:srgbClr val="FFFF00"/>
                </a:solidFill>
              </a:rPr>
              <a:t>Improving Organisational Climate</a:t>
            </a:r>
            <a:r>
              <a:rPr lang="en-US" dirty="0" smtClean="0"/>
              <a:t>: An endless chain of positive reactions results from a well-planned training programme. Production and product quality may improve; financial incentives may then be increased, internal promotions become stressed, less supervisory pressures ensue and base pay rate increases result.</a:t>
            </a:r>
            <a:endParaRPr lang="en-US"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685800"/>
          </a:xfrm>
        </p:spPr>
        <p:txBody>
          <a:bodyPr/>
          <a:lstStyle/>
          <a:p>
            <a:r>
              <a:rPr lang="en-US" dirty="0" smtClean="0"/>
              <a:t>Cont.</a:t>
            </a:r>
            <a:endParaRPr lang="en-US" dirty="0"/>
          </a:p>
        </p:txBody>
      </p:sp>
      <p:sp>
        <p:nvSpPr>
          <p:cNvPr id="3" name="Content Placeholder 2"/>
          <p:cNvSpPr>
            <a:spLocks noGrp="1"/>
          </p:cNvSpPr>
          <p:nvPr>
            <p:ph idx="1"/>
          </p:nvPr>
        </p:nvSpPr>
        <p:spPr>
          <a:xfrm>
            <a:off x="609600" y="838200"/>
            <a:ext cx="8229600" cy="5791200"/>
          </a:xfrm>
        </p:spPr>
        <p:txBody>
          <a:bodyPr>
            <a:normAutofit fontScale="92500" lnSpcReduction="20000"/>
          </a:bodyPr>
          <a:lstStyle/>
          <a:p>
            <a:pPr algn="just">
              <a:buNone/>
            </a:pPr>
            <a:r>
              <a:rPr lang="en-US" dirty="0" smtClean="0"/>
              <a:t>5</a:t>
            </a:r>
            <a:r>
              <a:rPr lang="en-US" dirty="0" smtClean="0">
                <a:solidFill>
                  <a:srgbClr val="FFFF00"/>
                </a:solidFill>
              </a:rPr>
              <a:t>. Improving Health and Safety</a:t>
            </a:r>
            <a:r>
              <a:rPr lang="en-US" dirty="0" smtClean="0"/>
              <a:t>: Proper training can help prevent industrial accidents. A safer work environment leads, to more stable mental attitudes on the part of employees. </a:t>
            </a:r>
          </a:p>
          <a:p>
            <a:pPr algn="just">
              <a:buNone/>
            </a:pPr>
            <a:r>
              <a:rPr lang="en-US" dirty="0" smtClean="0"/>
              <a:t>6. </a:t>
            </a:r>
            <a:r>
              <a:rPr lang="en-US" dirty="0" smtClean="0">
                <a:solidFill>
                  <a:srgbClr val="FFFF00"/>
                </a:solidFill>
              </a:rPr>
              <a:t>Obsolescence Prevention</a:t>
            </a:r>
            <a:r>
              <a:rPr lang="en-US" dirty="0" smtClean="0"/>
              <a:t>: Training and development programmes foster the initiative and creativity of employees and help to prevent manpower obsolescence, which may be due to age, temperament or motivation, or the inability of a person to adapt himself to technological changes.</a:t>
            </a:r>
          </a:p>
          <a:p>
            <a:pPr algn="just"/>
            <a:r>
              <a:rPr lang="en-US" dirty="0" smtClean="0"/>
              <a:t>7. </a:t>
            </a:r>
            <a:r>
              <a:rPr lang="en-US" dirty="0" smtClean="0">
                <a:solidFill>
                  <a:srgbClr val="FFFF00"/>
                </a:solidFill>
              </a:rPr>
              <a:t>Personal Growth</a:t>
            </a:r>
            <a:r>
              <a:rPr lang="en-US" dirty="0" smtClean="0"/>
              <a:t>: Employees on a personal basis gain individually from their exposure to educational experiences. Again, Management development programmes seem to give participants a wider awareness, an enlarged skin, an enlightened altruistic philosophy, and make enhanced personal growth possible.</a:t>
            </a:r>
            <a:endParaRPr lang="en-US"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685800"/>
          </a:xfrm>
        </p:spPr>
        <p:txBody>
          <a:bodyPr/>
          <a:lstStyle/>
          <a:p>
            <a:r>
              <a:rPr lang="en-US" dirty="0" smtClean="0"/>
              <a:t>Cont.</a:t>
            </a:r>
            <a:endParaRPr lang="en-US" dirty="0"/>
          </a:p>
        </p:txBody>
      </p:sp>
      <p:sp>
        <p:nvSpPr>
          <p:cNvPr id="3" name="Content Placeholder 2"/>
          <p:cNvSpPr>
            <a:spLocks noGrp="1"/>
          </p:cNvSpPr>
          <p:nvPr>
            <p:ph idx="1"/>
          </p:nvPr>
        </p:nvSpPr>
        <p:spPr>
          <a:xfrm>
            <a:off x="762000" y="1219200"/>
            <a:ext cx="8001000" cy="5334000"/>
          </a:xfrm>
        </p:spPr>
        <p:txBody>
          <a:bodyPr>
            <a:normAutofit fontScale="92500" lnSpcReduction="10000"/>
          </a:bodyPr>
          <a:lstStyle/>
          <a:p>
            <a:pPr algn="just" fontAlgn="base">
              <a:buNone/>
            </a:pPr>
            <a:r>
              <a:rPr lang="en-US" b="1" dirty="0" smtClean="0"/>
              <a:t>8.  </a:t>
            </a:r>
            <a:r>
              <a:rPr lang="en-US" b="1" dirty="0" smtClean="0">
                <a:solidFill>
                  <a:srgbClr val="FFFF00"/>
                </a:solidFill>
              </a:rPr>
              <a:t>Industrial Safety</a:t>
            </a:r>
            <a:r>
              <a:rPr lang="en-US" b="1" dirty="0" smtClean="0"/>
              <a:t>: </a:t>
            </a:r>
            <a:r>
              <a:rPr lang="en-US" dirty="0" smtClean="0"/>
              <a:t>Trained workers can handle the machines safely. They also know the use of various safety devices in the factory. Thus, they are less prone to industrial accidents.</a:t>
            </a:r>
          </a:p>
          <a:p>
            <a:pPr algn="just" fontAlgn="base">
              <a:buNone/>
            </a:pPr>
            <a:r>
              <a:rPr lang="en-US" b="1" dirty="0" smtClean="0"/>
              <a:t>9. </a:t>
            </a:r>
            <a:r>
              <a:rPr lang="en-US" b="1" dirty="0" smtClean="0">
                <a:solidFill>
                  <a:srgbClr val="FFFF00"/>
                </a:solidFill>
              </a:rPr>
              <a:t>Reduction of Turnover and Absenteeism</a:t>
            </a:r>
            <a:r>
              <a:rPr lang="en-US" b="1" dirty="0" smtClean="0"/>
              <a:t>: </a:t>
            </a:r>
            <a:r>
              <a:rPr lang="en-US" dirty="0" smtClean="0"/>
              <a:t>Training creates a feeling of confidence in the minds of the workers. It gives them a security at the workplace. As a result, labour turnover and absenteeism rates are reduced.</a:t>
            </a:r>
          </a:p>
          <a:p>
            <a:pPr algn="just" fontAlgn="base">
              <a:buNone/>
            </a:pPr>
            <a:r>
              <a:rPr lang="en-US" b="1" dirty="0" smtClean="0"/>
              <a:t>10.  </a:t>
            </a:r>
            <a:r>
              <a:rPr lang="en-US" b="1" dirty="0" smtClean="0">
                <a:solidFill>
                  <a:srgbClr val="FFFF00"/>
                </a:solidFill>
              </a:rPr>
              <a:t>Technology Update</a:t>
            </a:r>
            <a:r>
              <a:rPr lang="en-US" b="1" dirty="0" smtClean="0"/>
              <a:t>: </a:t>
            </a:r>
            <a:r>
              <a:rPr lang="en-US" dirty="0" smtClean="0"/>
              <a:t>Technology is changing at a fast pace. The workers must learn new techniques to make use of advance technology. Thus, training should be treated as a continuous process to update the employees in the new methods and procedures.</a:t>
            </a:r>
          </a:p>
          <a:p>
            <a:pPr algn="just"/>
            <a:endParaRPr lang="en-US"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normAutofit fontScale="90000"/>
          </a:bodyPr>
          <a:lstStyle/>
          <a:p>
            <a:r>
              <a:rPr lang="en-US" dirty="0" smtClean="0"/>
              <a:t>Training Vs Education</a:t>
            </a:r>
            <a:br>
              <a:rPr lang="en-US" dirty="0" smtClean="0"/>
            </a:br>
            <a:endParaRPr lang="en-US" dirty="0"/>
          </a:p>
        </p:txBody>
      </p:sp>
      <p:graphicFrame>
        <p:nvGraphicFramePr>
          <p:cNvPr id="4" name="Content Placeholder 3"/>
          <p:cNvGraphicFramePr>
            <a:graphicFrameLocks noGrp="1"/>
          </p:cNvGraphicFramePr>
          <p:nvPr>
            <p:ph idx="1"/>
          </p:nvPr>
        </p:nvGraphicFramePr>
        <p:xfrm>
          <a:off x="457200" y="1219201"/>
          <a:ext cx="8382000" cy="5674488"/>
        </p:xfrm>
        <a:graphic>
          <a:graphicData uri="http://schemas.openxmlformats.org/drawingml/2006/table">
            <a:tbl>
              <a:tblPr firstRow="1" bandRow="1">
                <a:tableStyleId>{5C22544A-7EE6-4342-B048-85BDC9FD1C3A}</a:tableStyleId>
              </a:tblPr>
              <a:tblGrid>
                <a:gridCol w="2794000"/>
                <a:gridCol w="2794000"/>
                <a:gridCol w="2794000"/>
              </a:tblGrid>
              <a:tr h="936456">
                <a:tc>
                  <a:txBody>
                    <a:bodyPr/>
                    <a:lstStyle/>
                    <a:p>
                      <a:pPr algn="ctr" fontAlgn="ctr"/>
                      <a:r>
                        <a:rPr lang="en-US" sz="2400" b="1" cap="all" dirty="0"/>
                        <a:t>BASIS FOR COMPARISON</a:t>
                      </a:r>
                    </a:p>
                  </a:txBody>
                  <a:tcPr marL="76200" marR="76200" marT="76200" marB="76200" anchor="ctr"/>
                </a:tc>
                <a:tc>
                  <a:txBody>
                    <a:bodyPr/>
                    <a:lstStyle/>
                    <a:p>
                      <a:pPr algn="ctr" fontAlgn="ctr"/>
                      <a:r>
                        <a:rPr lang="en-US" sz="2400" b="1" cap="all" dirty="0"/>
                        <a:t>TRAINING</a:t>
                      </a:r>
                    </a:p>
                  </a:txBody>
                  <a:tcPr marL="76200" marR="76200" marT="76200" marB="76200" anchor="ctr"/>
                </a:tc>
                <a:tc>
                  <a:txBody>
                    <a:bodyPr/>
                    <a:lstStyle/>
                    <a:p>
                      <a:pPr algn="ctr" fontAlgn="ctr"/>
                      <a:r>
                        <a:rPr lang="en-US" sz="2400" b="1" cap="all" dirty="0"/>
                        <a:t>EDUCATION</a:t>
                      </a:r>
                    </a:p>
                  </a:txBody>
                  <a:tcPr marL="76200" marR="76200" marT="76200" marB="76200" anchor="ctr"/>
                </a:tc>
              </a:tr>
              <a:tr h="1543150">
                <a:tc>
                  <a:txBody>
                    <a:bodyPr/>
                    <a:lstStyle/>
                    <a:p>
                      <a:pPr algn="l" fontAlgn="t"/>
                      <a:r>
                        <a:rPr lang="en-US" sz="2400" dirty="0"/>
                        <a:t>Meaning</a:t>
                      </a:r>
                    </a:p>
                  </a:txBody>
                  <a:tcPr marL="76200" marR="76200" marT="76200" marB="76200"/>
                </a:tc>
                <a:tc>
                  <a:txBody>
                    <a:bodyPr/>
                    <a:lstStyle/>
                    <a:p>
                      <a:pPr algn="l" fontAlgn="t"/>
                      <a:r>
                        <a:rPr lang="en-US" sz="2400" dirty="0"/>
                        <a:t>The process of inculcating specific skills in a person is training.</a:t>
                      </a:r>
                    </a:p>
                  </a:txBody>
                  <a:tcPr marL="76200" marR="76200" marT="76200" marB="76200"/>
                </a:tc>
                <a:tc>
                  <a:txBody>
                    <a:bodyPr/>
                    <a:lstStyle/>
                    <a:p>
                      <a:pPr algn="l" fontAlgn="t"/>
                      <a:r>
                        <a:rPr lang="en-US" sz="2400"/>
                        <a:t>Theoretical learning in the classroom or any institution is education.</a:t>
                      </a:r>
                    </a:p>
                  </a:txBody>
                  <a:tcPr marL="76200" marR="76200" marT="76200" marB="76200"/>
                </a:tc>
              </a:tr>
              <a:tr h="936456">
                <a:tc>
                  <a:txBody>
                    <a:bodyPr/>
                    <a:lstStyle/>
                    <a:p>
                      <a:pPr algn="l" fontAlgn="t"/>
                      <a:r>
                        <a:rPr lang="en-US" sz="2400"/>
                        <a:t>What is it?</a:t>
                      </a:r>
                    </a:p>
                  </a:txBody>
                  <a:tcPr marL="76200" marR="76200" marT="76200" marB="76200"/>
                </a:tc>
                <a:tc>
                  <a:txBody>
                    <a:bodyPr/>
                    <a:lstStyle/>
                    <a:p>
                      <a:pPr algn="l" fontAlgn="t"/>
                      <a:r>
                        <a:rPr lang="en-US" sz="2400" dirty="0"/>
                        <a:t>It is a method of skill development.</a:t>
                      </a:r>
                    </a:p>
                  </a:txBody>
                  <a:tcPr marL="76200" marR="76200" marT="76200" marB="76200"/>
                </a:tc>
                <a:tc>
                  <a:txBody>
                    <a:bodyPr/>
                    <a:lstStyle/>
                    <a:p>
                      <a:pPr algn="l" fontAlgn="t"/>
                      <a:r>
                        <a:rPr lang="en-US" sz="2400"/>
                        <a:t>It is a typical form of learning.</a:t>
                      </a:r>
                    </a:p>
                  </a:txBody>
                  <a:tcPr marL="76200" marR="76200" marT="76200" marB="76200"/>
                </a:tc>
              </a:tr>
              <a:tr h="829083">
                <a:tc>
                  <a:txBody>
                    <a:bodyPr/>
                    <a:lstStyle/>
                    <a:p>
                      <a:pPr algn="l" fontAlgn="t"/>
                      <a:r>
                        <a:rPr lang="en-US" sz="2400"/>
                        <a:t>Based on</a:t>
                      </a:r>
                    </a:p>
                  </a:txBody>
                  <a:tcPr marL="76200" marR="76200" marT="76200" marB="76200"/>
                </a:tc>
                <a:tc>
                  <a:txBody>
                    <a:bodyPr/>
                    <a:lstStyle/>
                    <a:p>
                      <a:pPr algn="l" fontAlgn="t"/>
                      <a:r>
                        <a:rPr lang="en-US" sz="2400" dirty="0"/>
                        <a:t>Practical application</a:t>
                      </a:r>
                    </a:p>
                  </a:txBody>
                  <a:tcPr marL="76200" marR="76200" marT="76200" marB="76200"/>
                </a:tc>
                <a:tc>
                  <a:txBody>
                    <a:bodyPr/>
                    <a:lstStyle/>
                    <a:p>
                      <a:pPr algn="l" fontAlgn="t"/>
                      <a:r>
                        <a:rPr lang="en-US" sz="2400" dirty="0"/>
                        <a:t>Theoretical orientation</a:t>
                      </a:r>
                    </a:p>
                  </a:txBody>
                  <a:tcPr marL="76200" marR="76200" marT="76200" marB="76200"/>
                </a:tc>
              </a:tr>
              <a:tr h="936456">
                <a:tc>
                  <a:txBody>
                    <a:bodyPr/>
                    <a:lstStyle/>
                    <a:p>
                      <a:pPr algn="l" fontAlgn="t"/>
                      <a:r>
                        <a:rPr lang="en-US" sz="2400"/>
                        <a:t>Perspective</a:t>
                      </a:r>
                    </a:p>
                  </a:txBody>
                  <a:tcPr marL="76200" marR="76200" marT="76200" marB="76200"/>
                </a:tc>
                <a:tc>
                  <a:txBody>
                    <a:bodyPr/>
                    <a:lstStyle/>
                    <a:p>
                      <a:pPr algn="l" fontAlgn="t"/>
                      <a:r>
                        <a:rPr lang="en-US" sz="2400"/>
                        <a:t>Narrow</a:t>
                      </a:r>
                    </a:p>
                  </a:txBody>
                  <a:tcPr marL="76200" marR="76200" marT="76200" marB="76200"/>
                </a:tc>
                <a:tc>
                  <a:txBody>
                    <a:bodyPr/>
                    <a:lstStyle/>
                    <a:p>
                      <a:pPr algn="l" fontAlgn="t"/>
                      <a:r>
                        <a:rPr lang="en-US" sz="2400" dirty="0"/>
                        <a:t>Wide</a:t>
                      </a:r>
                    </a:p>
                  </a:txBody>
                  <a:tcPr marL="76200" marR="76200" marT="76200" marB="7620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Georgia" pitchFamily="18" charset="0"/>
              </a:rPr>
              <a:t>HRM Concept</a:t>
            </a:r>
            <a:endParaRPr lang="en-US" b="1" dirty="0">
              <a:latin typeface="Georgia" pitchFamily="18" charset="0"/>
            </a:endParaRPr>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39000" cy="670560"/>
          </a:xfrm>
        </p:spPr>
        <p:txBody>
          <a:bodyPr/>
          <a:lstStyle/>
          <a:p>
            <a:r>
              <a:rPr lang="en-US" dirty="0" smtClean="0"/>
              <a:t>Integration</a:t>
            </a:r>
            <a:endParaRPr lang="en-US" dirty="0"/>
          </a:p>
        </p:txBody>
      </p:sp>
      <p:sp>
        <p:nvSpPr>
          <p:cNvPr id="6" name="Content Placeholder 5"/>
          <p:cNvSpPr>
            <a:spLocks noGrp="1"/>
          </p:cNvSpPr>
          <p:nvPr>
            <p:ph idx="1"/>
          </p:nvPr>
        </p:nvSpPr>
        <p:spPr>
          <a:xfrm>
            <a:off x="457200" y="1143000"/>
            <a:ext cx="7239000" cy="5312736"/>
          </a:xfrm>
        </p:spPr>
        <p:txBody>
          <a:bodyPr/>
          <a:lstStyle/>
          <a:p>
            <a:pPr>
              <a:buNone/>
            </a:pPr>
            <a:endParaRPr lang="en-US" dirty="0"/>
          </a:p>
        </p:txBody>
      </p:sp>
      <p:sp>
        <p:nvSpPr>
          <p:cNvPr id="7" name="Rectangle 6"/>
          <p:cNvSpPr/>
          <p:nvPr/>
        </p:nvSpPr>
        <p:spPr>
          <a:xfrm>
            <a:off x="533400" y="1295400"/>
            <a:ext cx="3200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Motivation</a:t>
            </a:r>
            <a:endParaRPr lang="en-US" dirty="0"/>
          </a:p>
        </p:txBody>
      </p:sp>
      <p:sp>
        <p:nvSpPr>
          <p:cNvPr id="8" name="Rectangle 7"/>
          <p:cNvSpPr/>
          <p:nvPr/>
        </p:nvSpPr>
        <p:spPr>
          <a:xfrm>
            <a:off x="1600200" y="2590800"/>
            <a:ext cx="3048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Grievance </a:t>
            </a:r>
            <a:r>
              <a:rPr lang="en-US" dirty="0" err="1" smtClean="0"/>
              <a:t>Redressal</a:t>
            </a:r>
            <a:endParaRPr lang="en-US" dirty="0"/>
          </a:p>
        </p:txBody>
      </p:sp>
      <p:sp>
        <p:nvSpPr>
          <p:cNvPr id="13" name="Rectangle 12"/>
          <p:cNvSpPr/>
          <p:nvPr/>
        </p:nvSpPr>
        <p:spPr>
          <a:xfrm>
            <a:off x="1066800" y="1981200"/>
            <a:ext cx="3200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Job Satisfaction</a:t>
            </a:r>
            <a:endParaRPr lang="en-US" dirty="0"/>
          </a:p>
        </p:txBody>
      </p:sp>
      <p:sp>
        <p:nvSpPr>
          <p:cNvPr id="14" name="Rectangle 13"/>
          <p:cNvSpPr/>
          <p:nvPr/>
        </p:nvSpPr>
        <p:spPr>
          <a:xfrm>
            <a:off x="2057400" y="3200400"/>
            <a:ext cx="3200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Collective Bargaining</a:t>
            </a:r>
            <a:endParaRPr lang="en-US" dirty="0"/>
          </a:p>
        </p:txBody>
      </p:sp>
      <p:sp>
        <p:nvSpPr>
          <p:cNvPr id="9" name="Rectangle 8"/>
          <p:cNvSpPr/>
          <p:nvPr/>
        </p:nvSpPr>
        <p:spPr>
          <a:xfrm>
            <a:off x="2514600" y="3810000"/>
            <a:ext cx="3200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Conflict Management</a:t>
            </a:r>
            <a:endParaRPr lang="en-US" dirty="0"/>
          </a:p>
        </p:txBody>
      </p:sp>
      <p:sp>
        <p:nvSpPr>
          <p:cNvPr id="10" name="Rectangle 9"/>
          <p:cNvSpPr/>
          <p:nvPr/>
        </p:nvSpPr>
        <p:spPr>
          <a:xfrm>
            <a:off x="3048000" y="4419600"/>
            <a:ext cx="3200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Employees’ </a:t>
            </a:r>
            <a:r>
              <a:rPr lang="en-US" dirty="0" err="1" smtClean="0"/>
              <a:t>Partiicipation</a:t>
            </a:r>
            <a:endParaRPr lang="en-US" dirty="0"/>
          </a:p>
        </p:txBody>
      </p:sp>
      <p:sp>
        <p:nvSpPr>
          <p:cNvPr id="11" name="Rectangle 10"/>
          <p:cNvSpPr/>
          <p:nvPr/>
        </p:nvSpPr>
        <p:spPr>
          <a:xfrm>
            <a:off x="3505200" y="5029200"/>
            <a:ext cx="3200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Discipline</a:t>
            </a:r>
            <a:endParaRPr lang="en-US"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62000"/>
          </a:xfrm>
        </p:spPr>
        <p:txBody>
          <a:bodyPr/>
          <a:lstStyle/>
          <a:p>
            <a:r>
              <a:rPr lang="en-US" dirty="0" smtClean="0"/>
              <a:t>Cont.</a:t>
            </a:r>
            <a:endParaRPr lang="en-US" dirty="0"/>
          </a:p>
        </p:txBody>
      </p:sp>
      <p:graphicFrame>
        <p:nvGraphicFramePr>
          <p:cNvPr id="4" name="Content Placeholder 3"/>
          <p:cNvGraphicFramePr>
            <a:graphicFrameLocks noGrp="1"/>
          </p:cNvGraphicFramePr>
          <p:nvPr>
            <p:ph idx="1"/>
          </p:nvPr>
        </p:nvGraphicFramePr>
        <p:xfrm>
          <a:off x="533400" y="1295399"/>
          <a:ext cx="8305800" cy="5490312"/>
        </p:xfrm>
        <a:graphic>
          <a:graphicData uri="http://schemas.openxmlformats.org/drawingml/2006/table">
            <a:tbl>
              <a:tblPr firstRow="1" bandRow="1">
                <a:tableStyleId>{5C22544A-7EE6-4342-B048-85BDC9FD1C3A}</a:tableStyleId>
              </a:tblPr>
              <a:tblGrid>
                <a:gridCol w="2768600"/>
                <a:gridCol w="2768600"/>
                <a:gridCol w="2768600"/>
              </a:tblGrid>
              <a:tr h="1163230">
                <a:tc>
                  <a:txBody>
                    <a:bodyPr/>
                    <a:lstStyle/>
                    <a:p>
                      <a:pPr algn="ctr" fontAlgn="ctr"/>
                      <a:r>
                        <a:rPr lang="en-US" sz="2800" b="1" cap="all" dirty="0"/>
                        <a:t>BASIS FOR COMPARISON</a:t>
                      </a:r>
                    </a:p>
                  </a:txBody>
                  <a:tcPr marL="76200" marR="76200" marT="76200" marB="76200" anchor="ctr"/>
                </a:tc>
                <a:tc>
                  <a:txBody>
                    <a:bodyPr/>
                    <a:lstStyle/>
                    <a:p>
                      <a:pPr algn="ctr" fontAlgn="ctr"/>
                      <a:r>
                        <a:rPr lang="en-US" sz="2800" b="1" cap="all" dirty="0"/>
                        <a:t>TRAINING</a:t>
                      </a:r>
                    </a:p>
                  </a:txBody>
                  <a:tcPr marL="76200" marR="76200" marT="76200" marB="76200" anchor="ctr"/>
                </a:tc>
                <a:tc>
                  <a:txBody>
                    <a:bodyPr/>
                    <a:lstStyle/>
                    <a:p>
                      <a:pPr algn="ctr" fontAlgn="ctr"/>
                      <a:r>
                        <a:rPr lang="en-US" sz="2800" b="1" cap="all" dirty="0"/>
                        <a:t>EDUCATION</a:t>
                      </a:r>
                    </a:p>
                  </a:txBody>
                  <a:tcPr marL="76200" marR="76200" marT="76200" marB="76200" anchor="ctr"/>
                </a:tc>
              </a:tr>
              <a:tr h="651409">
                <a:tc>
                  <a:txBody>
                    <a:bodyPr/>
                    <a:lstStyle/>
                    <a:p>
                      <a:pPr algn="l" fontAlgn="t"/>
                      <a:r>
                        <a:rPr lang="en-US" sz="2400" dirty="0"/>
                        <a:t>Involves</a:t>
                      </a:r>
                    </a:p>
                  </a:txBody>
                  <a:tcPr marL="76200" marR="76200" marT="76200" marB="76200"/>
                </a:tc>
                <a:tc>
                  <a:txBody>
                    <a:bodyPr/>
                    <a:lstStyle/>
                    <a:p>
                      <a:pPr algn="l" fontAlgn="t"/>
                      <a:r>
                        <a:rPr lang="en-US" sz="2400" dirty="0"/>
                        <a:t>Job experience</a:t>
                      </a:r>
                    </a:p>
                  </a:txBody>
                  <a:tcPr marL="76200" marR="76200" marT="76200" marB="76200"/>
                </a:tc>
                <a:tc>
                  <a:txBody>
                    <a:bodyPr/>
                    <a:lstStyle/>
                    <a:p>
                      <a:pPr algn="l" fontAlgn="t"/>
                      <a:r>
                        <a:rPr lang="en-US" sz="2400"/>
                        <a:t>Classroom learning</a:t>
                      </a:r>
                    </a:p>
                  </a:txBody>
                  <a:tcPr marL="76200" marR="76200" marT="76200" marB="76200"/>
                </a:tc>
              </a:tr>
              <a:tr h="651409">
                <a:tc>
                  <a:txBody>
                    <a:bodyPr/>
                    <a:lstStyle/>
                    <a:p>
                      <a:pPr algn="l" fontAlgn="t"/>
                      <a:r>
                        <a:rPr lang="en-US" sz="2400"/>
                        <a:t>Term</a:t>
                      </a:r>
                    </a:p>
                  </a:txBody>
                  <a:tcPr marL="76200" marR="76200" marT="76200" marB="76200"/>
                </a:tc>
                <a:tc>
                  <a:txBody>
                    <a:bodyPr/>
                    <a:lstStyle/>
                    <a:p>
                      <a:pPr algn="l" fontAlgn="t"/>
                      <a:r>
                        <a:rPr lang="en-US" sz="2400" dirty="0"/>
                        <a:t>Short term</a:t>
                      </a:r>
                    </a:p>
                  </a:txBody>
                  <a:tcPr marL="76200" marR="76200" marT="76200" marB="76200"/>
                </a:tc>
                <a:tc>
                  <a:txBody>
                    <a:bodyPr/>
                    <a:lstStyle/>
                    <a:p>
                      <a:pPr algn="l" fontAlgn="t"/>
                      <a:r>
                        <a:rPr lang="en-US" sz="2400"/>
                        <a:t>Comparatively long term</a:t>
                      </a:r>
                    </a:p>
                  </a:txBody>
                  <a:tcPr marL="76200" marR="76200" marT="76200" marB="76200"/>
                </a:tc>
              </a:tr>
              <a:tr h="651409">
                <a:tc>
                  <a:txBody>
                    <a:bodyPr/>
                    <a:lstStyle/>
                    <a:p>
                      <a:pPr algn="l" fontAlgn="t"/>
                      <a:r>
                        <a:rPr lang="en-US" sz="2400"/>
                        <a:t>Prepares for</a:t>
                      </a:r>
                    </a:p>
                  </a:txBody>
                  <a:tcPr marL="76200" marR="76200" marT="76200" marB="76200"/>
                </a:tc>
                <a:tc>
                  <a:txBody>
                    <a:bodyPr/>
                    <a:lstStyle/>
                    <a:p>
                      <a:pPr algn="l" fontAlgn="t"/>
                      <a:r>
                        <a:rPr lang="en-US" sz="2400"/>
                        <a:t>Present job</a:t>
                      </a:r>
                    </a:p>
                  </a:txBody>
                  <a:tcPr marL="76200" marR="76200" marT="76200" marB="76200"/>
                </a:tc>
                <a:tc>
                  <a:txBody>
                    <a:bodyPr/>
                    <a:lstStyle/>
                    <a:p>
                      <a:pPr algn="l" fontAlgn="t"/>
                      <a:r>
                        <a:rPr lang="en-US" sz="2400" dirty="0"/>
                        <a:t>Future job</a:t>
                      </a:r>
                    </a:p>
                  </a:txBody>
                  <a:tcPr marL="76200" marR="76200" marT="76200" marB="76200"/>
                </a:tc>
              </a:tr>
              <a:tr h="1488935">
                <a:tc>
                  <a:txBody>
                    <a:bodyPr/>
                    <a:lstStyle/>
                    <a:p>
                      <a:pPr algn="l" fontAlgn="t"/>
                      <a:r>
                        <a:rPr lang="en-US" sz="2400"/>
                        <a:t>Objective</a:t>
                      </a:r>
                    </a:p>
                  </a:txBody>
                  <a:tcPr marL="76200" marR="76200" marT="76200" marB="76200"/>
                </a:tc>
                <a:tc>
                  <a:txBody>
                    <a:bodyPr/>
                    <a:lstStyle/>
                    <a:p>
                      <a:pPr algn="l" fontAlgn="t"/>
                      <a:r>
                        <a:rPr lang="en-US" sz="2400"/>
                        <a:t>To improve performance and productivity.</a:t>
                      </a:r>
                    </a:p>
                  </a:txBody>
                  <a:tcPr marL="76200" marR="76200" marT="76200" marB="76200"/>
                </a:tc>
                <a:tc>
                  <a:txBody>
                    <a:bodyPr/>
                    <a:lstStyle/>
                    <a:p>
                      <a:pPr algn="l" fontAlgn="t"/>
                      <a:r>
                        <a:rPr lang="en-US" sz="2400" dirty="0"/>
                        <a:t>To develop a sense of reasoning and </a:t>
                      </a:r>
                      <a:r>
                        <a:rPr lang="en-US" sz="2400" dirty="0" smtClean="0"/>
                        <a:t>judgment.</a:t>
                      </a:r>
                      <a:endParaRPr lang="en-US" sz="2400" dirty="0"/>
                    </a:p>
                  </a:txBody>
                  <a:tcPr marL="76200" marR="76200" marT="76200" marB="76200"/>
                </a:tc>
              </a:tr>
              <a:tr h="651409">
                <a:tc>
                  <a:txBody>
                    <a:bodyPr/>
                    <a:lstStyle/>
                    <a:p>
                      <a:pPr algn="l" fontAlgn="t"/>
                      <a:r>
                        <a:rPr lang="en-US" sz="2400" dirty="0"/>
                        <a:t>Teaches</a:t>
                      </a:r>
                    </a:p>
                  </a:txBody>
                  <a:tcPr marL="76200" marR="76200" marT="76200" marB="76200"/>
                </a:tc>
                <a:tc>
                  <a:txBody>
                    <a:bodyPr/>
                    <a:lstStyle/>
                    <a:p>
                      <a:pPr algn="l" fontAlgn="t"/>
                      <a:r>
                        <a:rPr lang="en-US" sz="2400"/>
                        <a:t>Specific task</a:t>
                      </a:r>
                    </a:p>
                  </a:txBody>
                  <a:tcPr marL="76200" marR="76200" marT="76200" marB="76200"/>
                </a:tc>
                <a:tc>
                  <a:txBody>
                    <a:bodyPr/>
                    <a:lstStyle/>
                    <a:p>
                      <a:pPr algn="l" fontAlgn="t"/>
                      <a:r>
                        <a:rPr lang="en-US" sz="2400" dirty="0"/>
                        <a:t>General concepts</a:t>
                      </a:r>
                    </a:p>
                  </a:txBody>
                  <a:tcPr marL="76200" marR="76200" marT="76200" marB="76200"/>
                </a:tc>
              </a:tr>
            </a:tbl>
          </a:graphicData>
        </a:graphic>
      </p:graphicFrame>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38200"/>
          </a:xfrm>
        </p:spPr>
        <p:txBody>
          <a:bodyPr>
            <a:normAutofit fontScale="90000"/>
          </a:bodyPr>
          <a:lstStyle/>
          <a:p>
            <a:r>
              <a:rPr lang="en-US" dirty="0" smtClean="0"/>
              <a:t>Training Vs Development</a:t>
            </a:r>
            <a:br>
              <a:rPr lang="en-US" dirty="0" smtClean="0"/>
            </a:br>
            <a:endParaRPr lang="en-US" dirty="0"/>
          </a:p>
        </p:txBody>
      </p:sp>
      <p:graphicFrame>
        <p:nvGraphicFramePr>
          <p:cNvPr id="4" name="Content Placeholder 3"/>
          <p:cNvGraphicFramePr>
            <a:graphicFrameLocks noGrp="1"/>
          </p:cNvGraphicFramePr>
          <p:nvPr>
            <p:ph idx="1"/>
          </p:nvPr>
        </p:nvGraphicFramePr>
        <p:xfrm>
          <a:off x="685800" y="1219200"/>
          <a:ext cx="8153400" cy="5511639"/>
        </p:xfrm>
        <a:graphic>
          <a:graphicData uri="http://schemas.openxmlformats.org/drawingml/2006/table">
            <a:tbl>
              <a:tblPr firstRow="1" bandRow="1">
                <a:tableStyleId>{5C22544A-7EE6-4342-B048-85BDC9FD1C3A}</a:tableStyleId>
              </a:tblPr>
              <a:tblGrid>
                <a:gridCol w="2209800"/>
                <a:gridCol w="3124200"/>
                <a:gridCol w="2819400"/>
              </a:tblGrid>
              <a:tr h="1097307">
                <a:tc>
                  <a:txBody>
                    <a:bodyPr/>
                    <a:lstStyle/>
                    <a:p>
                      <a:pPr algn="ctr" fontAlgn="ctr"/>
                      <a:r>
                        <a:rPr lang="en-US" sz="2400" b="1" cap="all" dirty="0"/>
                        <a:t>BASIS FOR COMPARISON</a:t>
                      </a:r>
                    </a:p>
                  </a:txBody>
                  <a:tcPr marL="76200" marR="76200" marT="76200" marB="76200" anchor="ctr"/>
                </a:tc>
                <a:tc>
                  <a:txBody>
                    <a:bodyPr/>
                    <a:lstStyle/>
                    <a:p>
                      <a:pPr algn="ctr" fontAlgn="ctr"/>
                      <a:r>
                        <a:rPr lang="en-US" sz="2400" b="1" cap="all" dirty="0"/>
                        <a:t>TRAINING</a:t>
                      </a:r>
                    </a:p>
                  </a:txBody>
                  <a:tcPr marL="76200" marR="76200" marT="76200" marB="76200" anchor="ctr"/>
                </a:tc>
                <a:tc>
                  <a:txBody>
                    <a:bodyPr/>
                    <a:lstStyle/>
                    <a:p>
                      <a:pPr algn="ctr" fontAlgn="ctr"/>
                      <a:r>
                        <a:rPr lang="en-US" sz="2400" b="1" cap="all" dirty="0"/>
                        <a:t>DEVELOPMENT</a:t>
                      </a:r>
                    </a:p>
                  </a:txBody>
                  <a:tcPr marL="76200" marR="76200" marT="76200" marB="76200" anchor="ctr"/>
                </a:tc>
              </a:tr>
              <a:tr h="2900841">
                <a:tc>
                  <a:txBody>
                    <a:bodyPr/>
                    <a:lstStyle/>
                    <a:p>
                      <a:pPr algn="l" fontAlgn="t"/>
                      <a:r>
                        <a:rPr lang="en-US" sz="2400" dirty="0"/>
                        <a:t>Meaning</a:t>
                      </a:r>
                    </a:p>
                  </a:txBody>
                  <a:tcPr marL="76200" marR="76200" marT="76200" marB="76200"/>
                </a:tc>
                <a:tc>
                  <a:txBody>
                    <a:bodyPr/>
                    <a:lstStyle/>
                    <a:p>
                      <a:pPr algn="l" fontAlgn="t"/>
                      <a:r>
                        <a:rPr lang="en-US" sz="2400" dirty="0"/>
                        <a:t>Training is a learning process in which employees get an opportunity to develop skill, competency and knowledge as per the job requirement.</a:t>
                      </a:r>
                    </a:p>
                  </a:txBody>
                  <a:tcPr marL="76200" marR="76200" marT="76200" marB="76200"/>
                </a:tc>
                <a:tc>
                  <a:txBody>
                    <a:bodyPr/>
                    <a:lstStyle/>
                    <a:p>
                      <a:pPr algn="l" fontAlgn="t"/>
                      <a:r>
                        <a:rPr lang="en-US" sz="2400" dirty="0"/>
                        <a:t>Development is an educational process which is concerned with the overall growth of the employees.</a:t>
                      </a:r>
                    </a:p>
                  </a:txBody>
                  <a:tcPr marL="76200" marR="76200" marT="76200" marB="76200"/>
                </a:tc>
              </a:tr>
              <a:tr h="667926">
                <a:tc>
                  <a:txBody>
                    <a:bodyPr/>
                    <a:lstStyle/>
                    <a:p>
                      <a:pPr algn="l" fontAlgn="t"/>
                      <a:r>
                        <a:rPr lang="en-US" sz="2400"/>
                        <a:t>Term</a:t>
                      </a:r>
                    </a:p>
                  </a:txBody>
                  <a:tcPr marL="76200" marR="76200" marT="76200" marB="76200"/>
                </a:tc>
                <a:tc>
                  <a:txBody>
                    <a:bodyPr/>
                    <a:lstStyle/>
                    <a:p>
                      <a:pPr algn="l" fontAlgn="t"/>
                      <a:r>
                        <a:rPr lang="en-US" sz="2400"/>
                        <a:t>Short Term</a:t>
                      </a:r>
                    </a:p>
                  </a:txBody>
                  <a:tcPr marL="76200" marR="76200" marT="76200" marB="76200"/>
                </a:tc>
                <a:tc>
                  <a:txBody>
                    <a:bodyPr/>
                    <a:lstStyle/>
                    <a:p>
                      <a:pPr algn="l" fontAlgn="t"/>
                      <a:r>
                        <a:rPr lang="en-US" sz="2400" dirty="0"/>
                        <a:t>Long Term</a:t>
                      </a:r>
                    </a:p>
                  </a:txBody>
                  <a:tcPr marL="76200" marR="76200" marT="76200" marB="76200"/>
                </a:tc>
              </a:tr>
              <a:tr h="667926">
                <a:tc>
                  <a:txBody>
                    <a:bodyPr/>
                    <a:lstStyle/>
                    <a:p>
                      <a:pPr algn="l" fontAlgn="t"/>
                      <a:r>
                        <a:rPr lang="en-US" sz="2400"/>
                        <a:t>Focus on</a:t>
                      </a:r>
                    </a:p>
                  </a:txBody>
                  <a:tcPr marL="76200" marR="76200" marT="76200" marB="76200"/>
                </a:tc>
                <a:tc>
                  <a:txBody>
                    <a:bodyPr/>
                    <a:lstStyle/>
                    <a:p>
                      <a:pPr algn="l" fontAlgn="t"/>
                      <a:r>
                        <a:rPr lang="en-US" sz="2400" dirty="0"/>
                        <a:t>Present</a:t>
                      </a:r>
                    </a:p>
                  </a:txBody>
                  <a:tcPr marL="76200" marR="76200" marT="76200" marB="76200"/>
                </a:tc>
                <a:tc>
                  <a:txBody>
                    <a:bodyPr/>
                    <a:lstStyle/>
                    <a:p>
                      <a:pPr algn="l" fontAlgn="t"/>
                      <a:r>
                        <a:rPr lang="en-US" sz="2400" dirty="0"/>
                        <a:t>Future</a:t>
                      </a:r>
                    </a:p>
                  </a:txBody>
                  <a:tcPr marL="76200" marR="76200" marT="76200" marB="76200"/>
                </a:tc>
              </a:tr>
            </a:tbl>
          </a:graphicData>
        </a:graphic>
      </p:graphicFrame>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62000"/>
          </a:xfrm>
        </p:spPr>
        <p:txBody>
          <a:bodyPr/>
          <a:lstStyle/>
          <a:p>
            <a:r>
              <a:rPr lang="en-US" dirty="0" smtClean="0"/>
              <a:t>Cont</a:t>
            </a:r>
            <a:endParaRPr lang="en-US" dirty="0"/>
          </a:p>
        </p:txBody>
      </p:sp>
      <p:graphicFrame>
        <p:nvGraphicFramePr>
          <p:cNvPr id="4" name="Content Placeholder 3"/>
          <p:cNvGraphicFramePr>
            <a:graphicFrameLocks noGrp="1"/>
          </p:cNvGraphicFramePr>
          <p:nvPr>
            <p:ph idx="1"/>
          </p:nvPr>
        </p:nvGraphicFramePr>
        <p:xfrm>
          <a:off x="533400" y="1127759"/>
          <a:ext cx="8382000" cy="5349241"/>
        </p:xfrm>
        <a:graphic>
          <a:graphicData uri="http://schemas.openxmlformats.org/drawingml/2006/table">
            <a:tbl>
              <a:tblPr firstRow="1" bandRow="1">
                <a:tableStyleId>{5C22544A-7EE6-4342-B048-85BDC9FD1C3A}</a:tableStyleId>
              </a:tblPr>
              <a:tblGrid>
                <a:gridCol w="2438400"/>
                <a:gridCol w="3048000"/>
                <a:gridCol w="2895600"/>
              </a:tblGrid>
              <a:tr h="1112520">
                <a:tc>
                  <a:txBody>
                    <a:bodyPr/>
                    <a:lstStyle/>
                    <a:p>
                      <a:pPr algn="ctr" fontAlgn="ctr"/>
                      <a:r>
                        <a:rPr lang="en-US" sz="2400" b="1" cap="all" dirty="0"/>
                        <a:t>BASIS FOR COMPARISON</a:t>
                      </a:r>
                    </a:p>
                  </a:txBody>
                  <a:tcPr marL="76200" marR="76200" marT="76200" marB="76200" anchor="ctr"/>
                </a:tc>
                <a:tc>
                  <a:txBody>
                    <a:bodyPr/>
                    <a:lstStyle/>
                    <a:p>
                      <a:pPr algn="ctr" fontAlgn="ctr"/>
                      <a:r>
                        <a:rPr lang="en-US" sz="2400" b="1" cap="all" dirty="0"/>
                        <a:t>TRAINING</a:t>
                      </a:r>
                    </a:p>
                  </a:txBody>
                  <a:tcPr marL="76200" marR="76200" marT="76200" marB="76200" anchor="ctr"/>
                </a:tc>
                <a:tc>
                  <a:txBody>
                    <a:bodyPr/>
                    <a:lstStyle/>
                    <a:p>
                      <a:pPr algn="ctr" fontAlgn="ctr"/>
                      <a:r>
                        <a:rPr lang="en-US" sz="2400" b="1" cap="all" dirty="0"/>
                        <a:t>DEVELOPMENT</a:t>
                      </a:r>
                    </a:p>
                  </a:txBody>
                  <a:tcPr marL="76200" marR="76200" marT="76200" marB="76200" anchor="ctr"/>
                </a:tc>
              </a:tr>
              <a:tr h="716281">
                <a:tc>
                  <a:txBody>
                    <a:bodyPr/>
                    <a:lstStyle/>
                    <a:p>
                      <a:pPr algn="l" fontAlgn="t"/>
                      <a:r>
                        <a:rPr lang="en-US" sz="2400" dirty="0"/>
                        <a:t>Motivation</a:t>
                      </a:r>
                    </a:p>
                  </a:txBody>
                  <a:tcPr marL="76200" marR="76200" marT="76200" marB="76200"/>
                </a:tc>
                <a:tc>
                  <a:txBody>
                    <a:bodyPr/>
                    <a:lstStyle/>
                    <a:p>
                      <a:pPr algn="l" fontAlgn="t"/>
                      <a:r>
                        <a:rPr lang="en-US" sz="2400" dirty="0"/>
                        <a:t>Trainer</a:t>
                      </a:r>
                    </a:p>
                  </a:txBody>
                  <a:tcPr marL="76200" marR="76200" marT="76200" marB="76200"/>
                </a:tc>
                <a:tc>
                  <a:txBody>
                    <a:bodyPr/>
                    <a:lstStyle/>
                    <a:p>
                      <a:pPr algn="l" fontAlgn="t"/>
                      <a:r>
                        <a:rPr lang="en-US" sz="2400"/>
                        <a:t>Self</a:t>
                      </a:r>
                    </a:p>
                  </a:txBody>
                  <a:tcPr marL="76200" marR="76200" marT="76200" marB="76200"/>
                </a:tc>
              </a:tr>
              <a:tr h="1295400">
                <a:tc>
                  <a:txBody>
                    <a:bodyPr/>
                    <a:lstStyle/>
                    <a:p>
                      <a:pPr algn="l" fontAlgn="t"/>
                      <a:r>
                        <a:rPr lang="en-US" sz="2400" dirty="0"/>
                        <a:t>Objective</a:t>
                      </a:r>
                    </a:p>
                  </a:txBody>
                  <a:tcPr marL="76200" marR="76200" marT="76200" marB="76200"/>
                </a:tc>
                <a:tc>
                  <a:txBody>
                    <a:bodyPr/>
                    <a:lstStyle/>
                    <a:p>
                      <a:pPr algn="l" fontAlgn="t"/>
                      <a:r>
                        <a:rPr lang="en-US" sz="2400" dirty="0"/>
                        <a:t>To improve the work performances of the employees.</a:t>
                      </a:r>
                    </a:p>
                  </a:txBody>
                  <a:tcPr marL="76200" marR="76200" marT="76200" marB="76200"/>
                </a:tc>
                <a:tc>
                  <a:txBody>
                    <a:bodyPr/>
                    <a:lstStyle/>
                    <a:p>
                      <a:pPr algn="l" fontAlgn="t"/>
                      <a:r>
                        <a:rPr lang="en-US" sz="2400"/>
                        <a:t>To prepare employees for future challenges.</a:t>
                      </a:r>
                    </a:p>
                  </a:txBody>
                  <a:tcPr marL="76200" marR="76200" marT="76200" marB="76200"/>
                </a:tc>
              </a:tr>
              <a:tr h="1112520">
                <a:tc>
                  <a:txBody>
                    <a:bodyPr/>
                    <a:lstStyle/>
                    <a:p>
                      <a:pPr algn="l" fontAlgn="t"/>
                      <a:r>
                        <a:rPr lang="en-US" sz="2400"/>
                        <a:t>Number of Individuals</a:t>
                      </a:r>
                    </a:p>
                  </a:txBody>
                  <a:tcPr marL="76200" marR="76200" marT="76200" marB="76200"/>
                </a:tc>
                <a:tc>
                  <a:txBody>
                    <a:bodyPr/>
                    <a:lstStyle/>
                    <a:p>
                      <a:pPr algn="l" fontAlgn="t"/>
                      <a:r>
                        <a:rPr lang="en-US" sz="2400" dirty="0"/>
                        <a:t>Many</a:t>
                      </a:r>
                    </a:p>
                  </a:txBody>
                  <a:tcPr marL="76200" marR="76200" marT="76200" marB="76200"/>
                </a:tc>
                <a:tc>
                  <a:txBody>
                    <a:bodyPr/>
                    <a:lstStyle/>
                    <a:p>
                      <a:pPr algn="l" fontAlgn="t"/>
                      <a:r>
                        <a:rPr lang="en-US" sz="2400" dirty="0"/>
                        <a:t>Only one</a:t>
                      </a:r>
                    </a:p>
                  </a:txBody>
                  <a:tcPr marL="76200" marR="76200" marT="76200" marB="76200"/>
                </a:tc>
              </a:tr>
              <a:tr h="1112520">
                <a:tc>
                  <a:txBody>
                    <a:bodyPr/>
                    <a:lstStyle/>
                    <a:p>
                      <a:pPr algn="l" fontAlgn="t"/>
                      <a:r>
                        <a:rPr lang="en-US" sz="2400"/>
                        <a:t>Aim</a:t>
                      </a:r>
                    </a:p>
                  </a:txBody>
                  <a:tcPr marL="76200" marR="76200" marT="76200" marB="76200"/>
                </a:tc>
                <a:tc>
                  <a:txBody>
                    <a:bodyPr/>
                    <a:lstStyle/>
                    <a:p>
                      <a:pPr algn="l" fontAlgn="t"/>
                      <a:r>
                        <a:rPr lang="en-US" sz="2400"/>
                        <a:t>Specific job related</a:t>
                      </a:r>
                    </a:p>
                  </a:txBody>
                  <a:tcPr marL="76200" marR="76200" marT="76200" marB="76200"/>
                </a:tc>
                <a:tc>
                  <a:txBody>
                    <a:bodyPr/>
                    <a:lstStyle/>
                    <a:p>
                      <a:pPr algn="l" fontAlgn="t"/>
                      <a:r>
                        <a:rPr lang="en-US" sz="2400" dirty="0"/>
                        <a:t>Conceptual and general knowledge</a:t>
                      </a:r>
                    </a:p>
                  </a:txBody>
                  <a:tcPr marL="76200" marR="76200" marT="76200" marB="76200"/>
                </a:tc>
              </a:tr>
            </a:tbl>
          </a:graphicData>
        </a:graphic>
      </p:graphicFrame>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smtClean="0"/>
              <a:t>Training Process</a:t>
            </a:r>
            <a:endParaRPr lang="en-US" dirty="0"/>
          </a:p>
        </p:txBody>
      </p:sp>
      <p:sp>
        <p:nvSpPr>
          <p:cNvPr id="3" name="Content Placeholder 2"/>
          <p:cNvSpPr>
            <a:spLocks noGrp="1"/>
          </p:cNvSpPr>
          <p:nvPr>
            <p:ph idx="1"/>
          </p:nvPr>
        </p:nvSpPr>
        <p:spPr>
          <a:xfrm>
            <a:off x="457200" y="1371600"/>
            <a:ext cx="8458200" cy="5257800"/>
          </a:xfrm>
        </p:spPr>
        <p:txBody>
          <a:bodyPr/>
          <a:lstStyle/>
          <a:p>
            <a:endParaRPr lang="en-US" dirty="0"/>
          </a:p>
        </p:txBody>
      </p:sp>
      <p:sp>
        <p:nvSpPr>
          <p:cNvPr id="4" name="Rectangle 3"/>
          <p:cNvSpPr/>
          <p:nvPr/>
        </p:nvSpPr>
        <p:spPr>
          <a:xfrm>
            <a:off x="2590800" y="1676400"/>
            <a:ext cx="3581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ORGANISATIONAL OBJECTIVES &amp; STRATEGIES</a:t>
            </a:r>
            <a:endParaRPr lang="en-US" dirty="0"/>
          </a:p>
        </p:txBody>
      </p:sp>
      <p:sp>
        <p:nvSpPr>
          <p:cNvPr id="6" name="Rectangle 5"/>
          <p:cNvSpPr/>
          <p:nvPr/>
        </p:nvSpPr>
        <p:spPr>
          <a:xfrm>
            <a:off x="2590800" y="2667000"/>
            <a:ext cx="3581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ASSESSMENT OF TRAINING NEEDS</a:t>
            </a:r>
            <a:endParaRPr lang="en-US" dirty="0"/>
          </a:p>
        </p:txBody>
      </p:sp>
      <p:sp>
        <p:nvSpPr>
          <p:cNvPr id="8" name="Rectangle 7"/>
          <p:cNvSpPr/>
          <p:nvPr/>
        </p:nvSpPr>
        <p:spPr>
          <a:xfrm>
            <a:off x="2590800" y="3429000"/>
            <a:ext cx="3581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ESTABLISHMENT OF TRAINING GOALS</a:t>
            </a:r>
            <a:endParaRPr lang="en-US" dirty="0"/>
          </a:p>
        </p:txBody>
      </p:sp>
      <p:sp>
        <p:nvSpPr>
          <p:cNvPr id="9" name="Rectangle 8"/>
          <p:cNvSpPr/>
          <p:nvPr/>
        </p:nvSpPr>
        <p:spPr>
          <a:xfrm>
            <a:off x="2590800" y="4343400"/>
            <a:ext cx="3657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DESIGNING TRAINING PROGRAMME</a:t>
            </a:r>
            <a:endParaRPr lang="en-US" dirty="0"/>
          </a:p>
        </p:txBody>
      </p:sp>
      <p:sp>
        <p:nvSpPr>
          <p:cNvPr id="10" name="Rectangle 9"/>
          <p:cNvSpPr/>
          <p:nvPr/>
        </p:nvSpPr>
        <p:spPr>
          <a:xfrm>
            <a:off x="2514600" y="5105400"/>
            <a:ext cx="3657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IMPLEMENTATION OF TRAINING PROGRAMME</a:t>
            </a:r>
            <a:endParaRPr lang="en-US" dirty="0"/>
          </a:p>
        </p:txBody>
      </p:sp>
      <p:sp>
        <p:nvSpPr>
          <p:cNvPr id="11" name="Rectangle 10"/>
          <p:cNvSpPr/>
          <p:nvPr/>
        </p:nvSpPr>
        <p:spPr>
          <a:xfrm>
            <a:off x="2590800" y="6019800"/>
            <a:ext cx="3733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EVALUATION OF RESULTS</a:t>
            </a:r>
            <a:endParaRPr lang="en-US" dirty="0"/>
          </a:p>
        </p:txBody>
      </p:sp>
      <p:sp>
        <p:nvSpPr>
          <p:cNvPr id="16" name="Down Arrow 15"/>
          <p:cNvSpPr/>
          <p:nvPr/>
        </p:nvSpPr>
        <p:spPr>
          <a:xfrm>
            <a:off x="4191000" y="2362200"/>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267200" y="3200400"/>
            <a:ext cx="45719"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4267200" y="4038600"/>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4343400" y="4876800"/>
            <a:ext cx="45719"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4419600" y="5791200"/>
            <a:ext cx="45719"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38200"/>
          </a:xfrm>
        </p:spPr>
        <p:txBody>
          <a:bodyPr/>
          <a:lstStyle/>
          <a:p>
            <a:r>
              <a:rPr lang="en-US" dirty="0" smtClean="0"/>
              <a:t>Training Process Step-1</a:t>
            </a:r>
            <a:endParaRPr lang="en-US" dirty="0"/>
          </a:p>
        </p:txBody>
      </p:sp>
      <p:sp>
        <p:nvSpPr>
          <p:cNvPr id="3" name="Content Placeholder 2"/>
          <p:cNvSpPr>
            <a:spLocks noGrp="1"/>
          </p:cNvSpPr>
          <p:nvPr>
            <p:ph idx="1"/>
          </p:nvPr>
        </p:nvSpPr>
        <p:spPr>
          <a:xfrm>
            <a:off x="533400" y="1295400"/>
            <a:ext cx="8305800" cy="5334000"/>
          </a:xfrm>
        </p:spPr>
        <p:txBody>
          <a:bodyPr/>
          <a:lstStyle/>
          <a:p>
            <a:pPr algn="just"/>
            <a:r>
              <a:rPr lang="en-US" sz="3200" b="1" dirty="0" smtClean="0">
                <a:solidFill>
                  <a:srgbClr val="FFC000"/>
                </a:solidFill>
              </a:rPr>
              <a:t>Organizational Objectives &amp; Strategies</a:t>
            </a:r>
            <a:r>
              <a:rPr lang="en-US" dirty="0" smtClean="0"/>
              <a:t>:</a:t>
            </a:r>
          </a:p>
          <a:p>
            <a:pPr algn="just"/>
            <a:r>
              <a:rPr lang="en-US" dirty="0" smtClean="0"/>
              <a:t>The first step in the training process in an organization is the assessment of its objectives &amp; strategies. What business are we in ? At what  level of quality do we wish to provide this product or service? Where do we want to be in the future? It is only after answering these and other related questions that the organization must assess the strengths and weakness of its human resources.  </a:t>
            </a:r>
            <a:endParaRPr lang="en-US"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62000"/>
          </a:xfrm>
        </p:spPr>
        <p:txBody>
          <a:bodyPr/>
          <a:lstStyle/>
          <a:p>
            <a:r>
              <a:rPr lang="en-US" dirty="0" smtClean="0"/>
              <a:t>Training Process Step-2</a:t>
            </a:r>
            <a:endParaRPr lang="en-US" dirty="0"/>
          </a:p>
        </p:txBody>
      </p:sp>
      <p:sp>
        <p:nvSpPr>
          <p:cNvPr id="3" name="Content Placeholder 2"/>
          <p:cNvSpPr>
            <a:spLocks noGrp="1"/>
          </p:cNvSpPr>
          <p:nvPr>
            <p:ph idx="1"/>
          </p:nvPr>
        </p:nvSpPr>
        <p:spPr>
          <a:xfrm>
            <a:off x="533400" y="1143000"/>
            <a:ext cx="8305800" cy="5410200"/>
          </a:xfrm>
        </p:spPr>
        <p:txBody>
          <a:bodyPr>
            <a:normAutofit lnSpcReduction="10000"/>
          </a:bodyPr>
          <a:lstStyle/>
          <a:p>
            <a:pPr algn="just"/>
            <a:r>
              <a:rPr lang="en-US" dirty="0" smtClean="0"/>
              <a:t> </a:t>
            </a:r>
            <a:r>
              <a:rPr lang="en-US" sz="3500" b="1" dirty="0" smtClean="0">
                <a:solidFill>
                  <a:srgbClr val="FFC000"/>
                </a:solidFill>
              </a:rPr>
              <a:t>Needs assessment</a:t>
            </a:r>
            <a:r>
              <a:rPr lang="en-US" b="1" dirty="0" smtClean="0"/>
              <a:t>:</a:t>
            </a:r>
            <a:r>
              <a:rPr lang="en-US" dirty="0" smtClean="0"/>
              <a:t> The next step in the training process is to assess the need for training of the employees. The need for training could be identified through a diagnosis of present and future challenges and through a gap between the employee’s actual performance and the standard performance. The needs assessment can be studied from two perspectives: </a:t>
            </a:r>
          </a:p>
          <a:p>
            <a:pPr algn="just"/>
            <a:r>
              <a:rPr lang="en-US" b="1" dirty="0" smtClean="0"/>
              <a:t>Individual and group</a:t>
            </a:r>
            <a:r>
              <a:rPr lang="en-US" dirty="0" smtClean="0"/>
              <a:t>. The individual training is designed to enhance the individual’s efficiency when not performing adequately. And whereas the group training is intended to inculcate the new changes in the employees due to a change in the organization’s strategy.</a:t>
            </a:r>
          </a:p>
          <a:p>
            <a:pPr algn="just"/>
            <a:endParaRPr lang="en-US" dirty="0" smtClean="0"/>
          </a:p>
          <a:p>
            <a:pPr algn="just">
              <a:buNone/>
            </a:pPr>
            <a:endParaRPr lang="en-US" dirty="0" smtClean="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609600"/>
          </a:xfrm>
        </p:spPr>
        <p:txBody>
          <a:bodyPr/>
          <a:lstStyle/>
          <a:p>
            <a:r>
              <a:rPr lang="en-US" dirty="0" smtClean="0"/>
              <a:t>Training Process Step-2</a:t>
            </a:r>
            <a:endParaRPr lang="en-US" dirty="0"/>
          </a:p>
        </p:txBody>
      </p:sp>
      <p:sp>
        <p:nvSpPr>
          <p:cNvPr id="3" name="Content Placeholder 2"/>
          <p:cNvSpPr>
            <a:spLocks noGrp="1"/>
          </p:cNvSpPr>
          <p:nvPr>
            <p:ph idx="1"/>
          </p:nvPr>
        </p:nvSpPr>
        <p:spPr>
          <a:xfrm>
            <a:off x="457200" y="914400"/>
            <a:ext cx="8382000" cy="5715000"/>
          </a:xfrm>
        </p:spPr>
        <p:txBody>
          <a:bodyPr>
            <a:normAutofit fontScale="32500" lnSpcReduction="20000"/>
          </a:bodyPr>
          <a:lstStyle/>
          <a:p>
            <a:pPr algn="just"/>
            <a:r>
              <a:rPr lang="en-US" sz="6800" dirty="0" smtClean="0"/>
              <a:t>Three levels of analysis are included in the assessment which is as follow.</a:t>
            </a:r>
          </a:p>
          <a:p>
            <a:pPr algn="just"/>
            <a:r>
              <a:rPr lang="en-US" sz="6800" b="1" dirty="0" smtClean="0"/>
              <a:t>01-</a:t>
            </a:r>
            <a:r>
              <a:rPr lang="en-US" sz="6800" dirty="0" smtClean="0"/>
              <a:t> Organizational Analysis</a:t>
            </a:r>
          </a:p>
          <a:p>
            <a:pPr algn="just"/>
            <a:r>
              <a:rPr lang="en-US" sz="6800" b="1" dirty="0" smtClean="0"/>
              <a:t>02-</a:t>
            </a:r>
            <a:r>
              <a:rPr lang="en-US" sz="6800" dirty="0" smtClean="0"/>
              <a:t> Task Analysis</a:t>
            </a:r>
          </a:p>
          <a:p>
            <a:pPr algn="just"/>
            <a:r>
              <a:rPr lang="en-US" sz="6800" b="1" dirty="0" smtClean="0"/>
              <a:t>03-</a:t>
            </a:r>
            <a:r>
              <a:rPr lang="en-US" sz="6800" dirty="0" smtClean="0"/>
              <a:t> Personal Analysis</a:t>
            </a:r>
          </a:p>
          <a:p>
            <a:pPr algn="just"/>
            <a:r>
              <a:rPr lang="en-US" sz="6800" b="1" dirty="0" smtClean="0"/>
              <a:t>Organizational Analysis: </a:t>
            </a:r>
            <a:r>
              <a:rPr lang="en-US" sz="6800" dirty="0" smtClean="0"/>
              <a:t>In organizational analysis, different types of problems are examined along with their present location.</a:t>
            </a:r>
          </a:p>
          <a:p>
            <a:pPr algn="just"/>
            <a:r>
              <a:rPr lang="en-US" sz="6800" b="1" dirty="0" smtClean="0"/>
              <a:t>Task Analysis: </a:t>
            </a:r>
            <a:r>
              <a:rPr lang="en-US" sz="6800" dirty="0" smtClean="0"/>
              <a:t>It is also called operational analysis in which the identification of the behaviors &amp; skills needed to perform the duties of particular job is made along with the performance standards that should be met.</a:t>
            </a:r>
          </a:p>
          <a:p>
            <a:pPr algn="just"/>
            <a:r>
              <a:rPr lang="en-US" sz="6800" b="1" dirty="0" smtClean="0"/>
              <a:t>Personal Analysis : </a:t>
            </a:r>
            <a:r>
              <a:rPr lang="en-US" sz="6800" dirty="0" smtClean="0"/>
              <a:t>In this analysis the performance of certain employees are examined in order to ascertain whether any of them require the training or not. Providing training to all the employees of the organization is not a good decision and it results into the wastage of the resources. The employees also feels unpleasant situation when they do not require training.</a:t>
            </a:r>
          </a:p>
          <a:p>
            <a:pPr algn="just"/>
            <a:r>
              <a:rPr lang="en-US" dirty="0" smtClean="0"/>
              <a:t/>
            </a:r>
            <a:br>
              <a:rPr lang="en-US" dirty="0" smtClean="0"/>
            </a:br>
            <a:endParaRPr lang="en-US" dirty="0" smtClean="0"/>
          </a:p>
          <a:p>
            <a:pPr algn="just"/>
            <a:endParaRPr lang="en-US"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38200"/>
          </a:xfrm>
        </p:spPr>
        <p:txBody>
          <a:bodyPr/>
          <a:lstStyle/>
          <a:p>
            <a:r>
              <a:rPr lang="en-US" dirty="0" smtClean="0"/>
              <a:t>Training Process Step-2</a:t>
            </a:r>
            <a:endParaRPr lang="en-US" dirty="0"/>
          </a:p>
        </p:txBody>
      </p:sp>
      <p:sp>
        <p:nvSpPr>
          <p:cNvPr id="3" name="Content Placeholder 2"/>
          <p:cNvSpPr>
            <a:spLocks noGrp="1"/>
          </p:cNvSpPr>
          <p:nvPr>
            <p:ph idx="1"/>
          </p:nvPr>
        </p:nvSpPr>
        <p:spPr>
          <a:xfrm>
            <a:off x="685800" y="1447800"/>
            <a:ext cx="8001000" cy="5029200"/>
          </a:xfrm>
        </p:spPr>
        <p:txBody>
          <a:bodyPr>
            <a:normAutofit lnSpcReduction="10000"/>
          </a:bodyPr>
          <a:lstStyle/>
          <a:p>
            <a:pPr algn="just"/>
            <a:r>
              <a:rPr lang="en-US" b="1" dirty="0" smtClean="0"/>
              <a:t>Determination of Training Needs: </a:t>
            </a:r>
            <a:r>
              <a:rPr lang="en-US" dirty="0" smtClean="0"/>
              <a:t>Following are the sources through which the needs of training can be determined.</a:t>
            </a:r>
          </a:p>
          <a:p>
            <a:pPr algn="just"/>
            <a:r>
              <a:rPr lang="en-US" dirty="0" smtClean="0"/>
              <a:t>Self Assessment</a:t>
            </a:r>
          </a:p>
          <a:p>
            <a:pPr algn="just"/>
            <a:r>
              <a:rPr lang="en-US" dirty="0" smtClean="0"/>
              <a:t>Company Records</a:t>
            </a:r>
          </a:p>
          <a:p>
            <a:pPr algn="just"/>
            <a:r>
              <a:rPr lang="en-US" dirty="0" smtClean="0"/>
              <a:t>Customer Complaints</a:t>
            </a:r>
          </a:p>
          <a:p>
            <a:pPr algn="just"/>
            <a:r>
              <a:rPr lang="en-US" dirty="0" smtClean="0"/>
              <a:t>New Technology</a:t>
            </a:r>
          </a:p>
          <a:p>
            <a:pPr algn="just"/>
            <a:r>
              <a:rPr lang="en-US" dirty="0" smtClean="0"/>
              <a:t>Employee Grievances</a:t>
            </a:r>
          </a:p>
          <a:p>
            <a:pPr algn="just"/>
            <a:r>
              <a:rPr lang="en-US" dirty="0" smtClean="0"/>
              <a:t>Interview with Managers</a:t>
            </a:r>
          </a:p>
          <a:p>
            <a:pPr algn="just"/>
            <a:r>
              <a:rPr lang="en-US" dirty="0" smtClean="0"/>
              <a:t>Customer Satisfaction Surveys</a:t>
            </a:r>
          </a:p>
          <a:p>
            <a:pPr algn="just"/>
            <a:r>
              <a:rPr lang="en-US" dirty="0" smtClean="0"/>
              <a:t>Observation</a:t>
            </a:r>
          </a:p>
          <a:p>
            <a:pPr algn="just"/>
            <a:endParaRPr lang="en-US"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52400"/>
            <a:ext cx="8229600" cy="533400"/>
          </a:xfrm>
        </p:spPr>
        <p:txBody>
          <a:bodyPr>
            <a:normAutofit/>
          </a:bodyPr>
          <a:lstStyle/>
          <a:p>
            <a:r>
              <a:rPr lang="en-US" sz="3200" smtClean="0"/>
              <a:t>Performance Discrepancy</a:t>
            </a:r>
            <a:endParaRPr lang="en-US" smtClean="0"/>
          </a:p>
        </p:txBody>
      </p:sp>
      <p:sp>
        <p:nvSpPr>
          <p:cNvPr id="17411" name="Content Placeholder 2"/>
          <p:cNvSpPr>
            <a:spLocks noGrp="1"/>
          </p:cNvSpPr>
          <p:nvPr>
            <p:ph idx="1"/>
          </p:nvPr>
        </p:nvSpPr>
        <p:spPr>
          <a:xfrm>
            <a:off x="152400" y="838200"/>
            <a:ext cx="8763000" cy="5867400"/>
          </a:xfrm>
        </p:spPr>
        <p:txBody>
          <a:bodyPr/>
          <a:lstStyle/>
          <a:p>
            <a:pPr>
              <a:buFont typeface="Wingdings" pitchFamily="2" charset="2"/>
              <a:buNone/>
            </a:pPr>
            <a:endParaRPr lang="en-US" dirty="0" smtClean="0"/>
          </a:p>
        </p:txBody>
      </p:sp>
      <p:sp>
        <p:nvSpPr>
          <p:cNvPr id="4" name="Rectangle 3"/>
          <p:cNvSpPr/>
          <p:nvPr/>
        </p:nvSpPr>
        <p:spPr>
          <a:xfrm>
            <a:off x="3124200" y="914400"/>
            <a:ext cx="3352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Performance Discrepancy</a:t>
            </a:r>
          </a:p>
        </p:txBody>
      </p:sp>
      <p:sp>
        <p:nvSpPr>
          <p:cNvPr id="5" name="Rectangle 4"/>
          <p:cNvSpPr/>
          <p:nvPr/>
        </p:nvSpPr>
        <p:spPr>
          <a:xfrm>
            <a:off x="3200400" y="1828800"/>
            <a:ext cx="3276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Is it worth fixing</a:t>
            </a:r>
          </a:p>
        </p:txBody>
      </p:sp>
      <p:sp>
        <p:nvSpPr>
          <p:cNvPr id="6" name="Rectangle 5"/>
          <p:cNvSpPr/>
          <p:nvPr/>
        </p:nvSpPr>
        <p:spPr>
          <a:xfrm>
            <a:off x="457200" y="2819400"/>
            <a:ext cx="1371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ln>
                  <a:solidFill>
                    <a:schemeClr val="bg1"/>
                  </a:solidFill>
                </a:ln>
                <a:solidFill>
                  <a:srgbClr val="FFFFFF"/>
                </a:solidFill>
              </a:rPr>
              <a:t>KSA Deficiency</a:t>
            </a:r>
          </a:p>
        </p:txBody>
      </p:sp>
      <p:sp>
        <p:nvSpPr>
          <p:cNvPr id="7" name="Rectangle 6"/>
          <p:cNvSpPr/>
          <p:nvPr/>
        </p:nvSpPr>
        <p:spPr>
          <a:xfrm>
            <a:off x="2209800" y="2819400"/>
            <a:ext cx="1676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Reward / Punishment , Incongruence</a:t>
            </a:r>
          </a:p>
        </p:txBody>
      </p:sp>
      <p:sp>
        <p:nvSpPr>
          <p:cNvPr id="8" name="Rectangle 7"/>
          <p:cNvSpPr/>
          <p:nvPr/>
        </p:nvSpPr>
        <p:spPr>
          <a:xfrm>
            <a:off x="4191000" y="2819400"/>
            <a:ext cx="1905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Inadequate Feedback</a:t>
            </a:r>
          </a:p>
        </p:txBody>
      </p:sp>
      <p:sp>
        <p:nvSpPr>
          <p:cNvPr id="9" name="Rectangle 8"/>
          <p:cNvSpPr/>
          <p:nvPr/>
        </p:nvSpPr>
        <p:spPr>
          <a:xfrm>
            <a:off x="65532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Obstacles in the System</a:t>
            </a:r>
          </a:p>
        </p:txBody>
      </p:sp>
      <p:sp>
        <p:nvSpPr>
          <p:cNvPr id="10" name="Rectangle 9"/>
          <p:cNvSpPr/>
          <p:nvPr/>
        </p:nvSpPr>
        <p:spPr>
          <a:xfrm>
            <a:off x="457200" y="3962400"/>
            <a:ext cx="1447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Choose </a:t>
            </a:r>
            <a:r>
              <a:rPr lang="en-US" sz="1400" dirty="0"/>
              <a:t>Appropriate </a:t>
            </a:r>
            <a:r>
              <a:rPr lang="en-US" dirty="0"/>
              <a:t>Remedy</a:t>
            </a:r>
          </a:p>
        </p:txBody>
      </p:sp>
      <p:sp>
        <p:nvSpPr>
          <p:cNvPr id="11" name="Rectangle 10"/>
          <p:cNvSpPr/>
          <p:nvPr/>
        </p:nvSpPr>
        <p:spPr>
          <a:xfrm>
            <a:off x="2286000" y="4191000"/>
            <a:ext cx="1600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a:p>
            <a:pPr algn="ctr">
              <a:defRPr/>
            </a:pPr>
            <a:r>
              <a:rPr lang="en-US" dirty="0"/>
              <a:t>Change </a:t>
            </a:r>
            <a:r>
              <a:rPr lang="en-US" dirty="0" smtClean="0"/>
              <a:t>Contingencies</a:t>
            </a:r>
            <a:endParaRPr lang="en-US" dirty="0"/>
          </a:p>
        </p:txBody>
      </p:sp>
      <p:sp>
        <p:nvSpPr>
          <p:cNvPr id="12" name="Rectangle 11"/>
          <p:cNvSpPr/>
          <p:nvPr/>
        </p:nvSpPr>
        <p:spPr>
          <a:xfrm>
            <a:off x="4267200" y="4191000"/>
            <a:ext cx="1905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Provide proper feedback</a:t>
            </a:r>
          </a:p>
        </p:txBody>
      </p:sp>
      <p:sp>
        <p:nvSpPr>
          <p:cNvPr id="13" name="Rectangle 12"/>
          <p:cNvSpPr/>
          <p:nvPr/>
        </p:nvSpPr>
        <p:spPr>
          <a:xfrm>
            <a:off x="6629400" y="419100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Remove Obstacles</a:t>
            </a:r>
          </a:p>
        </p:txBody>
      </p:sp>
      <p:sp>
        <p:nvSpPr>
          <p:cNvPr id="14" name="Rectangle 13"/>
          <p:cNvSpPr/>
          <p:nvPr/>
        </p:nvSpPr>
        <p:spPr>
          <a:xfrm>
            <a:off x="533400" y="5257800"/>
            <a:ext cx="2057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Training</a:t>
            </a:r>
          </a:p>
        </p:txBody>
      </p:sp>
      <p:sp>
        <p:nvSpPr>
          <p:cNvPr id="15" name="Rectangle 14"/>
          <p:cNvSpPr/>
          <p:nvPr/>
        </p:nvSpPr>
        <p:spPr>
          <a:xfrm>
            <a:off x="533400" y="5715000"/>
            <a:ext cx="2057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Practice</a:t>
            </a:r>
          </a:p>
        </p:txBody>
      </p:sp>
      <p:sp>
        <p:nvSpPr>
          <p:cNvPr id="16" name="Rectangle 15"/>
          <p:cNvSpPr/>
          <p:nvPr/>
        </p:nvSpPr>
        <p:spPr>
          <a:xfrm>
            <a:off x="457200" y="6019800"/>
            <a:ext cx="2133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Change the Job</a:t>
            </a:r>
          </a:p>
        </p:txBody>
      </p:sp>
      <p:sp>
        <p:nvSpPr>
          <p:cNvPr id="18" name="Rectangle 17"/>
          <p:cNvSpPr/>
          <p:nvPr/>
        </p:nvSpPr>
        <p:spPr>
          <a:xfrm>
            <a:off x="609600" y="4953000"/>
            <a:ext cx="1981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Job Aid</a:t>
            </a:r>
          </a:p>
        </p:txBody>
      </p:sp>
      <p:sp>
        <p:nvSpPr>
          <p:cNvPr id="19" name="Rectangle 18"/>
          <p:cNvSpPr/>
          <p:nvPr/>
        </p:nvSpPr>
        <p:spPr>
          <a:xfrm>
            <a:off x="609600" y="6400800"/>
            <a:ext cx="2362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Transfer or Terminate</a:t>
            </a:r>
          </a:p>
        </p:txBody>
      </p:sp>
      <p:cxnSp>
        <p:nvCxnSpPr>
          <p:cNvPr id="21" name="Straight Arrow Connector 20"/>
          <p:cNvCxnSpPr/>
          <p:nvPr/>
        </p:nvCxnSpPr>
        <p:spPr>
          <a:xfrm rot="5400000">
            <a:off x="4457701" y="1638300"/>
            <a:ext cx="3810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800600" y="16002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Yes</a:t>
            </a:r>
          </a:p>
        </p:txBody>
      </p:sp>
      <p:cxnSp>
        <p:nvCxnSpPr>
          <p:cNvPr id="25" name="Straight Arrow Connector 24"/>
          <p:cNvCxnSpPr/>
          <p:nvPr/>
        </p:nvCxnSpPr>
        <p:spPr>
          <a:xfrm rot="5400000">
            <a:off x="4381501" y="2476500"/>
            <a:ext cx="533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029200" y="2438400"/>
            <a:ext cx="838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Yes</a:t>
            </a:r>
          </a:p>
        </p:txBody>
      </p:sp>
      <p:sp>
        <p:nvSpPr>
          <p:cNvPr id="27" name="Rectangle 26"/>
          <p:cNvSpPr/>
          <p:nvPr/>
        </p:nvSpPr>
        <p:spPr>
          <a:xfrm>
            <a:off x="762000" y="3810000"/>
            <a:ext cx="838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Yes</a:t>
            </a:r>
          </a:p>
        </p:txBody>
      </p:sp>
      <p:cxnSp>
        <p:nvCxnSpPr>
          <p:cNvPr id="29" name="Straight Arrow Connector 28"/>
          <p:cNvCxnSpPr/>
          <p:nvPr/>
        </p:nvCxnSpPr>
        <p:spPr>
          <a:xfrm rot="5400000">
            <a:off x="495301" y="3848100"/>
            <a:ext cx="228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 idx="2"/>
            <a:endCxn id="11" idx="0"/>
          </p:cNvCxnSpPr>
          <p:nvPr/>
        </p:nvCxnSpPr>
        <p:spPr>
          <a:xfrm rot="16200000" flipH="1">
            <a:off x="2876550" y="3981450"/>
            <a:ext cx="3810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4800601" y="3886200"/>
            <a:ext cx="4572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7162801" y="3962400"/>
            <a:ext cx="3048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276600" y="3962400"/>
            <a:ext cx="685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Yes</a:t>
            </a:r>
          </a:p>
        </p:txBody>
      </p:sp>
      <p:sp>
        <p:nvSpPr>
          <p:cNvPr id="37" name="Rectangle 36"/>
          <p:cNvSpPr/>
          <p:nvPr/>
        </p:nvSpPr>
        <p:spPr>
          <a:xfrm>
            <a:off x="5410200" y="3962400"/>
            <a:ext cx="685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Yes</a:t>
            </a:r>
          </a:p>
        </p:txBody>
      </p:sp>
      <p:sp>
        <p:nvSpPr>
          <p:cNvPr id="38" name="Rectangle 37"/>
          <p:cNvSpPr/>
          <p:nvPr/>
        </p:nvSpPr>
        <p:spPr>
          <a:xfrm>
            <a:off x="7620000" y="3886200"/>
            <a:ext cx="762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Yes</a:t>
            </a:r>
          </a:p>
        </p:txBody>
      </p:sp>
      <p:cxnSp>
        <p:nvCxnSpPr>
          <p:cNvPr id="44" name="Straight Connector 43"/>
          <p:cNvCxnSpPr>
            <a:stCxn id="10" idx="1"/>
          </p:cNvCxnSpPr>
          <p:nvPr/>
        </p:nvCxnSpPr>
        <p:spPr>
          <a:xfrm rot="10800000">
            <a:off x="152400" y="43434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952499" y="5448300"/>
            <a:ext cx="22098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52400" y="6553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52400" y="61722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52400" y="58674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52400" y="5410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18" idx="1"/>
          </p:cNvCxnSpPr>
          <p:nvPr/>
        </p:nvCxnSpPr>
        <p:spPr>
          <a:xfrm>
            <a:off x="152400" y="5029200"/>
            <a:ext cx="4572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838200"/>
          </a:xfrm>
        </p:spPr>
        <p:txBody>
          <a:bodyPr/>
          <a:lstStyle/>
          <a:p>
            <a:r>
              <a:rPr lang="en-US" dirty="0" smtClean="0"/>
              <a:t>Training Process Step-3</a:t>
            </a:r>
            <a:endParaRPr lang="en-US" dirty="0"/>
          </a:p>
        </p:txBody>
      </p:sp>
      <p:sp>
        <p:nvSpPr>
          <p:cNvPr id="3" name="Content Placeholder 2"/>
          <p:cNvSpPr>
            <a:spLocks noGrp="1"/>
          </p:cNvSpPr>
          <p:nvPr>
            <p:ph idx="1"/>
          </p:nvPr>
        </p:nvSpPr>
        <p:spPr>
          <a:xfrm>
            <a:off x="762000" y="1371600"/>
            <a:ext cx="8077200" cy="5257800"/>
          </a:xfrm>
        </p:spPr>
        <p:txBody>
          <a:bodyPr>
            <a:normAutofit/>
          </a:bodyPr>
          <a:lstStyle/>
          <a:p>
            <a:pPr algn="just"/>
            <a:r>
              <a:rPr lang="en-US" sz="3200" b="1" dirty="0" smtClean="0">
                <a:solidFill>
                  <a:srgbClr val="FFC000"/>
                </a:solidFill>
              </a:rPr>
              <a:t>Establishment of training Goals</a:t>
            </a:r>
            <a:r>
              <a:rPr lang="en-US" b="1" dirty="0" smtClean="0"/>
              <a:t>: </a:t>
            </a:r>
            <a:r>
              <a:rPr lang="en-US" dirty="0" smtClean="0"/>
              <a:t>Once the needs are identified, the goals for which the training is to be conducted are established. Without clearly-set goals, it is not possible to design a training and development programme and, after it has been implemented, there will be no way of measuring its effectiveness. Goals must be tangible, verifiable and measurable. This is easy where skill training is involved. The objectives could be based on the gaps seen in the training programmes conducted earlier and the skill sets developed by the employees.</a:t>
            </a:r>
          </a:p>
          <a:p>
            <a:pPr algn="just"/>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39000" cy="670560"/>
          </a:xfrm>
        </p:spPr>
        <p:txBody>
          <a:bodyPr/>
          <a:lstStyle/>
          <a:p>
            <a:r>
              <a:rPr lang="en-US" dirty="0" smtClean="0"/>
              <a:t>Maintenance</a:t>
            </a:r>
            <a:endParaRPr lang="en-US" dirty="0"/>
          </a:p>
        </p:txBody>
      </p:sp>
      <p:sp>
        <p:nvSpPr>
          <p:cNvPr id="6" name="Content Placeholder 5"/>
          <p:cNvSpPr>
            <a:spLocks noGrp="1"/>
          </p:cNvSpPr>
          <p:nvPr>
            <p:ph idx="1"/>
          </p:nvPr>
        </p:nvSpPr>
        <p:spPr>
          <a:xfrm>
            <a:off x="457200" y="1143000"/>
            <a:ext cx="7239000" cy="5312736"/>
          </a:xfrm>
        </p:spPr>
        <p:txBody>
          <a:bodyPr/>
          <a:lstStyle/>
          <a:p>
            <a:pPr>
              <a:buNone/>
            </a:pPr>
            <a:endParaRPr lang="en-US" dirty="0"/>
          </a:p>
        </p:txBody>
      </p:sp>
      <p:sp>
        <p:nvSpPr>
          <p:cNvPr id="7" name="Rectangle 6"/>
          <p:cNvSpPr/>
          <p:nvPr/>
        </p:nvSpPr>
        <p:spPr>
          <a:xfrm>
            <a:off x="533400" y="1295400"/>
            <a:ext cx="3200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Health</a:t>
            </a:r>
            <a:endParaRPr lang="en-US" dirty="0"/>
          </a:p>
        </p:txBody>
      </p:sp>
      <p:sp>
        <p:nvSpPr>
          <p:cNvPr id="8" name="Rectangle 7"/>
          <p:cNvSpPr/>
          <p:nvPr/>
        </p:nvSpPr>
        <p:spPr>
          <a:xfrm>
            <a:off x="1600200" y="2590800"/>
            <a:ext cx="3048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Social Security</a:t>
            </a:r>
            <a:endParaRPr lang="en-US" dirty="0"/>
          </a:p>
        </p:txBody>
      </p:sp>
      <p:sp>
        <p:nvSpPr>
          <p:cNvPr id="13" name="Rectangle 12"/>
          <p:cNvSpPr/>
          <p:nvPr/>
        </p:nvSpPr>
        <p:spPr>
          <a:xfrm>
            <a:off x="1066800" y="1981200"/>
            <a:ext cx="3200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Safety</a:t>
            </a:r>
            <a:endParaRPr lang="en-US" dirty="0"/>
          </a:p>
        </p:txBody>
      </p:sp>
      <p:sp>
        <p:nvSpPr>
          <p:cNvPr id="14" name="Rectangle 13"/>
          <p:cNvSpPr/>
          <p:nvPr/>
        </p:nvSpPr>
        <p:spPr>
          <a:xfrm>
            <a:off x="2057400" y="3200400"/>
            <a:ext cx="3200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Welfare Schemes</a:t>
            </a:r>
            <a:endParaRPr lang="en-US" dirty="0"/>
          </a:p>
        </p:txBody>
      </p:sp>
      <p:sp>
        <p:nvSpPr>
          <p:cNvPr id="9" name="Rectangle 8"/>
          <p:cNvSpPr/>
          <p:nvPr/>
        </p:nvSpPr>
        <p:spPr>
          <a:xfrm>
            <a:off x="2514600" y="3810000"/>
            <a:ext cx="3200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HR Records</a:t>
            </a:r>
            <a:endParaRPr lang="en-US" dirty="0"/>
          </a:p>
        </p:txBody>
      </p:sp>
      <p:sp>
        <p:nvSpPr>
          <p:cNvPr id="10" name="Rectangle 9"/>
          <p:cNvSpPr/>
          <p:nvPr/>
        </p:nvSpPr>
        <p:spPr>
          <a:xfrm>
            <a:off x="3048000" y="4419600"/>
            <a:ext cx="3200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HR Research</a:t>
            </a:r>
            <a:endParaRPr lang="en-US" dirty="0"/>
          </a:p>
        </p:txBody>
      </p:sp>
      <p:sp>
        <p:nvSpPr>
          <p:cNvPr id="11" name="Rectangle 10"/>
          <p:cNvSpPr/>
          <p:nvPr/>
        </p:nvSpPr>
        <p:spPr>
          <a:xfrm>
            <a:off x="3505200" y="5029200"/>
            <a:ext cx="3200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HR Audit</a:t>
            </a:r>
            <a:endParaRPr lang="en-US" dirty="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normAutofit fontScale="90000"/>
          </a:bodyPr>
          <a:lstStyle/>
          <a:p>
            <a:r>
              <a:rPr lang="en-US" dirty="0" smtClean="0"/>
              <a:t>Training Process: Step-4 </a:t>
            </a:r>
            <a:br>
              <a:rPr lang="en-US" dirty="0" smtClean="0"/>
            </a:br>
            <a:r>
              <a:rPr lang="en-US" sz="3100" b="1" dirty="0" smtClean="0">
                <a:solidFill>
                  <a:srgbClr val="FFC000"/>
                </a:solidFill>
              </a:rPr>
              <a:t>DESIGNING TRAINING &amp; DEVELOPMENT PROGRAMME</a:t>
            </a:r>
            <a:endParaRPr lang="en-US" b="1" dirty="0">
              <a:solidFill>
                <a:srgbClr val="FFC000"/>
              </a:solidFill>
            </a:endParaRPr>
          </a:p>
        </p:txBody>
      </p:sp>
      <p:sp>
        <p:nvSpPr>
          <p:cNvPr id="3" name="Content Placeholder 2"/>
          <p:cNvSpPr>
            <a:spLocks noGrp="1"/>
          </p:cNvSpPr>
          <p:nvPr>
            <p:ph idx="1"/>
          </p:nvPr>
        </p:nvSpPr>
        <p:spPr>
          <a:xfrm>
            <a:off x="914400" y="1371600"/>
            <a:ext cx="7772400" cy="4983960"/>
          </a:xfrm>
        </p:spPr>
        <p:txBody>
          <a:bodyPr/>
          <a:lstStyle/>
          <a:p>
            <a:endParaRPr lang="en-US" dirty="0"/>
          </a:p>
        </p:txBody>
      </p:sp>
      <p:sp>
        <p:nvSpPr>
          <p:cNvPr id="4" name="Rectangle 3"/>
          <p:cNvSpPr/>
          <p:nvPr/>
        </p:nvSpPr>
        <p:spPr>
          <a:xfrm>
            <a:off x="3276600" y="1752600"/>
            <a:ext cx="2895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WHO ARE THE TRAINEES</a:t>
            </a:r>
            <a:endParaRPr lang="en-US" dirty="0"/>
          </a:p>
        </p:txBody>
      </p:sp>
      <p:sp>
        <p:nvSpPr>
          <p:cNvPr id="5" name="Rectangle 4"/>
          <p:cNvSpPr/>
          <p:nvPr/>
        </p:nvSpPr>
        <p:spPr>
          <a:xfrm>
            <a:off x="3276600" y="2514600"/>
            <a:ext cx="2971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WHO ARE THE TRAINERS</a:t>
            </a:r>
            <a:endParaRPr lang="en-US" dirty="0"/>
          </a:p>
        </p:txBody>
      </p:sp>
      <p:sp>
        <p:nvSpPr>
          <p:cNvPr id="7" name="Rectangle 6"/>
          <p:cNvSpPr/>
          <p:nvPr/>
        </p:nvSpPr>
        <p:spPr>
          <a:xfrm>
            <a:off x="3276600" y="3276600"/>
            <a:ext cx="2971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METHODS &amp; TECHNIQUES</a:t>
            </a:r>
            <a:endParaRPr lang="en-US" dirty="0"/>
          </a:p>
        </p:txBody>
      </p:sp>
      <p:sp>
        <p:nvSpPr>
          <p:cNvPr id="8" name="Rectangle 7"/>
          <p:cNvSpPr/>
          <p:nvPr/>
        </p:nvSpPr>
        <p:spPr>
          <a:xfrm>
            <a:off x="3276600" y="3962400"/>
            <a:ext cx="3048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SHOULD BE THE LEVEL OF TRAINING</a:t>
            </a:r>
            <a:endParaRPr lang="en-US" dirty="0"/>
          </a:p>
        </p:txBody>
      </p:sp>
      <p:sp>
        <p:nvSpPr>
          <p:cNvPr id="10" name="Rectangle 9"/>
          <p:cNvSpPr/>
          <p:nvPr/>
        </p:nvSpPr>
        <p:spPr>
          <a:xfrm>
            <a:off x="3276600" y="4724400"/>
            <a:ext cx="3048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ARE THE PRINCIPLES OF LEARNING</a:t>
            </a:r>
            <a:endParaRPr lang="en-US" dirty="0"/>
          </a:p>
        </p:txBody>
      </p:sp>
      <p:sp>
        <p:nvSpPr>
          <p:cNvPr id="11" name="Rectangle 10"/>
          <p:cNvSpPr/>
          <p:nvPr/>
        </p:nvSpPr>
        <p:spPr>
          <a:xfrm>
            <a:off x="3276600" y="5562600"/>
            <a:ext cx="3124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WHERE TO CONDUCT THE PROGRAMME</a:t>
            </a:r>
            <a:endParaRPr lang="en-US" dirty="0"/>
          </a:p>
        </p:txBody>
      </p:sp>
      <p:sp>
        <p:nvSpPr>
          <p:cNvPr id="12" name="Down Arrow 11"/>
          <p:cNvSpPr/>
          <p:nvPr/>
        </p:nvSpPr>
        <p:spPr>
          <a:xfrm>
            <a:off x="4572000" y="2362200"/>
            <a:ext cx="45719"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4572000" y="3048000"/>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572000" y="3810000"/>
            <a:ext cx="45719"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4572000" y="4495800"/>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4572000" y="5334000"/>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Autofit/>
          </a:bodyPr>
          <a:lstStyle/>
          <a:p>
            <a:r>
              <a:rPr lang="en-US" sz="2800" dirty="0" smtClean="0"/>
              <a:t>DESIGNING TRAINING &amp; DEVELOPMENT PROGRAMME</a:t>
            </a:r>
            <a:endParaRPr lang="en-US" sz="2800" dirty="0"/>
          </a:p>
        </p:txBody>
      </p:sp>
      <p:sp>
        <p:nvSpPr>
          <p:cNvPr id="3" name="Content Placeholder 2"/>
          <p:cNvSpPr>
            <a:spLocks noGrp="1"/>
          </p:cNvSpPr>
          <p:nvPr>
            <p:ph idx="1"/>
          </p:nvPr>
        </p:nvSpPr>
        <p:spPr>
          <a:xfrm>
            <a:off x="304800" y="990600"/>
            <a:ext cx="8534400" cy="5638800"/>
          </a:xfrm>
        </p:spPr>
        <p:txBody>
          <a:bodyPr>
            <a:normAutofit lnSpcReduction="10000"/>
          </a:bodyPr>
          <a:lstStyle/>
          <a:p>
            <a:pPr algn="just"/>
            <a:r>
              <a:rPr lang="en-US" dirty="0" smtClean="0">
                <a:solidFill>
                  <a:srgbClr val="FF0000"/>
                </a:solidFill>
              </a:rPr>
              <a:t>Who are the trainees</a:t>
            </a:r>
            <a:r>
              <a:rPr lang="en-US" dirty="0" smtClean="0"/>
              <a:t>: Trainees should be selected on the bases of self nomination, recommendations of supervisors or by the HR department itself. </a:t>
            </a:r>
          </a:p>
          <a:p>
            <a:pPr algn="just"/>
            <a:r>
              <a:rPr lang="en-US" dirty="0" smtClean="0">
                <a:solidFill>
                  <a:srgbClr val="FF0000"/>
                </a:solidFill>
              </a:rPr>
              <a:t>Who are the Trainers</a:t>
            </a:r>
            <a:r>
              <a:rPr lang="en-US" dirty="0" smtClean="0"/>
              <a:t>: Training and development programmes may be conducted by several people, including the following:</a:t>
            </a:r>
          </a:p>
          <a:p>
            <a:pPr algn="just"/>
            <a:r>
              <a:rPr lang="en-US" dirty="0" smtClean="0"/>
              <a:t>Immediate supervisors</a:t>
            </a:r>
          </a:p>
          <a:p>
            <a:pPr algn="just"/>
            <a:r>
              <a:rPr lang="en-US" dirty="0" smtClean="0"/>
              <a:t>Coworkers, as in buddy systems,</a:t>
            </a:r>
          </a:p>
          <a:p>
            <a:pPr algn="just"/>
            <a:r>
              <a:rPr lang="en-US" dirty="0" smtClean="0"/>
              <a:t>Members of the HR staff</a:t>
            </a:r>
          </a:p>
          <a:p>
            <a:pPr algn="just"/>
            <a:r>
              <a:rPr lang="en-US" dirty="0" smtClean="0"/>
              <a:t>Specialists in other parts of the company.</a:t>
            </a:r>
          </a:p>
          <a:p>
            <a:pPr algn="just"/>
            <a:r>
              <a:rPr lang="en-US" dirty="0" smtClean="0"/>
              <a:t>Outside consultants</a:t>
            </a:r>
          </a:p>
          <a:p>
            <a:pPr algn="just"/>
            <a:r>
              <a:rPr lang="en-US" dirty="0" smtClean="0"/>
              <a:t>Industry  associations and </a:t>
            </a:r>
          </a:p>
          <a:p>
            <a:pPr algn="just"/>
            <a:r>
              <a:rPr lang="en-US" dirty="0" smtClean="0"/>
              <a:t>Faculty members  at universities</a:t>
            </a:r>
            <a:endParaRPr lang="en-US"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Autofit/>
          </a:bodyPr>
          <a:lstStyle/>
          <a:p>
            <a:pPr algn="just"/>
            <a:r>
              <a:rPr lang="en-US" sz="2800" dirty="0" smtClean="0"/>
              <a:t>DESIGNING TRAINING &amp; DEVELOPMENT PROGRAMME</a:t>
            </a:r>
            <a:endParaRPr lang="en-US" sz="2800" dirty="0"/>
          </a:p>
        </p:txBody>
      </p:sp>
      <p:sp>
        <p:nvSpPr>
          <p:cNvPr id="3" name="Content Placeholder 2"/>
          <p:cNvSpPr>
            <a:spLocks noGrp="1"/>
          </p:cNvSpPr>
          <p:nvPr>
            <p:ph idx="1"/>
          </p:nvPr>
        </p:nvSpPr>
        <p:spPr>
          <a:xfrm>
            <a:off x="304800" y="990600"/>
            <a:ext cx="8610600" cy="5638800"/>
          </a:xfrm>
        </p:spPr>
        <p:txBody>
          <a:bodyPr>
            <a:normAutofit/>
          </a:bodyPr>
          <a:lstStyle/>
          <a:p>
            <a:pPr algn="just"/>
            <a:r>
              <a:rPr lang="en-US" dirty="0" smtClean="0">
                <a:solidFill>
                  <a:srgbClr val="FF0000"/>
                </a:solidFill>
              </a:rPr>
              <a:t>Methods and techniques of training</a:t>
            </a:r>
            <a:r>
              <a:rPr lang="en-US" dirty="0" smtClean="0"/>
              <a:t>: A multitude methods of training are used to train employees. These methods are:</a:t>
            </a:r>
          </a:p>
          <a:p>
            <a:pPr algn="just"/>
            <a:r>
              <a:rPr lang="en-US" dirty="0" smtClean="0"/>
              <a:t>1. Lectures</a:t>
            </a:r>
          </a:p>
          <a:p>
            <a:pPr algn="just"/>
            <a:r>
              <a:rPr lang="en-US" dirty="0" smtClean="0"/>
              <a:t>2. Audio Visuals</a:t>
            </a:r>
          </a:p>
          <a:p>
            <a:pPr algn="just"/>
            <a:r>
              <a:rPr lang="en-US" dirty="0" smtClean="0"/>
              <a:t>3. On-the-job Training</a:t>
            </a:r>
          </a:p>
          <a:p>
            <a:pPr algn="just"/>
            <a:r>
              <a:rPr lang="en-US" dirty="0" smtClean="0"/>
              <a:t>4. Programmed Instruction (PI)</a:t>
            </a:r>
          </a:p>
          <a:p>
            <a:pPr algn="just"/>
            <a:r>
              <a:rPr lang="en-US" dirty="0" smtClean="0"/>
              <a:t>5.Computer-Assisted Instruction</a:t>
            </a:r>
          </a:p>
          <a:p>
            <a:pPr algn="just"/>
            <a:r>
              <a:rPr lang="en-US" dirty="0" smtClean="0"/>
              <a:t>6. Simulation</a:t>
            </a:r>
          </a:p>
          <a:p>
            <a:pPr algn="just"/>
            <a:r>
              <a:rPr lang="en-US" dirty="0" smtClean="0"/>
              <a:t>7. Case Study</a:t>
            </a:r>
          </a:p>
          <a:p>
            <a:pPr algn="just"/>
            <a:r>
              <a:rPr lang="en-US" dirty="0" smtClean="0"/>
              <a:t>8. Role Playing</a:t>
            </a:r>
          </a:p>
          <a:p>
            <a:pPr algn="just">
              <a:buNone/>
            </a:pPr>
            <a:endParaRPr lang="en-US"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US" b="1" smtClean="0">
                <a:effectLst>
                  <a:outerShdw blurRad="38100" dist="38100" dir="2700000" algn="tl">
                    <a:srgbClr val="C0C0C0"/>
                  </a:outerShdw>
                </a:effectLst>
              </a:rPr>
              <a:t>On-the-Job Training</a:t>
            </a:r>
          </a:p>
        </p:txBody>
      </p:sp>
      <p:sp>
        <p:nvSpPr>
          <p:cNvPr id="106499" name="Rectangle 3"/>
          <p:cNvSpPr>
            <a:spLocks noGrp="1" noChangeArrowheads="1"/>
          </p:cNvSpPr>
          <p:nvPr>
            <p:ph idx="1"/>
          </p:nvPr>
        </p:nvSpPr>
        <p:spPr/>
        <p:txBody>
          <a:bodyPr/>
          <a:lstStyle/>
          <a:p>
            <a:pPr algn="just" eaLnBrk="1" hangingPunct="1">
              <a:defRPr/>
            </a:pPr>
            <a:endParaRPr lang="en-US" b="1" dirty="0" smtClean="0">
              <a:effectLst>
                <a:outerShdw blurRad="38100" dist="38100" dir="2700000" algn="tl">
                  <a:srgbClr val="C0C0C0"/>
                </a:outerShdw>
              </a:effectLst>
            </a:endParaRPr>
          </a:p>
          <a:p>
            <a:pPr lvl="1" algn="just" eaLnBrk="1" hangingPunct="1">
              <a:defRPr/>
            </a:pPr>
            <a:r>
              <a:rPr lang="en-US" i="1" dirty="0" smtClean="0">
                <a:effectLst>
                  <a:outerShdw blurRad="38100" dist="38100" dir="2700000" algn="tl">
                    <a:srgbClr val="C0C0C0"/>
                  </a:outerShdw>
                </a:effectLst>
              </a:rPr>
              <a:t>On-the-job training (OJT)</a:t>
            </a:r>
            <a:r>
              <a:rPr lang="en-US" b="1" dirty="0" smtClean="0">
                <a:effectLst>
                  <a:outerShdw blurRad="38100" dist="38100" dir="2700000" algn="tl">
                    <a:srgbClr val="C0C0C0"/>
                  </a:outerShdw>
                </a:effectLst>
              </a:rPr>
              <a:t> refers to new or inexperienced employees learning through observing peers or managers performing the job and trying to imitate their behavior.</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just" eaLnBrk="1" hangingPunct="1"/>
            <a:r>
              <a:rPr lang="en-US" b="1" smtClean="0"/>
              <a:t>Coaching</a:t>
            </a:r>
          </a:p>
        </p:txBody>
      </p:sp>
      <p:sp>
        <p:nvSpPr>
          <p:cNvPr id="30723" name="Rectangle 3"/>
          <p:cNvSpPr>
            <a:spLocks noGrp="1" noChangeArrowheads="1"/>
          </p:cNvSpPr>
          <p:nvPr>
            <p:ph idx="1"/>
          </p:nvPr>
        </p:nvSpPr>
        <p:spPr/>
        <p:txBody>
          <a:bodyPr/>
          <a:lstStyle/>
          <a:p>
            <a:pPr algn="just" eaLnBrk="1" hangingPunct="1"/>
            <a:r>
              <a:rPr lang="en-US" b="1" smtClean="0">
                <a:latin typeface="Monotype Corsiva" pitchFamily="66" charset="0"/>
              </a:rPr>
              <a:t>Coaching</a:t>
            </a:r>
            <a:r>
              <a:rPr lang="en-US" smtClean="0">
                <a:latin typeface="Monotype Corsiva" pitchFamily="66" charset="0"/>
              </a:rPr>
              <a:t> refers to the activity of a coach in developing the abilities of coaches or clients. </a:t>
            </a:r>
          </a:p>
          <a:p>
            <a:pPr algn="just" eaLnBrk="1" hangingPunct="1"/>
            <a:r>
              <a:rPr lang="en-US" smtClean="0">
                <a:latin typeface="Monotype Corsiva" pitchFamily="66" charset="0"/>
              </a:rPr>
              <a:t>Coaching methods includes both theoretical and practical sections. Where motivational speeches are done theoretically, workshop, seminars come under practical methods. </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Job instruction training</a:t>
            </a:r>
          </a:p>
        </p:txBody>
      </p:sp>
      <p:sp>
        <p:nvSpPr>
          <p:cNvPr id="31747" name="Rectangle 3"/>
          <p:cNvSpPr>
            <a:spLocks noGrp="1" noChangeArrowheads="1"/>
          </p:cNvSpPr>
          <p:nvPr>
            <p:ph idx="1"/>
          </p:nvPr>
        </p:nvSpPr>
        <p:spPr/>
        <p:txBody>
          <a:bodyPr>
            <a:normAutofit/>
          </a:bodyPr>
          <a:lstStyle/>
          <a:p>
            <a:pPr algn="just" eaLnBrk="1" hangingPunct="1">
              <a:lnSpc>
                <a:spcPct val="90000"/>
              </a:lnSpc>
            </a:pPr>
            <a:r>
              <a:rPr lang="en-US" dirty="0" smtClean="0">
                <a:latin typeface="Monotype Corsiva" pitchFamily="66" charset="0"/>
              </a:rPr>
              <a:t>Step by step structured training method in which a trainer </a:t>
            </a:r>
          </a:p>
          <a:p>
            <a:pPr algn="just" eaLnBrk="1" hangingPunct="1">
              <a:lnSpc>
                <a:spcPct val="90000"/>
              </a:lnSpc>
            </a:pPr>
            <a:r>
              <a:rPr lang="en-US" dirty="0" smtClean="0">
                <a:latin typeface="Monotype Corsiva" pitchFamily="66" charset="0"/>
              </a:rPr>
              <a:t>(1) prepares a trainee with an overview of the job its purpose, and the results desired,</a:t>
            </a:r>
          </a:p>
          <a:p>
            <a:pPr algn="just" eaLnBrk="1" hangingPunct="1">
              <a:lnSpc>
                <a:spcPct val="90000"/>
              </a:lnSpc>
            </a:pPr>
            <a:r>
              <a:rPr lang="en-US" dirty="0" smtClean="0">
                <a:latin typeface="Monotype Corsiva" pitchFamily="66" charset="0"/>
              </a:rPr>
              <a:t> (2) demonstrates the task or the skill to the trainee, </a:t>
            </a:r>
          </a:p>
          <a:p>
            <a:pPr algn="just" eaLnBrk="1" hangingPunct="1">
              <a:lnSpc>
                <a:spcPct val="90000"/>
              </a:lnSpc>
            </a:pPr>
            <a:r>
              <a:rPr lang="en-US" dirty="0" smtClean="0">
                <a:latin typeface="Monotype Corsiva" pitchFamily="66" charset="0"/>
              </a:rPr>
              <a:t>(3) allows the trainee to mimic the demonstration on his or her own </a:t>
            </a:r>
          </a:p>
          <a:p>
            <a:pPr algn="just" eaLnBrk="1" hangingPunct="1">
              <a:lnSpc>
                <a:spcPct val="90000"/>
              </a:lnSpc>
            </a:pPr>
            <a:r>
              <a:rPr lang="en-US" dirty="0" smtClean="0">
                <a:latin typeface="Monotype Corsiva" pitchFamily="66" charset="0"/>
              </a:rPr>
              <a:t>(4) employee does the job independently </a:t>
            </a:r>
          </a:p>
          <a:p>
            <a:pPr algn="just" eaLnBrk="1" hangingPunct="1">
              <a:lnSpc>
                <a:spcPct val="90000"/>
              </a:lnSpc>
            </a:pPr>
            <a:r>
              <a:rPr lang="en-US" dirty="0" smtClean="0">
                <a:latin typeface="Monotype Corsiva" pitchFamily="66" charset="0"/>
              </a:rPr>
              <a:t>(5)follows up to provide  feedback and help.</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b="1" smtClean="0"/>
              <a:t>Job rotation</a:t>
            </a:r>
          </a:p>
        </p:txBody>
      </p:sp>
      <p:sp>
        <p:nvSpPr>
          <p:cNvPr id="32771" name="Rectangle 3"/>
          <p:cNvSpPr>
            <a:spLocks noGrp="1" noChangeArrowheads="1"/>
          </p:cNvSpPr>
          <p:nvPr>
            <p:ph idx="1"/>
          </p:nvPr>
        </p:nvSpPr>
        <p:spPr>
          <a:xfrm>
            <a:off x="457200" y="1641475"/>
            <a:ext cx="8229600" cy="4530725"/>
          </a:xfrm>
        </p:spPr>
        <p:txBody>
          <a:bodyPr>
            <a:normAutofit/>
          </a:bodyPr>
          <a:lstStyle/>
          <a:p>
            <a:pPr algn="just" eaLnBrk="1" hangingPunct="1"/>
            <a:r>
              <a:rPr lang="en-US" b="1" dirty="0" smtClean="0">
                <a:latin typeface="Monotype Corsiva" pitchFamily="66" charset="0"/>
              </a:rPr>
              <a:t>Job rotation</a:t>
            </a:r>
            <a:r>
              <a:rPr lang="en-US" dirty="0" smtClean="0">
                <a:latin typeface="Monotype Corsiva" pitchFamily="66" charset="0"/>
              </a:rPr>
              <a:t> is an approach to management development  where an individual is moved through a schedule  of  designed to give him or her a breadth of exposure to the entire operation.</a:t>
            </a:r>
          </a:p>
          <a:p>
            <a:pPr algn="just" eaLnBrk="1" hangingPunct="1"/>
            <a:r>
              <a:rPr lang="en-US" dirty="0" smtClean="0">
                <a:latin typeface="Monotype Corsiva" pitchFamily="66" charset="0"/>
              </a:rPr>
              <a:t>Job rotation is also practiced to allow qualified employees  to gain more insights into the processes of a company, and to reduce boredom and increase job satisfaction &amp; skill enhancement through job variation.</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Off the job training</a:t>
            </a:r>
          </a:p>
        </p:txBody>
      </p:sp>
      <p:sp>
        <p:nvSpPr>
          <p:cNvPr id="33795" name="Rectangle 3"/>
          <p:cNvSpPr>
            <a:spLocks noGrp="1" noChangeArrowheads="1"/>
          </p:cNvSpPr>
          <p:nvPr>
            <p:ph idx="1"/>
          </p:nvPr>
        </p:nvSpPr>
        <p:spPr/>
        <p:txBody>
          <a:bodyPr>
            <a:normAutofit/>
          </a:bodyPr>
          <a:lstStyle/>
          <a:p>
            <a:pPr algn="just" eaLnBrk="1" hangingPunct="1">
              <a:lnSpc>
                <a:spcPct val="90000"/>
              </a:lnSpc>
            </a:pPr>
            <a:r>
              <a:rPr lang="en-US" dirty="0" smtClean="0">
                <a:latin typeface="Monotype Corsiva" pitchFamily="66" charset="0"/>
              </a:rPr>
              <a:t>Off the job training involves employees taking training courses away from their place of work. This is often also referred to as "formal training".</a:t>
            </a:r>
          </a:p>
          <a:p>
            <a:pPr algn="just" eaLnBrk="1" hangingPunct="1">
              <a:lnSpc>
                <a:spcPct val="90000"/>
              </a:lnSpc>
            </a:pPr>
            <a:endParaRPr lang="en-US" dirty="0" smtClean="0">
              <a:latin typeface="Monotype Corsiva" pitchFamily="66" charset="0"/>
            </a:endParaRPr>
          </a:p>
          <a:p>
            <a:pPr algn="just" eaLnBrk="1" hangingPunct="1">
              <a:lnSpc>
                <a:spcPct val="90000"/>
              </a:lnSpc>
            </a:pPr>
            <a:r>
              <a:rPr lang="en-US" dirty="0" smtClean="0">
                <a:latin typeface="Monotype Corsiva" pitchFamily="66" charset="0"/>
              </a:rPr>
              <a:t>Off the job training courses might be run by the business' training department or by external providers.</a:t>
            </a:r>
          </a:p>
          <a:p>
            <a:pPr algn="just" eaLnBrk="1" hangingPunct="1">
              <a:lnSpc>
                <a:spcPct val="90000"/>
              </a:lnSpc>
            </a:pPr>
            <a:r>
              <a:rPr lang="en-US" dirty="0" smtClean="0">
                <a:latin typeface="Monotype Corsiva" pitchFamily="66" charset="0"/>
              </a:rPr>
              <a:t>- Use of specialist trainers and accommodation</a:t>
            </a:r>
          </a:p>
          <a:p>
            <a:pPr algn="just" eaLnBrk="1" hangingPunct="1">
              <a:lnSpc>
                <a:spcPct val="90000"/>
              </a:lnSpc>
            </a:pPr>
            <a:r>
              <a:rPr lang="en-US" dirty="0" smtClean="0">
                <a:latin typeface="Monotype Corsiva" pitchFamily="66" charset="0"/>
              </a:rPr>
              <a:t>- Employee can focus on the training - and not be distracted by work </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Vestibule training</a:t>
            </a:r>
          </a:p>
        </p:txBody>
      </p:sp>
      <p:sp>
        <p:nvSpPr>
          <p:cNvPr id="34819" name="Rectangle 3"/>
          <p:cNvSpPr>
            <a:spLocks noGrp="1" noChangeArrowheads="1"/>
          </p:cNvSpPr>
          <p:nvPr>
            <p:ph idx="1"/>
          </p:nvPr>
        </p:nvSpPr>
        <p:spPr/>
        <p:txBody>
          <a:bodyPr/>
          <a:lstStyle/>
          <a:p>
            <a:pPr algn="just" eaLnBrk="1" hangingPunct="1"/>
            <a:r>
              <a:rPr lang="en-US" sz="2600" dirty="0" smtClean="0">
                <a:latin typeface="Monotype Corsiva" pitchFamily="66" charset="0"/>
              </a:rPr>
              <a:t>Vestibule training is a type of training center using a vestibule, a small area away from the actual worksite, consisting of training equipment exactly duplicating the materials and equipment used on the job.</a:t>
            </a:r>
          </a:p>
          <a:p>
            <a:pPr algn="just" eaLnBrk="1" hangingPunct="1"/>
            <a:r>
              <a:rPr lang="en-US" sz="2600" dirty="0" smtClean="0">
                <a:latin typeface="Monotype Corsiva" pitchFamily="66" charset="0"/>
              </a:rPr>
              <a:t>The purpose of vestibule training is to reproduce an actual work setting and place it under the trainer's control to allow for immediate and constructive feedback. </a:t>
            </a:r>
          </a:p>
          <a:p>
            <a:pPr algn="just" eaLnBrk="1" hangingPunct="1"/>
            <a:r>
              <a:rPr lang="en-US" sz="2600" dirty="0" smtClean="0">
                <a:latin typeface="Monotype Corsiva" pitchFamily="66" charset="0"/>
              </a:rPr>
              <a:t>Training vestibules are useful because they allow trainees to practice while avoiding personal injury and damage to expensive equipment without affecting production. </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lecture</a:t>
            </a:r>
          </a:p>
        </p:txBody>
      </p:sp>
      <p:sp>
        <p:nvSpPr>
          <p:cNvPr id="35843" name="Rectangle 3"/>
          <p:cNvSpPr>
            <a:spLocks noGrp="1" noChangeArrowheads="1"/>
          </p:cNvSpPr>
          <p:nvPr>
            <p:ph idx="1"/>
          </p:nvPr>
        </p:nvSpPr>
        <p:spPr/>
        <p:txBody>
          <a:bodyPr>
            <a:normAutofit lnSpcReduction="10000"/>
          </a:bodyPr>
          <a:lstStyle/>
          <a:p>
            <a:pPr algn="just" eaLnBrk="1" hangingPunct="1">
              <a:lnSpc>
                <a:spcPct val="80000"/>
              </a:lnSpc>
            </a:pPr>
            <a:r>
              <a:rPr lang="en-US" sz="2800" dirty="0" smtClean="0">
                <a:latin typeface="Monotype Corsiva" pitchFamily="66" charset="0"/>
              </a:rPr>
              <a:t>Training is basically incomplete without lecture. When the </a:t>
            </a:r>
            <a:r>
              <a:rPr lang="en-US" sz="2800" dirty="0" smtClean="0">
                <a:latin typeface="Monotype Corsiva" pitchFamily="66" charset="0"/>
                <a:hlinkClick r:id="rId2"/>
              </a:rPr>
              <a:t>trainer</a:t>
            </a:r>
            <a:r>
              <a:rPr lang="en-US" sz="2800" dirty="0" smtClean="0">
                <a:latin typeface="Monotype Corsiva" pitchFamily="66" charset="0"/>
              </a:rPr>
              <a:t> begins the training session by telling the aim, goal, agenda, processes, or methods that will be used in training that means the trainer is using the lecture method </a:t>
            </a:r>
          </a:p>
          <a:p>
            <a:pPr algn="just" eaLnBrk="1" hangingPunct="1">
              <a:lnSpc>
                <a:spcPct val="80000"/>
              </a:lnSpc>
              <a:buFont typeface="Wingdings" pitchFamily="2" charset="2"/>
              <a:buNone/>
            </a:pPr>
            <a:r>
              <a:rPr lang="en-US" sz="2800" dirty="0" smtClean="0">
                <a:latin typeface="Monotype Corsiva" pitchFamily="66" charset="0"/>
              </a:rPr>
              <a:t>Main Features of Lecture Method:</a:t>
            </a:r>
          </a:p>
          <a:p>
            <a:pPr algn="just" eaLnBrk="1" hangingPunct="1">
              <a:lnSpc>
                <a:spcPct val="80000"/>
              </a:lnSpc>
              <a:buFont typeface="Wingdings" pitchFamily="2" charset="2"/>
              <a:buNone/>
            </a:pPr>
            <a:r>
              <a:rPr lang="en-US" sz="3100" dirty="0" smtClean="0">
                <a:latin typeface="Monotype Corsiva" pitchFamily="66" charset="0"/>
              </a:rPr>
              <a:t>    Inability to identify and correct misunderstandings</a:t>
            </a:r>
            <a:br>
              <a:rPr lang="en-US" sz="3100" dirty="0" smtClean="0">
                <a:latin typeface="Monotype Corsiva" pitchFamily="66" charset="0"/>
              </a:rPr>
            </a:br>
            <a:r>
              <a:rPr lang="en-US" sz="3100" dirty="0" smtClean="0">
                <a:latin typeface="Monotype Corsiva" pitchFamily="66" charset="0"/>
              </a:rPr>
              <a:t>Less expensive</a:t>
            </a:r>
            <a:br>
              <a:rPr lang="en-US" sz="3100" dirty="0" smtClean="0">
                <a:latin typeface="Monotype Corsiva" pitchFamily="66" charset="0"/>
              </a:rPr>
            </a:br>
            <a:r>
              <a:rPr lang="en-US" sz="3100" dirty="0" smtClean="0">
                <a:latin typeface="Monotype Corsiva" pitchFamily="66" charset="0"/>
              </a:rPr>
              <a:t>Can be reached large number of people at once</a:t>
            </a:r>
            <a:br>
              <a:rPr lang="en-US" sz="3100" dirty="0" smtClean="0">
                <a:latin typeface="Monotype Corsiva" pitchFamily="66" charset="0"/>
              </a:rPr>
            </a:br>
            <a:r>
              <a:rPr lang="en-US" sz="3100" dirty="0" smtClean="0">
                <a:latin typeface="Monotype Corsiva" pitchFamily="66" charset="0"/>
              </a:rPr>
              <a:t>Knowledge building exercise</a:t>
            </a:r>
          </a:p>
          <a:p>
            <a:pPr algn="just" eaLnBrk="1" hangingPunct="1">
              <a:lnSpc>
                <a:spcPct val="80000"/>
              </a:lnSpc>
              <a:buFont typeface="Wingdings" pitchFamily="2" charset="2"/>
              <a:buNone/>
            </a:pPr>
            <a:r>
              <a:rPr lang="en-US" sz="3100" dirty="0" smtClean="0">
                <a:latin typeface="Monotype Corsiva" pitchFamily="66" charset="0"/>
              </a:rPr>
              <a:t>    Less effective because lectures require long periods of trainee inactivity </a:t>
            </a:r>
          </a:p>
          <a:p>
            <a:pPr algn="just" eaLnBrk="1" hangingPunct="1">
              <a:lnSpc>
                <a:spcPct val="80000"/>
              </a:lnSpc>
              <a:buFont typeface="Wingdings" pitchFamily="2" charset="2"/>
              <a:buNone/>
            </a:pPr>
            <a:endParaRPr lang="en-US" sz="3100" dirty="0" smtClean="0">
              <a:latin typeface="Monotype Corsiva" pitchFamily="66"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0"/>
            <a:ext cx="7772400" cy="914400"/>
          </a:xfrm>
        </p:spPr>
        <p:txBody>
          <a:bodyPr/>
          <a:lstStyle/>
          <a:p>
            <a:pPr eaLnBrk="1" hangingPunct="1"/>
            <a:r>
              <a:rPr lang="en-US" smtClean="0"/>
              <a:t>Employment / Staffing </a:t>
            </a:r>
          </a:p>
        </p:txBody>
      </p:sp>
      <p:sp>
        <p:nvSpPr>
          <p:cNvPr id="8195" name="Rectangle 3"/>
          <p:cNvSpPr>
            <a:spLocks noGrp="1" noChangeArrowheads="1"/>
          </p:cNvSpPr>
          <p:nvPr>
            <p:ph idx="1"/>
          </p:nvPr>
        </p:nvSpPr>
        <p:spPr>
          <a:xfrm>
            <a:off x="152400" y="1143000"/>
            <a:ext cx="7924800" cy="5562600"/>
          </a:xfrm>
        </p:spPr>
        <p:txBody>
          <a:bodyPr>
            <a:normAutofit/>
          </a:bodyPr>
          <a:lstStyle/>
          <a:p>
            <a:pPr algn="just" eaLnBrk="1" hangingPunct="1">
              <a:lnSpc>
                <a:spcPct val="90000"/>
              </a:lnSpc>
              <a:buFont typeface="Wingdings" pitchFamily="2" charset="2"/>
              <a:buChar char="v"/>
            </a:pPr>
            <a:r>
              <a:rPr lang="en-US" sz="2000" dirty="0" smtClean="0">
                <a:solidFill>
                  <a:srgbClr val="0000FF"/>
                </a:solidFill>
                <a:latin typeface="Times New Roman" pitchFamily="18" charset="0"/>
                <a:cs typeface="Times New Roman" pitchFamily="18" charset="0"/>
              </a:rPr>
              <a:t>Staffing</a:t>
            </a:r>
            <a:r>
              <a:rPr lang="en-US" sz="2000" dirty="0" smtClean="0">
                <a:latin typeface="Times New Roman" pitchFamily="18" charset="0"/>
                <a:cs typeface="Times New Roman" pitchFamily="18" charset="0"/>
              </a:rPr>
              <a:t> - Process through which organization ensures it always has  proper number of employees with appropriate skills in right jobs at right time to achieve organizational objectives.</a:t>
            </a:r>
          </a:p>
          <a:p>
            <a:pPr algn="just" eaLnBrk="1" hangingPunct="1">
              <a:lnSpc>
                <a:spcPct val="90000"/>
              </a:lnSpc>
            </a:pPr>
            <a:endParaRPr lang="en-US" sz="2000" dirty="0" smtClean="0">
              <a:latin typeface="Times New Roman" pitchFamily="18" charset="0"/>
              <a:cs typeface="Times New Roman" pitchFamily="18" charset="0"/>
            </a:endParaRPr>
          </a:p>
          <a:p>
            <a:pPr algn="just" eaLnBrk="1" hangingPunct="1">
              <a:lnSpc>
                <a:spcPct val="90000"/>
              </a:lnSpc>
              <a:buFont typeface="Wingdings" pitchFamily="2" charset="2"/>
              <a:buChar char="v"/>
            </a:pPr>
            <a:r>
              <a:rPr lang="en-US" sz="2000" dirty="0" smtClean="0">
                <a:solidFill>
                  <a:srgbClr val="0000FF"/>
                </a:solidFill>
                <a:latin typeface="Times New Roman" pitchFamily="18" charset="0"/>
                <a:cs typeface="Times New Roman" pitchFamily="18" charset="0"/>
              </a:rPr>
              <a:t>Job analysis</a:t>
            </a:r>
            <a:r>
              <a:rPr lang="en-US" sz="2000" dirty="0" smtClean="0">
                <a:latin typeface="Times New Roman" pitchFamily="18" charset="0"/>
                <a:cs typeface="Times New Roman" pitchFamily="18" charset="0"/>
              </a:rPr>
              <a:t> - Systematic process of determining skills, duties, and knowledge required for performing jobs in organization.</a:t>
            </a:r>
          </a:p>
          <a:p>
            <a:pPr algn="just" eaLnBrk="1" hangingPunct="1">
              <a:lnSpc>
                <a:spcPct val="90000"/>
              </a:lnSpc>
            </a:pPr>
            <a:endParaRPr lang="en-US" sz="2000" dirty="0" smtClean="0">
              <a:latin typeface="Times New Roman" pitchFamily="18" charset="0"/>
              <a:cs typeface="Times New Roman" pitchFamily="18" charset="0"/>
            </a:endParaRPr>
          </a:p>
          <a:p>
            <a:pPr algn="just" eaLnBrk="1" hangingPunct="1">
              <a:lnSpc>
                <a:spcPct val="90000"/>
              </a:lnSpc>
              <a:buFont typeface="Wingdings" pitchFamily="2" charset="2"/>
              <a:buChar char="v"/>
            </a:pPr>
            <a:r>
              <a:rPr lang="en-US" sz="2000" dirty="0" smtClean="0">
                <a:solidFill>
                  <a:srgbClr val="0000FF"/>
                </a:solidFill>
                <a:latin typeface="Times New Roman" pitchFamily="18" charset="0"/>
                <a:cs typeface="Times New Roman" pitchFamily="18" charset="0"/>
              </a:rPr>
              <a:t>Human resource planning</a:t>
            </a:r>
            <a:r>
              <a:rPr lang="en-US" sz="2000" i="1" dirty="0" smtClean="0">
                <a:latin typeface="Times New Roman" pitchFamily="18" charset="0"/>
                <a:cs typeface="Times New Roman" pitchFamily="18" charset="0"/>
              </a:rPr>
              <a:t> - S</a:t>
            </a:r>
            <a:r>
              <a:rPr lang="en-US" sz="2000" dirty="0" smtClean="0">
                <a:latin typeface="Times New Roman" pitchFamily="18" charset="0"/>
                <a:cs typeface="Times New Roman" pitchFamily="18" charset="0"/>
              </a:rPr>
              <a:t>ystematic process of matching the internal and external supply of people with job openings anticipated in the organization over a specified period of time .</a:t>
            </a:r>
          </a:p>
          <a:p>
            <a:pPr algn="just" eaLnBrk="1" hangingPunct="1">
              <a:lnSpc>
                <a:spcPct val="90000"/>
              </a:lnSpc>
            </a:pPr>
            <a:endParaRPr lang="en-US" sz="2000" dirty="0" smtClean="0">
              <a:latin typeface="Times New Roman" pitchFamily="18" charset="0"/>
              <a:cs typeface="Times New Roman" pitchFamily="18" charset="0"/>
            </a:endParaRPr>
          </a:p>
          <a:p>
            <a:pPr algn="just" eaLnBrk="1" hangingPunct="1">
              <a:lnSpc>
                <a:spcPct val="90000"/>
              </a:lnSpc>
              <a:buFont typeface="Wingdings" pitchFamily="2" charset="2"/>
              <a:buChar char="v"/>
            </a:pPr>
            <a:r>
              <a:rPr lang="en-US" sz="2000" dirty="0" smtClean="0">
                <a:solidFill>
                  <a:srgbClr val="0000FF"/>
                </a:solidFill>
                <a:latin typeface="Times New Roman" pitchFamily="18" charset="0"/>
                <a:cs typeface="Times New Roman" pitchFamily="18" charset="0"/>
              </a:rPr>
              <a:t>Recruitment</a:t>
            </a:r>
            <a:r>
              <a:rPr lang="en-US" sz="2000" dirty="0" smtClean="0">
                <a:latin typeface="Times New Roman" pitchFamily="18" charset="0"/>
                <a:cs typeface="Times New Roman" pitchFamily="18" charset="0"/>
              </a:rPr>
              <a:t> - Process of attracting individuals on a timely basis, in sufficient numbers, and with appropriate qualifications, to apply for jobs with an organization. </a:t>
            </a:r>
          </a:p>
          <a:p>
            <a:pPr algn="just" eaLnBrk="1" hangingPunct="1">
              <a:lnSpc>
                <a:spcPct val="90000"/>
              </a:lnSpc>
            </a:pPr>
            <a:endParaRPr lang="en-US" sz="2000" dirty="0" smtClean="0">
              <a:latin typeface="Times New Roman" pitchFamily="18" charset="0"/>
              <a:cs typeface="Times New Roman" pitchFamily="18" charset="0"/>
            </a:endParaRPr>
          </a:p>
          <a:p>
            <a:pPr algn="just" eaLnBrk="1" hangingPunct="1">
              <a:lnSpc>
                <a:spcPct val="90000"/>
              </a:lnSpc>
              <a:buFont typeface="Wingdings" pitchFamily="2" charset="2"/>
              <a:buChar char="v"/>
            </a:pPr>
            <a:r>
              <a:rPr lang="en-US" sz="2000" dirty="0" smtClean="0">
                <a:solidFill>
                  <a:srgbClr val="0000FF"/>
                </a:solidFill>
                <a:latin typeface="Times New Roman" pitchFamily="18" charset="0"/>
                <a:cs typeface="Times New Roman" pitchFamily="18" charset="0"/>
              </a:rPr>
              <a:t>Selection</a:t>
            </a:r>
            <a:r>
              <a:rPr lang="en-US" sz="2000" dirty="0" smtClean="0">
                <a:latin typeface="Times New Roman" pitchFamily="18" charset="0"/>
                <a:cs typeface="Times New Roman" pitchFamily="18" charset="0"/>
              </a:rPr>
              <a:t> - Process of choosing from a group of applicants the individual best suited for a particular position and the organization .</a:t>
            </a:r>
          </a:p>
          <a:p>
            <a:pPr eaLnBrk="1" hangingPunct="1">
              <a:lnSpc>
                <a:spcPct val="90000"/>
              </a:lnSpc>
            </a:pPr>
            <a:endParaRPr lang="en-US" sz="2400" dirty="0" smtClean="0"/>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US" b="1" smtClean="0">
                <a:effectLst>
                  <a:outerShdw blurRad="38100" dist="38100" dir="2700000" algn="tl">
                    <a:srgbClr val="C0C0C0"/>
                  </a:outerShdw>
                </a:effectLst>
              </a:rPr>
              <a:t>Role Plays</a:t>
            </a:r>
          </a:p>
        </p:txBody>
      </p:sp>
      <p:sp>
        <p:nvSpPr>
          <p:cNvPr id="110595" name="Rectangle 3"/>
          <p:cNvSpPr>
            <a:spLocks noGrp="1" noChangeArrowheads="1"/>
          </p:cNvSpPr>
          <p:nvPr>
            <p:ph idx="1"/>
          </p:nvPr>
        </p:nvSpPr>
        <p:spPr/>
        <p:txBody>
          <a:bodyPr/>
          <a:lstStyle/>
          <a:p>
            <a:pPr algn="just" eaLnBrk="1" hangingPunct="1">
              <a:buFont typeface="Wingdings" pitchFamily="2" charset="2"/>
              <a:buNone/>
              <a:defRPr/>
            </a:pPr>
            <a:endParaRPr lang="en-US" b="1" dirty="0" smtClean="0">
              <a:effectLst>
                <a:outerShdw blurRad="38100" dist="38100" dir="2700000" algn="tl">
                  <a:srgbClr val="C0C0C0"/>
                </a:outerShdw>
              </a:effectLst>
            </a:endParaRPr>
          </a:p>
          <a:p>
            <a:pPr lvl="1" algn="just" eaLnBrk="1" hangingPunct="1">
              <a:defRPr/>
            </a:pPr>
            <a:r>
              <a:rPr lang="en-US" sz="2800" dirty="0" smtClean="0">
                <a:effectLst>
                  <a:outerShdw blurRad="38100" dist="38100" dir="2700000" algn="tl">
                    <a:srgbClr val="C0C0C0"/>
                  </a:outerShdw>
                </a:effectLst>
                <a:latin typeface="Monotype Corsiva" pitchFamily="66" charset="0"/>
              </a:rPr>
              <a:t>Trainees act out characters assigned to them.</a:t>
            </a:r>
          </a:p>
          <a:p>
            <a:pPr lvl="1" algn="just" eaLnBrk="1" hangingPunct="1">
              <a:defRPr/>
            </a:pPr>
            <a:r>
              <a:rPr lang="en-US" sz="2800" dirty="0" smtClean="0">
                <a:effectLst>
                  <a:outerShdw blurRad="38100" dist="38100" dir="2700000" algn="tl">
                    <a:srgbClr val="C0C0C0"/>
                  </a:outerShdw>
                </a:effectLst>
                <a:latin typeface="Monotype Corsiva" pitchFamily="66" charset="0"/>
              </a:rPr>
              <a:t>Information regarding the situation is provided to the trainees.</a:t>
            </a:r>
          </a:p>
          <a:p>
            <a:pPr lvl="1" algn="just" eaLnBrk="1" hangingPunct="1">
              <a:defRPr/>
            </a:pPr>
            <a:r>
              <a:rPr lang="en-US" sz="2800" dirty="0" smtClean="0">
                <a:effectLst>
                  <a:outerShdw blurRad="38100" dist="38100" dir="2700000" algn="tl">
                    <a:srgbClr val="C0C0C0"/>
                  </a:outerShdw>
                </a:effectLst>
                <a:latin typeface="Monotype Corsiva" pitchFamily="66" charset="0"/>
              </a:rPr>
              <a:t>Focus on interpersonal responses.</a:t>
            </a:r>
          </a:p>
          <a:p>
            <a:pPr lvl="1" algn="just" eaLnBrk="1" hangingPunct="1">
              <a:defRPr/>
            </a:pPr>
            <a:r>
              <a:rPr lang="en-US" sz="2800" dirty="0" smtClean="0">
                <a:effectLst>
                  <a:outerShdw blurRad="38100" dist="38100" dir="2700000" algn="tl">
                    <a:srgbClr val="C0C0C0"/>
                  </a:outerShdw>
                </a:effectLst>
                <a:latin typeface="Monotype Corsiva" pitchFamily="66" charset="0"/>
              </a:rPr>
              <a:t>Outcomes depend on the emotional (and subjective) reactions of the other trainees.</a:t>
            </a:r>
          </a:p>
          <a:p>
            <a:pPr lvl="1" algn="just" eaLnBrk="1" hangingPunct="1">
              <a:defRPr/>
            </a:pPr>
            <a:r>
              <a:rPr lang="en-US" sz="2800" dirty="0" smtClean="0">
                <a:effectLst>
                  <a:outerShdw blurRad="38100" dist="38100" dir="2700000" algn="tl">
                    <a:srgbClr val="C0C0C0"/>
                  </a:outerShdw>
                </a:effectLst>
                <a:latin typeface="Monotype Corsiva" pitchFamily="66" charset="0"/>
              </a:rPr>
              <a:t>The more meaningful the exercise, the higher the level of participant focus and intensity.</a:t>
            </a:r>
          </a:p>
          <a:p>
            <a:pPr algn="just" eaLnBrk="1" hangingPunct="1">
              <a:defRPr/>
            </a:pPr>
            <a:endParaRPr lang="en-US" sz="2800" dirty="0" smtClean="0">
              <a:latin typeface="Monotype Corsiva" pitchFamily="66" charset="0"/>
            </a:endParaRPr>
          </a:p>
          <a:p>
            <a:pPr algn="just" eaLnBrk="1" hangingPunct="1">
              <a:defRPr/>
            </a:pPr>
            <a:endParaRPr lang="en-US" sz="2800" dirty="0" smtClean="0">
              <a:latin typeface="Monotype Corsiva" pitchFamily="66" charset="0"/>
            </a:endParaRPr>
          </a:p>
          <a:p>
            <a:pPr algn="just" eaLnBrk="1" hangingPunct="1">
              <a:defRPr/>
            </a:pPr>
            <a:endParaRPr lang="en-US" sz="2800" dirty="0" smtClean="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US" b="1" smtClean="0">
                <a:effectLst>
                  <a:outerShdw blurRad="38100" dist="38100" dir="2700000" algn="tl">
                    <a:srgbClr val="C0C0C0"/>
                  </a:outerShdw>
                </a:effectLst>
              </a:rPr>
              <a:t>Role Plays</a:t>
            </a:r>
          </a:p>
        </p:txBody>
      </p:sp>
      <p:sp>
        <p:nvSpPr>
          <p:cNvPr id="110595" name="Rectangle 3"/>
          <p:cNvSpPr>
            <a:spLocks noGrp="1" noChangeArrowheads="1"/>
          </p:cNvSpPr>
          <p:nvPr>
            <p:ph idx="1"/>
          </p:nvPr>
        </p:nvSpPr>
        <p:spPr/>
        <p:txBody>
          <a:bodyPr/>
          <a:lstStyle/>
          <a:p>
            <a:pPr algn="just" eaLnBrk="1" hangingPunct="1">
              <a:buFont typeface="Wingdings" pitchFamily="2" charset="2"/>
              <a:buNone/>
              <a:defRPr/>
            </a:pPr>
            <a:endParaRPr lang="en-US" b="1" dirty="0" smtClean="0">
              <a:effectLst>
                <a:outerShdw blurRad="38100" dist="38100" dir="2700000" algn="tl">
                  <a:srgbClr val="C0C0C0"/>
                </a:outerShdw>
              </a:effectLst>
            </a:endParaRPr>
          </a:p>
          <a:p>
            <a:pPr lvl="1" algn="just" eaLnBrk="1" hangingPunct="1">
              <a:defRPr/>
            </a:pPr>
            <a:r>
              <a:rPr lang="en-US" sz="2800" dirty="0" smtClean="0">
                <a:effectLst>
                  <a:outerShdw blurRad="38100" dist="38100" dir="2700000" algn="tl">
                    <a:srgbClr val="C0C0C0"/>
                  </a:outerShdw>
                </a:effectLst>
                <a:latin typeface="Monotype Corsiva" pitchFamily="66" charset="0"/>
              </a:rPr>
              <a:t>Trainees act out characters assigned to them.</a:t>
            </a:r>
          </a:p>
          <a:p>
            <a:pPr lvl="1" algn="just" eaLnBrk="1" hangingPunct="1">
              <a:defRPr/>
            </a:pPr>
            <a:r>
              <a:rPr lang="en-US" sz="2800" dirty="0" smtClean="0">
                <a:effectLst>
                  <a:outerShdw blurRad="38100" dist="38100" dir="2700000" algn="tl">
                    <a:srgbClr val="C0C0C0"/>
                  </a:outerShdw>
                </a:effectLst>
                <a:latin typeface="Monotype Corsiva" pitchFamily="66" charset="0"/>
              </a:rPr>
              <a:t>Information regarding the situation is provided to the trainees.</a:t>
            </a:r>
          </a:p>
          <a:p>
            <a:pPr lvl="1" algn="just" eaLnBrk="1" hangingPunct="1">
              <a:defRPr/>
            </a:pPr>
            <a:r>
              <a:rPr lang="en-US" sz="2800" dirty="0" smtClean="0">
                <a:effectLst>
                  <a:outerShdw blurRad="38100" dist="38100" dir="2700000" algn="tl">
                    <a:srgbClr val="C0C0C0"/>
                  </a:outerShdw>
                </a:effectLst>
                <a:latin typeface="Monotype Corsiva" pitchFamily="66" charset="0"/>
              </a:rPr>
              <a:t>Focus on interpersonal responses.</a:t>
            </a:r>
          </a:p>
          <a:p>
            <a:pPr lvl="1" algn="just" eaLnBrk="1" hangingPunct="1">
              <a:defRPr/>
            </a:pPr>
            <a:r>
              <a:rPr lang="en-US" sz="2800" dirty="0" smtClean="0">
                <a:effectLst>
                  <a:outerShdw blurRad="38100" dist="38100" dir="2700000" algn="tl">
                    <a:srgbClr val="C0C0C0"/>
                  </a:outerShdw>
                </a:effectLst>
                <a:latin typeface="Monotype Corsiva" pitchFamily="66" charset="0"/>
              </a:rPr>
              <a:t>Outcomes depend on the emotional (and subjective) reactions of the other trainees.</a:t>
            </a:r>
          </a:p>
          <a:p>
            <a:pPr lvl="1" algn="just" eaLnBrk="1" hangingPunct="1">
              <a:defRPr/>
            </a:pPr>
            <a:r>
              <a:rPr lang="en-US" sz="2800" dirty="0" smtClean="0">
                <a:effectLst>
                  <a:outerShdw blurRad="38100" dist="38100" dir="2700000" algn="tl">
                    <a:srgbClr val="C0C0C0"/>
                  </a:outerShdw>
                </a:effectLst>
                <a:latin typeface="Monotype Corsiva" pitchFamily="66" charset="0"/>
              </a:rPr>
              <a:t>The more meaningful the exercise, the higher the level of participant focus and intensity.</a:t>
            </a:r>
          </a:p>
          <a:p>
            <a:pPr algn="just" eaLnBrk="1" hangingPunct="1">
              <a:defRPr/>
            </a:pPr>
            <a:endParaRPr lang="en-US" sz="2800" dirty="0" smtClean="0">
              <a:latin typeface="Monotype Corsiva" pitchFamily="66" charset="0"/>
            </a:endParaRPr>
          </a:p>
          <a:p>
            <a:pPr algn="just" eaLnBrk="1" hangingPunct="1">
              <a:defRPr/>
            </a:pPr>
            <a:endParaRPr lang="en-US" sz="2800" dirty="0" smtClean="0">
              <a:latin typeface="Monotype Corsiva" pitchFamily="66" charset="0"/>
            </a:endParaRPr>
          </a:p>
          <a:p>
            <a:pPr algn="just" eaLnBrk="1" hangingPunct="1">
              <a:defRPr/>
            </a:pPr>
            <a:endParaRPr lang="en-US" sz="2800" dirty="0" smtClean="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Films/Video Presentations</a:t>
            </a:r>
          </a:p>
        </p:txBody>
      </p:sp>
      <p:sp>
        <p:nvSpPr>
          <p:cNvPr id="21507" name="Content Placeholder 2"/>
          <p:cNvSpPr>
            <a:spLocks noGrp="1"/>
          </p:cNvSpPr>
          <p:nvPr>
            <p:ph idx="1"/>
          </p:nvPr>
        </p:nvSpPr>
        <p:spPr>
          <a:xfrm>
            <a:off x="228600" y="1901952"/>
            <a:ext cx="7848600" cy="4575048"/>
          </a:xfrm>
        </p:spPr>
        <p:txBody>
          <a:bodyPr>
            <a:normAutofit fontScale="92500" lnSpcReduction="10000"/>
          </a:bodyPr>
          <a:lstStyle/>
          <a:p>
            <a:pPr algn="just" eaLnBrk="1" hangingPunct="1">
              <a:lnSpc>
                <a:spcPct val="150000"/>
              </a:lnSpc>
            </a:pPr>
            <a:r>
              <a:rPr lang="en-US" dirty="0" smtClean="0"/>
              <a:t>Content for the training experience comes primarily from a videotape or computer-based program.</a:t>
            </a:r>
          </a:p>
          <a:p>
            <a:pPr algn="just" eaLnBrk="1" hangingPunct="1">
              <a:lnSpc>
                <a:spcPct val="150000"/>
              </a:lnSpc>
            </a:pPr>
            <a:r>
              <a:rPr lang="en-US" dirty="0" smtClean="0"/>
              <a:t>Interest of the audience can be maintained by showing them audio visuals</a:t>
            </a:r>
          </a:p>
          <a:p>
            <a:pPr algn="just" eaLnBrk="1" hangingPunct="1">
              <a:lnSpc>
                <a:spcPct val="150000"/>
              </a:lnSpc>
            </a:pPr>
            <a:r>
              <a:rPr lang="en-US" dirty="0" smtClean="0"/>
              <a:t>Easy to handle and explain</a:t>
            </a:r>
          </a:p>
          <a:p>
            <a:pPr algn="just" eaLnBrk="1" hangingPunct="1">
              <a:lnSpc>
                <a:spcPct val="150000"/>
              </a:lnSpc>
            </a:pPr>
            <a:r>
              <a:rPr lang="en-US" dirty="0" smtClean="0"/>
              <a:t>Provides a lot of content to talk about</a:t>
            </a: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t>DESIGNING TRAINING &amp; DEVELOPMENT PROGRAMME</a:t>
            </a:r>
            <a:endParaRPr lang="en-US" sz="2800" dirty="0"/>
          </a:p>
        </p:txBody>
      </p:sp>
      <p:sp>
        <p:nvSpPr>
          <p:cNvPr id="3" name="Content Placeholder 2"/>
          <p:cNvSpPr>
            <a:spLocks noGrp="1"/>
          </p:cNvSpPr>
          <p:nvPr>
            <p:ph idx="1"/>
          </p:nvPr>
        </p:nvSpPr>
        <p:spPr>
          <a:xfrm>
            <a:off x="304800" y="1066800"/>
            <a:ext cx="8534400" cy="5486400"/>
          </a:xfrm>
        </p:spPr>
        <p:txBody>
          <a:bodyPr>
            <a:normAutofit fontScale="85000" lnSpcReduction="20000"/>
          </a:bodyPr>
          <a:lstStyle/>
          <a:p>
            <a:pPr algn="just"/>
            <a:r>
              <a:rPr lang="en-US" dirty="0" smtClean="0">
                <a:solidFill>
                  <a:srgbClr val="FF0000"/>
                </a:solidFill>
              </a:rPr>
              <a:t>What should be level of training</a:t>
            </a:r>
            <a:r>
              <a:rPr lang="en-US" dirty="0" smtClean="0"/>
              <a:t>: The next question in designing the training &amp; development programme is to decide the level of learning. As was pointed out earlier, the inputs passed  on to trainees in training and development programmes are education, skills, and the like.</a:t>
            </a:r>
          </a:p>
          <a:p>
            <a:pPr algn="just"/>
            <a:r>
              <a:rPr lang="en-US" dirty="0" smtClean="0"/>
              <a:t>There are three basic level at which these inputs can be taught. </a:t>
            </a:r>
            <a:r>
              <a:rPr lang="en-US" dirty="0" smtClean="0">
                <a:solidFill>
                  <a:srgbClr val="FF0000"/>
                </a:solidFill>
              </a:rPr>
              <a:t>At the lowest level</a:t>
            </a:r>
            <a:r>
              <a:rPr lang="en-US" dirty="0" smtClean="0"/>
              <a:t>, the employee or potential employee  must acquire fundamental knowledge. This means developing a basic understanding of a fixed and becoming acquainted with the language concepts and relationships involved in it. </a:t>
            </a:r>
            <a:r>
              <a:rPr lang="en-US" dirty="0" smtClean="0">
                <a:solidFill>
                  <a:srgbClr val="FF0000"/>
                </a:solidFill>
              </a:rPr>
              <a:t>The goal of next level </a:t>
            </a:r>
            <a:r>
              <a:rPr lang="en-US" dirty="0" smtClean="0"/>
              <a:t>is skill development, or acquiring the ability to perform in a particular skill area. </a:t>
            </a:r>
            <a:r>
              <a:rPr lang="en-US" dirty="0" smtClean="0">
                <a:solidFill>
                  <a:srgbClr val="FF0000"/>
                </a:solidFill>
              </a:rPr>
              <a:t>The highest level</a:t>
            </a:r>
            <a:r>
              <a:rPr lang="en-US" dirty="0" smtClean="0"/>
              <a:t> aims at increased operational proficiency. This  involves obtaining additional experience and improving skills that have  already developed</a:t>
            </a:r>
            <a:endParaRPr lang="en-US" dirty="0"/>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pPr algn="l"/>
            <a:r>
              <a:rPr lang="en-US" sz="2800" dirty="0" smtClean="0"/>
              <a:t>DESIGNING TRAINING &amp; DEVELOPMENT PROGRAMME</a:t>
            </a:r>
            <a:endParaRPr lang="en-US" sz="2800" dirty="0"/>
          </a:p>
        </p:txBody>
      </p:sp>
      <p:sp>
        <p:nvSpPr>
          <p:cNvPr id="3" name="Content Placeholder 2"/>
          <p:cNvSpPr>
            <a:spLocks noGrp="1"/>
          </p:cNvSpPr>
          <p:nvPr>
            <p:ph idx="1"/>
          </p:nvPr>
        </p:nvSpPr>
        <p:spPr>
          <a:xfrm>
            <a:off x="381000" y="1219200"/>
            <a:ext cx="8458200" cy="5334000"/>
          </a:xfrm>
        </p:spPr>
        <p:txBody>
          <a:bodyPr>
            <a:normAutofit fontScale="92500"/>
          </a:bodyPr>
          <a:lstStyle/>
          <a:p>
            <a:pPr algn="just"/>
            <a:r>
              <a:rPr lang="en-US" dirty="0" smtClean="0">
                <a:solidFill>
                  <a:srgbClr val="FF0000"/>
                </a:solidFill>
              </a:rPr>
              <a:t>Learning principles</a:t>
            </a:r>
            <a:r>
              <a:rPr lang="en-US" dirty="0" smtClean="0"/>
              <a:t>: Training and development programmes are more likely to be effective when they incorporate the following principles of learning:</a:t>
            </a:r>
          </a:p>
          <a:p>
            <a:pPr marL="495300" indent="-495300" algn="just">
              <a:lnSpc>
                <a:spcPct val="90000"/>
              </a:lnSpc>
              <a:buFont typeface="Wingdings" pitchFamily="2" charset="2"/>
              <a:buAutoNum type="arabicPeriod"/>
            </a:pPr>
            <a:r>
              <a:rPr lang="en-US" dirty="0" smtClean="0">
                <a:latin typeface="Monotype Corsiva" pitchFamily="66" charset="0"/>
              </a:rPr>
              <a:t>Motivation</a:t>
            </a:r>
          </a:p>
          <a:p>
            <a:pPr marL="495300" indent="-495300" algn="just">
              <a:lnSpc>
                <a:spcPct val="90000"/>
              </a:lnSpc>
              <a:buFont typeface="Wingdings" pitchFamily="2" charset="2"/>
              <a:buAutoNum type="arabicPeriod"/>
            </a:pPr>
            <a:r>
              <a:rPr lang="en-US" dirty="0" smtClean="0">
                <a:latin typeface="Monotype Corsiva" pitchFamily="66" charset="0"/>
              </a:rPr>
              <a:t>Recognition of Individual differences</a:t>
            </a:r>
          </a:p>
          <a:p>
            <a:pPr marL="495300" indent="-495300" algn="just">
              <a:lnSpc>
                <a:spcPct val="90000"/>
              </a:lnSpc>
              <a:buFont typeface="Wingdings" pitchFamily="2" charset="2"/>
              <a:buAutoNum type="arabicPeriod"/>
            </a:pPr>
            <a:r>
              <a:rPr lang="en-US" dirty="0" smtClean="0">
                <a:latin typeface="Monotype Corsiva" pitchFamily="66" charset="0"/>
              </a:rPr>
              <a:t>Practice opportunities</a:t>
            </a:r>
          </a:p>
          <a:p>
            <a:pPr marL="495300" indent="-495300" algn="just">
              <a:lnSpc>
                <a:spcPct val="90000"/>
              </a:lnSpc>
              <a:buFont typeface="Wingdings" pitchFamily="2" charset="2"/>
              <a:buAutoNum type="arabicPeriod"/>
            </a:pPr>
            <a:r>
              <a:rPr lang="en-US" dirty="0" smtClean="0">
                <a:latin typeface="Monotype Corsiva" pitchFamily="66" charset="0"/>
              </a:rPr>
              <a:t>Feedback</a:t>
            </a:r>
          </a:p>
          <a:p>
            <a:pPr marL="495300" indent="-495300" algn="just">
              <a:lnSpc>
                <a:spcPct val="90000"/>
              </a:lnSpc>
              <a:buFont typeface="Wingdings" pitchFamily="2" charset="2"/>
              <a:buAutoNum type="arabicPeriod"/>
            </a:pPr>
            <a:r>
              <a:rPr lang="en-US" dirty="0" smtClean="0">
                <a:latin typeface="Monotype Corsiva" pitchFamily="66" charset="0"/>
              </a:rPr>
              <a:t>Goals Setting</a:t>
            </a:r>
          </a:p>
          <a:p>
            <a:pPr marL="495300" indent="-495300" algn="just">
              <a:lnSpc>
                <a:spcPct val="90000"/>
              </a:lnSpc>
              <a:buFont typeface="Wingdings" pitchFamily="2" charset="2"/>
              <a:buAutoNum type="arabicPeriod"/>
            </a:pPr>
            <a:r>
              <a:rPr lang="en-US" dirty="0" smtClean="0">
                <a:latin typeface="Monotype Corsiva" pitchFamily="66" charset="0"/>
              </a:rPr>
              <a:t>Schedule of learning</a:t>
            </a:r>
          </a:p>
          <a:p>
            <a:pPr marL="495300" indent="-495300" algn="just">
              <a:lnSpc>
                <a:spcPct val="90000"/>
              </a:lnSpc>
              <a:buFont typeface="Wingdings" pitchFamily="2" charset="2"/>
              <a:buAutoNum type="arabicPeriod"/>
            </a:pPr>
            <a:r>
              <a:rPr lang="en-US" dirty="0" smtClean="0">
                <a:latin typeface="Monotype Corsiva" pitchFamily="66" charset="0"/>
              </a:rPr>
              <a:t>Meaning of material</a:t>
            </a:r>
          </a:p>
          <a:p>
            <a:pPr marL="495300" indent="-495300" algn="just">
              <a:lnSpc>
                <a:spcPct val="90000"/>
              </a:lnSpc>
              <a:buFont typeface="Wingdings" pitchFamily="2" charset="2"/>
              <a:buAutoNum type="arabicPeriod"/>
            </a:pPr>
            <a:r>
              <a:rPr lang="en-US" dirty="0" smtClean="0">
                <a:latin typeface="Monotype Corsiva" pitchFamily="66" charset="0"/>
              </a:rPr>
              <a:t>Transfer of learning</a:t>
            </a:r>
            <a:endParaRPr lang="en-US" dirty="0"/>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Autofit/>
          </a:bodyPr>
          <a:lstStyle/>
          <a:p>
            <a:r>
              <a:rPr lang="en-US" sz="2800" dirty="0" smtClean="0"/>
              <a:t>DESIGNING TRAINING &amp; DEVELOPMENT PROGRAMME</a:t>
            </a:r>
            <a:endParaRPr lang="en-US" sz="2800" dirty="0"/>
          </a:p>
        </p:txBody>
      </p:sp>
      <p:sp>
        <p:nvSpPr>
          <p:cNvPr id="3" name="Content Placeholder 2"/>
          <p:cNvSpPr>
            <a:spLocks noGrp="1"/>
          </p:cNvSpPr>
          <p:nvPr>
            <p:ph idx="1"/>
          </p:nvPr>
        </p:nvSpPr>
        <p:spPr>
          <a:xfrm>
            <a:off x="381000" y="914400"/>
            <a:ext cx="8458200" cy="5486400"/>
          </a:xfrm>
        </p:spPr>
        <p:txBody>
          <a:bodyPr/>
          <a:lstStyle/>
          <a:p>
            <a:pPr algn="just"/>
            <a:r>
              <a:rPr lang="en-US" dirty="0" smtClean="0">
                <a:solidFill>
                  <a:srgbClr val="FF0000"/>
                </a:solidFill>
              </a:rPr>
              <a:t>Where to conduct the programme</a:t>
            </a:r>
            <a:r>
              <a:rPr lang="en-US" dirty="0" smtClean="0"/>
              <a:t>: A final consideration is where the training and development programme is to be conducted. Actually, the decision comes down to the following choices:</a:t>
            </a:r>
          </a:p>
          <a:p>
            <a:pPr marL="571500" indent="-571500" algn="just">
              <a:buFont typeface="Wingdings" pitchFamily="2" charset="2"/>
              <a:buAutoNum type="arabicPeriod"/>
            </a:pPr>
            <a:r>
              <a:rPr lang="en-US" dirty="0" smtClean="0">
                <a:latin typeface="Monotype Corsiva" pitchFamily="66" charset="0"/>
              </a:rPr>
              <a:t>At the job itself</a:t>
            </a:r>
          </a:p>
          <a:p>
            <a:pPr marL="571500" indent="-571500" algn="just">
              <a:buFont typeface="Wingdings" pitchFamily="2" charset="2"/>
              <a:buAutoNum type="arabicPeriod"/>
            </a:pPr>
            <a:r>
              <a:rPr lang="en-US" dirty="0" smtClean="0">
                <a:latin typeface="Monotype Corsiva" pitchFamily="66" charset="0"/>
              </a:rPr>
              <a:t>On site but not the job: Fro exp. In a training room in the company.</a:t>
            </a:r>
          </a:p>
          <a:p>
            <a:pPr marL="571500" indent="-571500" algn="just">
              <a:buFont typeface="Wingdings" pitchFamily="2" charset="2"/>
              <a:buAutoNum type="arabicPeriod"/>
            </a:pPr>
            <a:r>
              <a:rPr lang="en-US" dirty="0" smtClean="0">
                <a:latin typeface="Monotype Corsiva" pitchFamily="66" charset="0"/>
              </a:rPr>
              <a:t>Off the site: Such as in a university or college classroom, hotel or a conference centre</a:t>
            </a:r>
          </a:p>
          <a:p>
            <a:pPr algn="just"/>
            <a:endParaRPr lang="en-US" dirty="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3600" dirty="0" smtClean="0"/>
              <a:t>Implementation of training Programme</a:t>
            </a:r>
            <a:endParaRPr lang="en-US" dirty="0"/>
          </a:p>
        </p:txBody>
      </p:sp>
      <p:sp>
        <p:nvSpPr>
          <p:cNvPr id="3" name="Content Placeholder 2"/>
          <p:cNvSpPr>
            <a:spLocks noGrp="1"/>
          </p:cNvSpPr>
          <p:nvPr>
            <p:ph idx="1"/>
          </p:nvPr>
        </p:nvSpPr>
        <p:spPr>
          <a:xfrm>
            <a:off x="228600" y="1066800"/>
            <a:ext cx="8763000" cy="5562600"/>
          </a:xfrm>
        </p:spPr>
        <p:txBody>
          <a:bodyPr>
            <a:normAutofit fontScale="85000" lnSpcReduction="10000"/>
          </a:bodyPr>
          <a:lstStyle/>
          <a:p>
            <a:pPr algn="just">
              <a:buNone/>
            </a:pPr>
            <a:r>
              <a:rPr lang="en-US" sz="2800" dirty="0" smtClean="0"/>
              <a:t>Once the training programe has been designed, it need to be  implemented. Implementation is beset with certain problems. In the first place, most managers are action-oriented and frequently say they are too busy to engage in training efforts. Secondly, availability  of trainers is a problem. In addition to possessing communication skills, the trainers must know the company’s philosophy, its objectives, its formal and informal organizations and the goals of training programme.  </a:t>
            </a:r>
          </a:p>
          <a:p>
            <a:pPr algn="just">
              <a:buNone/>
            </a:pPr>
            <a:r>
              <a:rPr lang="en-US" sz="2800" dirty="0" smtClean="0"/>
              <a:t>Programme implementation involves action on  the following Lines:</a:t>
            </a:r>
          </a:p>
          <a:p>
            <a:pPr algn="just">
              <a:buNone/>
            </a:pPr>
            <a:r>
              <a:rPr lang="en-US" sz="2800" dirty="0" smtClean="0"/>
              <a:t>1. Deciding the location and organizing training &amp; other facilities.</a:t>
            </a:r>
          </a:p>
          <a:p>
            <a:pPr algn="just">
              <a:buNone/>
            </a:pPr>
            <a:r>
              <a:rPr lang="en-US" sz="2800" dirty="0" smtClean="0"/>
              <a:t>2. Scheduling the training programme.</a:t>
            </a:r>
          </a:p>
          <a:p>
            <a:pPr algn="just">
              <a:buNone/>
            </a:pPr>
            <a:r>
              <a:rPr lang="en-US" sz="2800" dirty="0" smtClean="0"/>
              <a:t>3. Conducting the programme.</a:t>
            </a:r>
          </a:p>
          <a:p>
            <a:pPr algn="just">
              <a:buNone/>
            </a:pPr>
            <a:r>
              <a:rPr lang="en-US" sz="2800" dirty="0" smtClean="0"/>
              <a:t>4. Monitoring the progress of trainees.</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Evaluation of the Programme</a:t>
            </a:r>
            <a:endParaRPr lang="en-US" dirty="0"/>
          </a:p>
        </p:txBody>
      </p:sp>
      <p:sp>
        <p:nvSpPr>
          <p:cNvPr id="3" name="Content Placeholder 2"/>
          <p:cNvSpPr>
            <a:spLocks noGrp="1"/>
          </p:cNvSpPr>
          <p:nvPr>
            <p:ph idx="1"/>
          </p:nvPr>
        </p:nvSpPr>
        <p:spPr>
          <a:xfrm>
            <a:off x="304800" y="1143000"/>
            <a:ext cx="8610600" cy="5334000"/>
          </a:xfrm>
        </p:spPr>
        <p:txBody>
          <a:bodyPr/>
          <a:lstStyle/>
          <a:p>
            <a:r>
              <a:rPr lang="en-US" dirty="0" smtClean="0">
                <a:latin typeface="Monotype Corsiva" pitchFamily="66" charset="0"/>
              </a:rPr>
              <a:t>Evaluation helps determining the results of training &amp; development program.</a:t>
            </a:r>
          </a:p>
          <a:p>
            <a:endParaRPr lang="en-US" dirty="0" smtClean="0"/>
          </a:p>
          <a:p>
            <a:pPr>
              <a:lnSpc>
                <a:spcPct val="120000"/>
              </a:lnSpc>
              <a:spcBef>
                <a:spcPct val="50000"/>
              </a:spcBef>
              <a:defRPr/>
            </a:pPr>
            <a:r>
              <a:rPr lang="en-US" i="1" dirty="0" smtClean="0">
                <a:solidFill>
                  <a:srgbClr val="793D54"/>
                </a:solidFill>
                <a:effectLst>
                  <a:outerShdw blurRad="38100" dist="38100" dir="2700000" algn="tl">
                    <a:srgbClr val="C0C0C0"/>
                  </a:outerShdw>
                </a:effectLst>
                <a:latin typeface="Monotype Corsiva" pitchFamily="66" charset="0"/>
              </a:rPr>
              <a:t>Training evaluation</a:t>
            </a:r>
            <a:r>
              <a:rPr lang="en-US" dirty="0" smtClean="0">
                <a:latin typeface="Monotype Corsiva" pitchFamily="66" charset="0"/>
              </a:rPr>
              <a:t> provides the data needed to demonstrate that training does provide benefits to the company.</a:t>
            </a:r>
            <a:endParaRPr lang="en-US" dirty="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n-US" sz="3800" smtClean="0">
                <a:latin typeface="Monotype Corsiva" pitchFamily="66" charset="0"/>
              </a:rPr>
              <a:t>Need for evaluation</a:t>
            </a:r>
            <a:br>
              <a:rPr lang="en-US" sz="3800" smtClean="0">
                <a:latin typeface="Monotype Corsiva" pitchFamily="66" charset="0"/>
              </a:rPr>
            </a:br>
            <a:endParaRPr lang="en-US" sz="3800" smtClean="0">
              <a:latin typeface="Monotype Corsiva" pitchFamily="66" charset="0"/>
            </a:endParaRPr>
          </a:p>
        </p:txBody>
      </p:sp>
      <p:sp>
        <p:nvSpPr>
          <p:cNvPr id="38915" name="Rectangle 3"/>
          <p:cNvSpPr>
            <a:spLocks noGrp="1" noChangeArrowheads="1"/>
          </p:cNvSpPr>
          <p:nvPr>
            <p:ph idx="1"/>
          </p:nvPr>
        </p:nvSpPr>
        <p:spPr/>
        <p:txBody>
          <a:bodyPr/>
          <a:lstStyle/>
          <a:p>
            <a:pPr eaLnBrk="1" hangingPunct="1"/>
            <a:r>
              <a:rPr lang="en-US" smtClean="0">
                <a:latin typeface="Monotype Corsiva" pitchFamily="66" charset="0"/>
              </a:rPr>
              <a:t>To determine the accomplishment of specific training objective</a:t>
            </a:r>
          </a:p>
          <a:p>
            <a:pPr eaLnBrk="1" hangingPunct="1"/>
            <a:r>
              <a:rPr lang="en-US" smtClean="0">
                <a:latin typeface="Monotype Corsiva" pitchFamily="66" charset="0"/>
              </a:rPr>
              <a:t>To determine the Cost effectiveness</a:t>
            </a:r>
          </a:p>
          <a:p>
            <a:pPr eaLnBrk="1" hangingPunct="1"/>
            <a:r>
              <a:rPr lang="en-US" smtClean="0">
                <a:latin typeface="Monotype Corsiva" pitchFamily="66" charset="0"/>
              </a:rPr>
              <a:t>To determine the Program failure</a:t>
            </a:r>
          </a:p>
          <a:p>
            <a:pPr eaLnBrk="1" hangingPunct="1"/>
            <a:r>
              <a:rPr lang="en-US" smtClean="0">
                <a:latin typeface="Monotype Corsiva" pitchFamily="66" charset="0"/>
              </a:rPr>
              <a:t>To determine the Correcting performance deficiencies</a:t>
            </a:r>
          </a:p>
          <a:p>
            <a:pPr eaLnBrk="1" hangingPunct="1"/>
            <a:r>
              <a:rPr lang="en-US" smtClean="0">
                <a:latin typeface="Monotype Corsiva" pitchFamily="66" charset="0"/>
              </a:rPr>
              <a:t>Any Change in trainee capabilities are due to training &amp; not due to any other condition</a:t>
            </a:r>
          </a:p>
          <a:p>
            <a:pPr eaLnBrk="1" hangingPunct="1"/>
            <a:endParaRPr lang="en-US" smtClean="0">
              <a:latin typeface="Monotype Corsiva" pitchFamily="66" charset="0"/>
            </a:endParaRPr>
          </a:p>
        </p:txBody>
      </p:sp>
    </p:spTree>
  </p:cSld>
  <p:clrMapOvr>
    <a:masterClrMapping/>
  </p:clrMapOvr>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Training Evaluation(Assessment)</a:t>
            </a:r>
            <a:endParaRPr lang="en-US" dirty="0"/>
          </a:p>
        </p:txBody>
      </p:sp>
      <p:sp>
        <p:nvSpPr>
          <p:cNvPr id="3" name="Content Placeholder 2"/>
          <p:cNvSpPr>
            <a:spLocks noGrp="1"/>
          </p:cNvSpPr>
          <p:nvPr>
            <p:ph idx="1"/>
          </p:nvPr>
        </p:nvSpPr>
        <p:spPr/>
        <p:txBody>
          <a:bodyPr/>
          <a:lstStyle/>
          <a:p>
            <a:pPr algn="just"/>
            <a:r>
              <a:rPr lang="en-US" dirty="0" smtClean="0"/>
              <a:t>The process of examining a training program is called training evaluation. Training evaluation checks whether training has had the desired effect. Training evaluation ensures that whether candidates are able to implement their learning in their respective workplaces, or to the regular work routines.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715962"/>
          </a:xfrm>
        </p:spPr>
        <p:txBody>
          <a:bodyPr>
            <a:normAutofit/>
          </a:bodyPr>
          <a:lstStyle/>
          <a:p>
            <a:r>
              <a:rPr lang="en-US" dirty="0" smtClean="0"/>
              <a:t>Job Analysis</a:t>
            </a:r>
            <a:endParaRPr lang="en-US" dirty="0"/>
          </a:p>
        </p:txBody>
      </p:sp>
      <p:sp>
        <p:nvSpPr>
          <p:cNvPr id="3" name="Content Placeholder 2"/>
          <p:cNvSpPr>
            <a:spLocks noGrp="1"/>
          </p:cNvSpPr>
          <p:nvPr>
            <p:ph idx="1"/>
          </p:nvPr>
        </p:nvSpPr>
        <p:spPr>
          <a:xfrm>
            <a:off x="228600" y="990600"/>
            <a:ext cx="7848600" cy="5135563"/>
          </a:xfrm>
        </p:spPr>
        <p:txBody>
          <a:bodyPr>
            <a:normAutofit/>
          </a:bodyPr>
          <a:lstStyle/>
          <a:p>
            <a:pPr algn="just">
              <a:buFont typeface="Wingdings" pitchFamily="2" charset="2"/>
              <a:buChar char="v"/>
            </a:pPr>
            <a:r>
              <a:rPr lang="en-US" sz="2000" dirty="0" smtClean="0"/>
              <a:t>The process whereby jobs are investigated in sufficient detail to enable(a)recruitment of people (b)assessment of the performance of people who are already working.</a:t>
            </a:r>
          </a:p>
          <a:p>
            <a:pPr algn="just"/>
            <a:endParaRPr lang="en-US" sz="2000" dirty="0" smtClean="0"/>
          </a:p>
          <a:p>
            <a:pPr algn="ctr">
              <a:buNone/>
            </a:pPr>
            <a:r>
              <a:rPr lang="en-US" sz="2000" b="1" dirty="0" smtClean="0"/>
              <a:t>Job analysis identifies the following information:</a:t>
            </a:r>
          </a:p>
          <a:p>
            <a:pPr algn="ctr">
              <a:buNone/>
            </a:pPr>
            <a:endParaRPr lang="en-US" sz="2000" b="1" dirty="0" smtClean="0"/>
          </a:p>
          <a:p>
            <a:pPr>
              <a:buFont typeface="Wingdings" pitchFamily="2" charset="2"/>
              <a:buChar char="v"/>
            </a:pPr>
            <a:r>
              <a:rPr lang="en-US" sz="2000" dirty="0" smtClean="0"/>
              <a:t>Detailed breakdown of the duties involved in a  position.</a:t>
            </a:r>
          </a:p>
          <a:p>
            <a:pPr>
              <a:buFont typeface="Wingdings" pitchFamily="2" charset="2"/>
              <a:buChar char="v"/>
            </a:pPr>
            <a:r>
              <a:rPr lang="en-US" sz="2000" dirty="0" smtClean="0"/>
              <a:t>Skills, knowledge, attitudes and experience a person should bring to the position.</a:t>
            </a:r>
          </a:p>
          <a:p>
            <a:pPr>
              <a:buFont typeface="Wingdings" pitchFamily="2" charset="2"/>
              <a:buChar char="v"/>
            </a:pPr>
            <a:r>
              <a:rPr lang="en-US" sz="2000" dirty="0" smtClean="0"/>
              <a:t>Environment condition of the job.</a:t>
            </a:r>
          </a:p>
          <a:p>
            <a:pPr algn="ctr">
              <a:buNone/>
            </a:pPr>
            <a:endParaRPr lang="en-US" sz="2000" b="1" dirty="0" smtClean="0"/>
          </a:p>
          <a:p>
            <a:pPr algn="ctr">
              <a:buNone/>
            </a:pPr>
            <a:endParaRPr lang="en-US" sz="2000" b="1" dirty="0"/>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Purposes of Training Evaluation</a:t>
            </a:r>
            <a:endParaRPr lang="en-US" dirty="0"/>
          </a:p>
        </p:txBody>
      </p:sp>
      <p:sp>
        <p:nvSpPr>
          <p:cNvPr id="3" name="Content Placeholder 2"/>
          <p:cNvSpPr>
            <a:spLocks noGrp="1"/>
          </p:cNvSpPr>
          <p:nvPr>
            <p:ph idx="1"/>
          </p:nvPr>
        </p:nvSpPr>
        <p:spPr/>
        <p:txBody>
          <a:bodyPr/>
          <a:lstStyle/>
          <a:p>
            <a:pPr algn="just"/>
            <a:r>
              <a:rPr lang="en-US" dirty="0" smtClean="0"/>
              <a:t>The five main purposes of training evaluation are: </a:t>
            </a:r>
          </a:p>
          <a:p>
            <a:pPr algn="just"/>
            <a:r>
              <a:rPr lang="en-US" dirty="0" smtClean="0"/>
              <a:t>1.Feedback: It helps in giving feedback to the candidates by defining the objectives and linking it to learning outcomes.</a:t>
            </a:r>
          </a:p>
          <a:p>
            <a:pPr algn="just"/>
            <a:r>
              <a:rPr lang="en-US" dirty="0" smtClean="0"/>
              <a:t> 2.Research: It helps in ascertaining the relationship between acquired knowledge, transfer of knowledge at the work place, and training.</a:t>
            </a:r>
            <a:endParaRPr lang="en-US" dirty="0"/>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pPr algn="just"/>
            <a:r>
              <a:rPr lang="en-US" dirty="0" smtClean="0"/>
              <a:t>3.Control: It helps in controlling the training program because if the training is not effective, then it can be dealt with accordingly. </a:t>
            </a:r>
          </a:p>
          <a:p>
            <a:pPr algn="just"/>
            <a:r>
              <a:rPr lang="en-US" dirty="0" smtClean="0"/>
              <a:t>4.Power games: At times, the top management (higher authoritative employee) uses the evaluative data to manipulate it for their own benefits. </a:t>
            </a:r>
          </a:p>
          <a:p>
            <a:pPr algn="just"/>
            <a:r>
              <a:rPr lang="en-US" dirty="0" smtClean="0"/>
              <a:t>5.Intervention: It helps in determining that whether the actual outcomes are aligned with the expected outcomes.</a:t>
            </a:r>
            <a:endParaRPr lang="en-US"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Process of Training Evaluation</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1. Reaction Trainee’s reactions to the overall usefulness of the training the coverage of the topics the method of presentation, the techniques used to clarify things often throw light on the effectiveness of the programme.</a:t>
            </a:r>
          </a:p>
          <a:p>
            <a:pPr algn="just"/>
            <a:r>
              <a:rPr lang="en-US" dirty="0" smtClean="0"/>
              <a:t> 2. Learning Training programme trainers ability and trainees ability are evaluated on the basis of quantity of content learned and time in which it is learned and learners ability to use or apply the content method. </a:t>
            </a:r>
          </a:p>
          <a:p>
            <a:pPr algn="just"/>
            <a:r>
              <a:rPr lang="en-US" dirty="0" smtClean="0"/>
              <a:t>3.Behaviour This evaluation includes the manner and extent to which the trainee has applied his learning to his job.</a:t>
            </a:r>
            <a:endParaRPr lang="en-US" dirty="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lgn="just"/>
            <a:r>
              <a:rPr lang="en-US" dirty="0" smtClean="0"/>
              <a:t>4.Results(Value) It is the measurement of ultimate result of the contributions of the training programme to the company goals like survival, growth, profitability etc. And to the individual goals like development of personality and social goals like maximizing social benefits.</a:t>
            </a:r>
            <a:endParaRPr lang="en-US"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 (Methods) of Evaluation</a:t>
            </a:r>
            <a:endParaRPr lang="en-US" dirty="0"/>
          </a:p>
        </p:txBody>
      </p:sp>
      <p:sp>
        <p:nvSpPr>
          <p:cNvPr id="3" name="Content Placeholder 2"/>
          <p:cNvSpPr>
            <a:spLocks noGrp="1"/>
          </p:cNvSpPr>
          <p:nvPr>
            <p:ph idx="1"/>
          </p:nvPr>
        </p:nvSpPr>
        <p:spPr/>
        <p:txBody>
          <a:bodyPr>
            <a:normAutofit fontScale="92500"/>
          </a:bodyPr>
          <a:lstStyle/>
          <a:p>
            <a:r>
              <a:rPr lang="en-US" dirty="0" smtClean="0"/>
              <a:t>The various methods of training evaluation are:</a:t>
            </a:r>
          </a:p>
          <a:p>
            <a:r>
              <a:rPr lang="en-US" dirty="0" smtClean="0"/>
              <a:t> • Observation </a:t>
            </a:r>
          </a:p>
          <a:p>
            <a:r>
              <a:rPr lang="en-US" dirty="0" smtClean="0"/>
              <a:t>• Questionnaire </a:t>
            </a:r>
          </a:p>
          <a:p>
            <a:r>
              <a:rPr lang="en-US" dirty="0" smtClean="0"/>
              <a:t>• Interview </a:t>
            </a:r>
          </a:p>
          <a:p>
            <a:r>
              <a:rPr lang="en-US" dirty="0" smtClean="0"/>
              <a:t>• Self diaries </a:t>
            </a:r>
          </a:p>
          <a:p>
            <a:r>
              <a:rPr lang="en-US" dirty="0" smtClean="0"/>
              <a:t>• Self recording of Specific incidents </a:t>
            </a:r>
          </a:p>
          <a:p>
            <a:r>
              <a:rPr lang="en-US" dirty="0" smtClean="0"/>
              <a:t>• Pre Test &amp; Post Test (Skill &amp; Knowledge) </a:t>
            </a:r>
          </a:p>
          <a:p>
            <a:r>
              <a:rPr lang="en-US" dirty="0" smtClean="0"/>
              <a:t>• Measurement on Wastage, Accidents, Productivity, Breakage.( Pre &amp; Post)</a:t>
            </a:r>
            <a:endParaRPr lang="en-US" dirty="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Before Training(pre test) The learner's skills and knowledge are assessed before the training program. During the start of training, candidates generally perceive it as a waste of resources because at most of the times candidates are unaware of the objectives and learning outcomes of the program. Once aware, they are asked to give their opinions on the methods used and whether those methods confirm to the candidates preferences and learning style.</a:t>
            </a:r>
            <a:endParaRPr lang="en-US" dirty="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During Training: It is the phase at which instruction is started. This phase usually consist of short tests at regular intervals.</a:t>
            </a:r>
          </a:p>
          <a:p>
            <a:pPr algn="just"/>
            <a:r>
              <a:rPr lang="en-US" dirty="0" smtClean="0"/>
              <a:t>After Training: (post test) It is the phase when learner’s skills and knowledge are assessed again to measure the effectiveness of the training. This phase is designed to determine whether training has had the desired effect at individual department and organizational levels. There are various evaluation techniques for this phase.</a:t>
            </a:r>
            <a:endParaRPr lang="en-US" dirty="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838200"/>
          </a:xfrm>
        </p:spPr>
        <p:txBody>
          <a:bodyPr/>
          <a:lstStyle/>
          <a:p>
            <a:r>
              <a:rPr lang="en-US" dirty="0" smtClean="0"/>
              <a:t>Methods of Training</a:t>
            </a:r>
            <a:endParaRPr lang="en-US" dirty="0"/>
          </a:p>
        </p:txBody>
      </p:sp>
      <p:sp>
        <p:nvSpPr>
          <p:cNvPr id="3" name="Content Placeholder 2"/>
          <p:cNvSpPr>
            <a:spLocks noGrp="1"/>
          </p:cNvSpPr>
          <p:nvPr>
            <p:ph idx="1"/>
          </p:nvPr>
        </p:nvSpPr>
        <p:spPr>
          <a:xfrm>
            <a:off x="609600" y="1143000"/>
            <a:ext cx="8305800" cy="5486400"/>
          </a:xfrm>
        </p:spPr>
        <p:txBody>
          <a:bodyPr>
            <a:normAutofit fontScale="77500" lnSpcReduction="20000"/>
          </a:bodyPr>
          <a:lstStyle/>
          <a:p>
            <a:pPr algn="just"/>
            <a:r>
              <a:rPr lang="en-US" dirty="0" smtClean="0"/>
              <a:t>Coaching/mentoring gives employees a chance to receive training one-on-one from an experienced professional. This usually takes place after another more formal process has taken place to expand on what trainees have already learned.</a:t>
            </a:r>
          </a:p>
          <a:p>
            <a:pPr algn="just"/>
            <a:r>
              <a:rPr lang="en-US" dirty="0" smtClean="0"/>
              <a:t>Here are three examples of coaching/mentoring:</a:t>
            </a:r>
          </a:p>
          <a:p>
            <a:pPr algn="just"/>
            <a:r>
              <a:rPr lang="en-US" dirty="0" smtClean="0"/>
              <a:t>Hire professional coaches for managers</a:t>
            </a:r>
          </a:p>
          <a:p>
            <a:pPr algn="just"/>
            <a:r>
              <a:rPr lang="en-US" dirty="0" smtClean="0"/>
              <a:t>Set up a formal mentoring program between senior and junior managers</a:t>
            </a:r>
          </a:p>
          <a:p>
            <a:pPr algn="just"/>
            <a:r>
              <a:rPr lang="en-US" dirty="0" smtClean="0"/>
              <a:t>Implement less formal coaching/mentoring to encourage the more experienced employees to coach the less experienced.</a:t>
            </a:r>
          </a:p>
          <a:p>
            <a:pPr algn="just"/>
            <a:r>
              <a:rPr lang="en-US" dirty="0" smtClean="0"/>
              <a:t>Coaching/mentoring gives trainees the chance to ask questions and receive thorough and honest answers - something they might not receive in a classroom with a group of people.</a:t>
            </a:r>
          </a:p>
          <a:p>
            <a:pPr algn="just"/>
            <a:r>
              <a:rPr lang="en-US" b="1" dirty="0" smtClean="0"/>
              <a:t>Example:</a:t>
            </a:r>
            <a:r>
              <a:rPr lang="en-US" dirty="0" smtClean="0"/>
              <a:t> Again, truck drivers could gain valuable knowledge from more experienced drivers using this method.</a:t>
            </a:r>
          </a:p>
          <a:p>
            <a:pPr algn="just"/>
            <a:endParaRPr lang="en-US" dirty="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609600"/>
          </a:xfrm>
        </p:spPr>
        <p:txBody>
          <a:bodyPr/>
          <a:lstStyle/>
          <a:p>
            <a:r>
              <a:rPr lang="en-US" b="1" dirty="0" smtClean="0"/>
              <a:t>Benefits of coaching</a:t>
            </a:r>
            <a:br>
              <a:rPr lang="en-US" b="1" dirty="0" smtClean="0"/>
            </a:br>
            <a:endParaRPr lang="en-US" dirty="0"/>
          </a:p>
        </p:txBody>
      </p:sp>
      <p:sp>
        <p:nvSpPr>
          <p:cNvPr id="3" name="Content Placeholder 2"/>
          <p:cNvSpPr>
            <a:spLocks noGrp="1"/>
          </p:cNvSpPr>
          <p:nvPr>
            <p:ph idx="1"/>
          </p:nvPr>
        </p:nvSpPr>
        <p:spPr>
          <a:xfrm>
            <a:off x="533400" y="838200"/>
            <a:ext cx="8382000" cy="6019800"/>
          </a:xfrm>
        </p:spPr>
        <p:txBody>
          <a:bodyPr>
            <a:normAutofit fontScale="70000" lnSpcReduction="20000"/>
          </a:bodyPr>
          <a:lstStyle/>
          <a:p>
            <a:r>
              <a:rPr lang="en-US" b="1" dirty="0" smtClean="0"/>
              <a:t>1:  it puts the learner at the centre of the learning:</a:t>
            </a:r>
            <a:r>
              <a:rPr lang="en-US" dirty="0" smtClean="0"/>
              <a:t> coaching focuses on the learner’s needs, and how they want to address those needs.  Coaching tends to assume the learner has the answer.  Coaching ‘draws out’ learning – instruction ‘puts it in’</a:t>
            </a:r>
          </a:p>
          <a:p>
            <a:r>
              <a:rPr lang="en-US" b="1" dirty="0" smtClean="0"/>
              <a:t>2: it is engaging and involving – for both parties: </a:t>
            </a:r>
            <a:r>
              <a:rPr lang="en-US" dirty="0" smtClean="0"/>
              <a:t>the learner is active, rather than passive, and therefore more likely to engage their brain.  The coach too, needs to be alert and focused throughout.  Their is no hiding place for either party…!</a:t>
            </a:r>
          </a:p>
          <a:p>
            <a:r>
              <a:rPr lang="en-US" b="1" dirty="0" smtClean="0"/>
              <a:t>3: it adapts easily to the learner’s preferred learning style and strategy:</a:t>
            </a:r>
            <a:r>
              <a:rPr lang="en-US" dirty="0" smtClean="0"/>
              <a:t>  a good coach </a:t>
            </a:r>
            <a:r>
              <a:rPr lang="en-US" dirty="0" err="1" smtClean="0"/>
              <a:t>wll</a:t>
            </a:r>
            <a:r>
              <a:rPr lang="en-US" dirty="0" smtClean="0"/>
              <a:t> use a style that suits the learner – which is easier to achieve on a 1-1 basis than for a large training group</a:t>
            </a:r>
          </a:p>
          <a:p>
            <a:r>
              <a:rPr lang="en-US" b="1" dirty="0" smtClean="0"/>
              <a:t>4: it encourages greater understanding and ownership:</a:t>
            </a:r>
            <a:r>
              <a:rPr lang="en-US" dirty="0" smtClean="0"/>
              <a:t> coaching involves the learner, who tends to generate the ideas and solutions.  So the learner understands the solution, and how it was arrived at.  Creating the solution, they are also more likely to carry it through</a:t>
            </a:r>
          </a:p>
          <a:p>
            <a:r>
              <a:rPr lang="en-US" b="1" dirty="0" smtClean="0"/>
              <a:t>5: it allows the learner the satisfaction of getting there themselves:</a:t>
            </a:r>
            <a:r>
              <a:rPr lang="en-US" dirty="0" smtClean="0"/>
              <a:t> of discovering the solution, rather than being told</a:t>
            </a:r>
          </a:p>
          <a:p>
            <a:r>
              <a:rPr lang="en-US" b="1" dirty="0" smtClean="0"/>
              <a:t>6: it can be very cost effective:</a:t>
            </a:r>
            <a:r>
              <a:rPr lang="en-US" dirty="0" smtClean="0"/>
              <a:t> it can be quick, and because it addresses the individual’s specific issues or needs, is very efficient, with no ‘waste’</a:t>
            </a:r>
          </a:p>
          <a:p>
            <a:endParaRPr lang="en-US" dirty="0"/>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62000"/>
          </a:xfrm>
        </p:spPr>
        <p:txBody>
          <a:bodyPr/>
          <a:lstStyle/>
          <a:p>
            <a:r>
              <a:rPr lang="en-US" dirty="0" smtClean="0"/>
              <a:t>Methods of Training</a:t>
            </a:r>
            <a:endParaRPr lang="en-US" dirty="0"/>
          </a:p>
        </p:txBody>
      </p:sp>
      <p:sp>
        <p:nvSpPr>
          <p:cNvPr id="3" name="Content Placeholder 2"/>
          <p:cNvSpPr>
            <a:spLocks noGrp="1"/>
          </p:cNvSpPr>
          <p:nvPr>
            <p:ph idx="1"/>
          </p:nvPr>
        </p:nvSpPr>
        <p:spPr>
          <a:xfrm>
            <a:off x="762000" y="1066800"/>
            <a:ext cx="7924800" cy="5288760"/>
          </a:xfrm>
        </p:spPr>
        <p:txBody>
          <a:bodyPr>
            <a:normAutofit fontScale="85000" lnSpcReduction="20000"/>
          </a:bodyPr>
          <a:lstStyle/>
          <a:p>
            <a:pPr algn="just"/>
            <a:r>
              <a:rPr lang="en-US" sz="3800" b="1" dirty="0" smtClean="0"/>
              <a:t>Apprenticeship Training</a:t>
            </a:r>
            <a:r>
              <a:rPr lang="en-US" dirty="0" smtClean="0"/>
              <a:t>: For training in crafts, apprenticeship training is the oldest and most commonly used method, especially when proficiency in a job is the result of a relatively long training period of 2 years to 3 years for persons of superior ability and from 4 years to 5 years for other. The field in which apprenticeship training is offered are numerous and range from the job of a draughtsman, a machinist, a printer, a tool-maker, a pattern designer, a mechanic, carpenters, weavers, fitters, jewelers, diesinkers, engravers, and electricians. A major part of training time is spent on-the-job productive work. Each apprentice is given a programmed of assignments according to a pre-determined schedule, which provides for efficient training in trade skills.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fontScale="90000"/>
          </a:bodyPr>
          <a:lstStyle/>
          <a:p>
            <a:r>
              <a:rPr lang="en-US" dirty="0" smtClean="0"/>
              <a:t>Job Analysis is of two forms:</a:t>
            </a:r>
            <a:endParaRPr lang="en-US" dirty="0"/>
          </a:p>
        </p:txBody>
      </p:sp>
      <p:sp>
        <p:nvSpPr>
          <p:cNvPr id="3" name="Content Placeholder 2"/>
          <p:cNvSpPr>
            <a:spLocks noGrp="1"/>
          </p:cNvSpPr>
          <p:nvPr>
            <p:ph idx="1"/>
          </p:nvPr>
        </p:nvSpPr>
        <p:spPr>
          <a:xfrm>
            <a:off x="457200" y="1295400"/>
            <a:ext cx="8229600" cy="5257800"/>
          </a:xfrm>
        </p:spPr>
        <p:txBody>
          <a:bodyPr/>
          <a:lstStyle/>
          <a:p>
            <a:pPr>
              <a:buNone/>
            </a:pPr>
            <a:r>
              <a:rPr lang="en-US" b="1" dirty="0" smtClean="0"/>
              <a:t>J</a:t>
            </a:r>
            <a:r>
              <a:rPr lang="en-US" sz="2400" b="1" dirty="0" smtClean="0"/>
              <a:t>ob Description</a:t>
            </a:r>
          </a:p>
          <a:p>
            <a:pPr>
              <a:buFont typeface="Wingdings" pitchFamily="2" charset="2"/>
              <a:buChar char="§"/>
            </a:pPr>
            <a:r>
              <a:rPr lang="en-US" sz="2000" dirty="0" smtClean="0"/>
              <a:t>Critical skills required for the job</a:t>
            </a:r>
            <a:endParaRPr lang="en-US" sz="2000" dirty="0"/>
          </a:p>
          <a:p>
            <a:pPr>
              <a:buFont typeface="Wingdings" pitchFamily="2" charset="2"/>
              <a:buChar char="§"/>
            </a:pPr>
            <a:r>
              <a:rPr lang="en-US" sz="2000" dirty="0" smtClean="0"/>
              <a:t>Tasks or performance standard,</a:t>
            </a:r>
          </a:p>
          <a:p>
            <a:pPr>
              <a:buFont typeface="Wingdings" pitchFamily="2" charset="2"/>
              <a:buChar char="§"/>
            </a:pPr>
            <a:r>
              <a:rPr lang="en-US" sz="2000" dirty="0" smtClean="0"/>
              <a:t>Responsibilities and disciplinary procedures</a:t>
            </a:r>
            <a:endParaRPr lang="en-US" sz="2000" dirty="0"/>
          </a:p>
          <a:p>
            <a:pPr>
              <a:buFont typeface="Wingdings" pitchFamily="2" charset="2"/>
              <a:buChar char="§"/>
            </a:pPr>
            <a:r>
              <a:rPr lang="en-US" sz="2000" dirty="0" smtClean="0"/>
              <a:t>Service condition of the job</a:t>
            </a:r>
            <a:endParaRPr lang="en-US" sz="2000" dirty="0"/>
          </a:p>
          <a:p>
            <a:pPr>
              <a:buFont typeface="Wingdings" pitchFamily="2" charset="2"/>
              <a:buChar char="§"/>
            </a:pPr>
            <a:r>
              <a:rPr lang="en-US" sz="2000" dirty="0" smtClean="0"/>
              <a:t>Pay rates</a:t>
            </a:r>
          </a:p>
          <a:p>
            <a:pPr>
              <a:buNone/>
            </a:pPr>
            <a:r>
              <a:rPr lang="en-US" sz="2800" b="1" dirty="0" smtClean="0"/>
              <a:t>J</a:t>
            </a:r>
            <a:r>
              <a:rPr lang="en-US" sz="2400" b="1" dirty="0" smtClean="0"/>
              <a:t>ob Specifications</a:t>
            </a:r>
          </a:p>
          <a:p>
            <a:pPr>
              <a:buFont typeface="Wingdings" pitchFamily="2" charset="2"/>
              <a:buChar char="§"/>
            </a:pPr>
            <a:r>
              <a:rPr lang="en-US" sz="2000" dirty="0" smtClean="0"/>
              <a:t>Describes the requirements of the person for the job</a:t>
            </a:r>
          </a:p>
          <a:p>
            <a:pPr>
              <a:buFont typeface="Wingdings" pitchFamily="2" charset="2"/>
              <a:buChar char="§"/>
            </a:pPr>
            <a:r>
              <a:rPr lang="en-US" sz="2000" dirty="0" smtClean="0"/>
              <a:t>Abilities</a:t>
            </a:r>
          </a:p>
          <a:p>
            <a:pPr>
              <a:buFont typeface="Wingdings" pitchFamily="2" charset="2"/>
              <a:buChar char="§"/>
            </a:pPr>
            <a:r>
              <a:rPr lang="en-US" sz="2000" dirty="0"/>
              <a:t>E</a:t>
            </a:r>
            <a:r>
              <a:rPr lang="en-US" sz="2000" dirty="0" smtClean="0"/>
              <a:t>ducational qualifications</a:t>
            </a:r>
          </a:p>
          <a:p>
            <a:pPr>
              <a:buFont typeface="Wingdings" pitchFamily="2" charset="2"/>
              <a:buChar char="§"/>
            </a:pPr>
            <a:r>
              <a:rPr lang="en-US" sz="2000" dirty="0" smtClean="0"/>
              <a:t>Special physical and mental skills</a:t>
            </a:r>
          </a:p>
          <a:p>
            <a:pPr>
              <a:buFont typeface="Wingdings" pitchFamily="2" charset="2"/>
              <a:buChar char="§"/>
            </a:pPr>
            <a:r>
              <a:rPr lang="en-US" sz="2000" dirty="0" smtClean="0"/>
              <a:t>Training</a:t>
            </a:r>
          </a:p>
          <a:p>
            <a:pPr>
              <a:buFont typeface="Wingdings" pitchFamily="2" charset="2"/>
              <a:buChar char="§"/>
            </a:pPr>
            <a:r>
              <a:rPr lang="en-US" sz="2000" dirty="0" smtClean="0"/>
              <a:t>Experience and others</a:t>
            </a:r>
          </a:p>
          <a:p>
            <a:pPr>
              <a:buNone/>
            </a:pPr>
            <a:endParaRPr lang="en-US" sz="2400" b="1" dirty="0" smtClean="0"/>
          </a:p>
          <a:p>
            <a:pPr>
              <a:buNone/>
            </a:pPr>
            <a:endParaRPr lang="en-US" dirty="0"/>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066800"/>
          </a:xfrm>
        </p:spPr>
        <p:txBody>
          <a:bodyPr/>
          <a:lstStyle/>
          <a:p>
            <a:r>
              <a:rPr lang="en-US" sz="3200" dirty="0" smtClean="0"/>
              <a:t>Advantages of Apprenticeship Training</a:t>
            </a:r>
            <a:endParaRPr lang="en-US" dirty="0"/>
          </a:p>
        </p:txBody>
      </p:sp>
      <p:sp>
        <p:nvSpPr>
          <p:cNvPr id="3" name="Content Placeholder 2"/>
          <p:cNvSpPr>
            <a:spLocks noGrp="1"/>
          </p:cNvSpPr>
          <p:nvPr>
            <p:ph idx="1"/>
          </p:nvPr>
        </p:nvSpPr>
        <p:spPr/>
        <p:txBody>
          <a:bodyPr>
            <a:normAutofit fontScale="92500" lnSpcReduction="10000"/>
          </a:bodyPr>
          <a:lstStyle/>
          <a:p>
            <a:pPr algn="just" fontAlgn="base"/>
            <a:r>
              <a:rPr lang="en-US" b="1" dirty="0" smtClean="0"/>
              <a:t>Advantages:</a:t>
            </a:r>
          </a:p>
          <a:p>
            <a:pPr algn="just" fontAlgn="base"/>
            <a:r>
              <a:rPr lang="en-US" dirty="0" smtClean="0"/>
              <a:t>(a) Trainees receive some stipend during training.</a:t>
            </a:r>
          </a:p>
          <a:p>
            <a:pPr algn="just" fontAlgn="base"/>
            <a:r>
              <a:rPr lang="en-US" dirty="0" smtClean="0"/>
              <a:t>(b) The trainees get valuable skill which carries good demand in the market.</a:t>
            </a:r>
          </a:p>
          <a:p>
            <a:pPr algn="just" fontAlgn="base"/>
            <a:r>
              <a:rPr lang="en-US" dirty="0" smtClean="0"/>
              <a:t>(c) From employer’s point of view, it is cheap source of labour and in addition a skilled work force is maintained.</a:t>
            </a:r>
          </a:p>
          <a:p>
            <a:pPr algn="just" fontAlgn="base"/>
            <a:r>
              <a:rPr lang="en-US" dirty="0" smtClean="0"/>
              <a:t>(d) It reduces labour cost and production cost as rate of labour turnover is very low.</a:t>
            </a:r>
          </a:p>
          <a:p>
            <a:pPr algn="just" fontAlgn="base"/>
            <a:r>
              <a:rPr lang="en-US" dirty="0" smtClean="0"/>
              <a:t>(e) The loyalty of the employees is ensured.</a:t>
            </a:r>
          </a:p>
          <a:p>
            <a:pPr algn="just"/>
            <a:endParaRPr lang="en-US" dirty="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97864"/>
          </a:xfrm>
        </p:spPr>
        <p:txBody>
          <a:bodyPr/>
          <a:lstStyle/>
          <a:p>
            <a:r>
              <a:rPr lang="en-US" sz="3600" dirty="0" smtClean="0"/>
              <a:t>Disadvantages of Apprenticeship Training</a:t>
            </a:r>
            <a:endParaRPr lang="en-US" sz="3600" dirty="0"/>
          </a:p>
        </p:txBody>
      </p:sp>
      <p:sp>
        <p:nvSpPr>
          <p:cNvPr id="3" name="Content Placeholder 2"/>
          <p:cNvSpPr>
            <a:spLocks noGrp="1"/>
          </p:cNvSpPr>
          <p:nvPr>
            <p:ph idx="1"/>
          </p:nvPr>
        </p:nvSpPr>
        <p:spPr>
          <a:xfrm>
            <a:off x="762000" y="1447800"/>
            <a:ext cx="8077200" cy="5181600"/>
          </a:xfrm>
        </p:spPr>
        <p:txBody>
          <a:bodyPr>
            <a:normAutofit/>
          </a:bodyPr>
          <a:lstStyle/>
          <a:p>
            <a:pPr algn="just" fontAlgn="base"/>
            <a:r>
              <a:rPr lang="en-US" b="1" dirty="0" smtClean="0"/>
              <a:t>Limitations:</a:t>
            </a:r>
          </a:p>
          <a:p>
            <a:pPr algn="just" fontAlgn="base"/>
            <a:r>
              <a:rPr lang="en-US" dirty="0" smtClean="0"/>
              <a:t>1. The training period is very long and the trainee requires regular supervision which may not be possible in a large scale concern.</a:t>
            </a:r>
          </a:p>
          <a:p>
            <a:pPr algn="just" fontAlgn="base"/>
            <a:r>
              <a:rPr lang="en-US" dirty="0" smtClean="0"/>
              <a:t>2. Rigid standards make this method unsatisfactory.</a:t>
            </a:r>
          </a:p>
          <a:p>
            <a:pPr algn="just" fontAlgn="base"/>
            <a:r>
              <a:rPr lang="en-US" dirty="0" smtClean="0"/>
              <a:t>3. If a worker fails to learn after long period of training he may not be absorbed. This may create labour problem for the firm.</a:t>
            </a:r>
          </a:p>
          <a:p>
            <a:pPr algn="just" fontAlgn="base"/>
            <a:r>
              <a:rPr lang="en-US" dirty="0" smtClean="0"/>
              <a:t>4. It is an expensive method.</a:t>
            </a:r>
          </a:p>
          <a:p>
            <a:pPr algn="just"/>
            <a:endParaRPr lang="en-US" dirty="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62000"/>
          </a:xfrm>
        </p:spPr>
        <p:txBody>
          <a:bodyPr/>
          <a:lstStyle/>
          <a:p>
            <a:r>
              <a:rPr lang="en-US" dirty="0" smtClean="0"/>
              <a:t>Methods of Training</a:t>
            </a:r>
            <a:endParaRPr lang="en-US" dirty="0"/>
          </a:p>
        </p:txBody>
      </p:sp>
      <p:sp>
        <p:nvSpPr>
          <p:cNvPr id="3" name="Content Placeholder 2"/>
          <p:cNvSpPr>
            <a:spLocks noGrp="1"/>
          </p:cNvSpPr>
          <p:nvPr>
            <p:ph idx="1"/>
          </p:nvPr>
        </p:nvSpPr>
        <p:spPr>
          <a:xfrm>
            <a:off x="533400" y="990600"/>
            <a:ext cx="8458200" cy="5638800"/>
          </a:xfrm>
        </p:spPr>
        <p:txBody>
          <a:bodyPr>
            <a:normAutofit fontScale="77500" lnSpcReduction="20000"/>
          </a:bodyPr>
          <a:lstStyle/>
          <a:p>
            <a:pPr algn="just" fontAlgn="base"/>
            <a:r>
              <a:rPr lang="en-US" sz="4100" b="1" dirty="0" smtClean="0"/>
              <a:t>Vestibule Training (Training Centre Training):</a:t>
            </a:r>
          </a:p>
          <a:p>
            <a:pPr algn="just" fontAlgn="base"/>
            <a:r>
              <a:rPr lang="en-US" dirty="0" smtClean="0"/>
              <a:t>Vestibule means a passage or room between the outer door and the interior of a building, in order to reach the inner of a house, one must pass from vestibule. Under vestibule training, workers are trained on special machines in a separate location i.e., classrooms.</a:t>
            </a:r>
          </a:p>
          <a:p>
            <a:pPr algn="just" fontAlgn="base"/>
            <a:r>
              <a:rPr lang="en-US" dirty="0" smtClean="0"/>
              <a:t>The vestibule school is run by the Personnel Department. Training is given in artificial conditions which are just like the real conditions. The theoretical training is given in the classroom.</a:t>
            </a:r>
          </a:p>
          <a:p>
            <a:pPr algn="just" fontAlgn="base"/>
            <a:r>
              <a:rPr lang="en-US" dirty="0" smtClean="0"/>
              <a:t>The supervisor is relieved of training the new employees. He can concentrate on his other important assignments such as quality and quantity of output. This method is followed when the number of persons to be trained is very large. It is often used to train machine operators, computer operators, typists etc. It is a useful when theoretical concepts are to be taught along with the problem solving abilities.</a:t>
            </a:r>
          </a:p>
          <a:p>
            <a:pPr algn="just"/>
            <a:endParaRPr lang="en-US"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382000" cy="762000"/>
          </a:xfrm>
        </p:spPr>
        <p:txBody>
          <a:bodyPr/>
          <a:lstStyle/>
          <a:p>
            <a:r>
              <a:rPr lang="en-US" sz="3600" dirty="0" smtClean="0"/>
              <a:t>Advantages of Vestibule Training</a:t>
            </a:r>
            <a:endParaRPr lang="en-US" sz="3600" dirty="0"/>
          </a:p>
        </p:txBody>
      </p:sp>
      <p:sp>
        <p:nvSpPr>
          <p:cNvPr id="3" name="Content Placeholder 2"/>
          <p:cNvSpPr>
            <a:spLocks noGrp="1"/>
          </p:cNvSpPr>
          <p:nvPr>
            <p:ph idx="1"/>
          </p:nvPr>
        </p:nvSpPr>
        <p:spPr>
          <a:xfrm>
            <a:off x="609600" y="1219200"/>
            <a:ext cx="8153400" cy="5410200"/>
          </a:xfrm>
        </p:spPr>
        <p:txBody>
          <a:bodyPr/>
          <a:lstStyle/>
          <a:p>
            <a:pPr algn="just" fontAlgn="base"/>
            <a:r>
              <a:rPr lang="en-US" b="1" dirty="0" smtClean="0"/>
              <a:t>Advantages:</a:t>
            </a:r>
          </a:p>
          <a:p>
            <a:pPr algn="just" fontAlgn="base"/>
            <a:r>
              <a:rPr lang="en-US" dirty="0" smtClean="0"/>
              <a:t>(a) The trainer is a specialist and possesses specialization in training,</a:t>
            </a:r>
          </a:p>
          <a:p>
            <a:pPr algn="just" fontAlgn="base"/>
            <a:r>
              <a:rPr lang="en-US" dirty="0" smtClean="0"/>
              <a:t>(b) Since the training is given off the job, trainees can concentrate on learning.</a:t>
            </a:r>
          </a:p>
          <a:p>
            <a:pPr algn="just" fontAlgn="base"/>
            <a:r>
              <a:rPr lang="en-US" dirty="0" smtClean="0"/>
              <a:t>(c) The instructor can give individual attention as he has no other work assigned to him.</a:t>
            </a:r>
          </a:p>
          <a:p>
            <a:pPr algn="just" fontAlgn="base"/>
            <a:r>
              <a:rPr lang="en-US" dirty="0" smtClean="0"/>
              <a:t>(d) The employee learns the job in a short time.</a:t>
            </a:r>
          </a:p>
          <a:p>
            <a:pPr algn="just"/>
            <a:endParaRPr lang="en-US" dirty="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685800"/>
          </a:xfrm>
        </p:spPr>
        <p:txBody>
          <a:bodyPr>
            <a:normAutofit fontScale="90000"/>
          </a:bodyPr>
          <a:lstStyle/>
          <a:p>
            <a:r>
              <a:rPr lang="en-US" sz="3600" dirty="0" smtClean="0"/>
              <a:t>Disadvantages of Vestibule Training</a:t>
            </a:r>
            <a:endParaRPr lang="en-US" sz="3600" dirty="0"/>
          </a:p>
        </p:txBody>
      </p:sp>
      <p:sp>
        <p:nvSpPr>
          <p:cNvPr id="3" name="Content Placeholder 2"/>
          <p:cNvSpPr>
            <a:spLocks noGrp="1"/>
          </p:cNvSpPr>
          <p:nvPr>
            <p:ph idx="1"/>
          </p:nvPr>
        </p:nvSpPr>
        <p:spPr>
          <a:xfrm>
            <a:off x="609600" y="1066800"/>
            <a:ext cx="8229600" cy="5486400"/>
          </a:xfrm>
        </p:spPr>
        <p:txBody>
          <a:bodyPr>
            <a:normAutofit/>
          </a:bodyPr>
          <a:lstStyle/>
          <a:p>
            <a:pPr algn="just" fontAlgn="base"/>
            <a:r>
              <a:rPr lang="en-US" b="1" dirty="0" smtClean="0"/>
              <a:t>Disadvantages:</a:t>
            </a:r>
            <a:endParaRPr lang="en-US" dirty="0" smtClean="0"/>
          </a:p>
          <a:p>
            <a:pPr algn="just" fontAlgn="base"/>
            <a:r>
              <a:rPr lang="en-US" dirty="0" smtClean="0"/>
              <a:t>(a) Training is given under artificial conditions; hence the worker may not be in position to adjust on the machines when he is put on the actual job.</a:t>
            </a:r>
          </a:p>
          <a:p>
            <a:pPr algn="just" fontAlgn="base"/>
            <a:r>
              <a:rPr lang="en-US" dirty="0" smtClean="0"/>
              <a:t>(b) It is expensive method as duplicate equipment is required. Small concerns cannot afford this type of training method.</a:t>
            </a:r>
          </a:p>
          <a:p>
            <a:pPr algn="just" fontAlgn="base"/>
            <a:r>
              <a:rPr lang="en-US" dirty="0" smtClean="0"/>
              <a:t>(c) If demand for workers is uneven, vestibule school may remain unused for a considerable time.</a:t>
            </a:r>
          </a:p>
          <a:p>
            <a:pPr algn="just" fontAlgn="base"/>
            <a:r>
              <a:rPr lang="en-US" dirty="0" smtClean="0"/>
              <a:t>(d) Splitting of responsibilities may lead to organizational problems.</a:t>
            </a:r>
          </a:p>
          <a:p>
            <a:pPr algn="just"/>
            <a:endParaRPr lang="en-US" dirty="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62000"/>
          </a:xfrm>
        </p:spPr>
        <p:txBody>
          <a:bodyPr/>
          <a:lstStyle/>
          <a:p>
            <a:r>
              <a:rPr lang="en-US" dirty="0" smtClean="0"/>
              <a:t>Methods of Training</a:t>
            </a:r>
            <a:endParaRPr lang="en-US" dirty="0"/>
          </a:p>
        </p:txBody>
      </p:sp>
      <p:sp>
        <p:nvSpPr>
          <p:cNvPr id="3" name="Content Placeholder 2"/>
          <p:cNvSpPr>
            <a:spLocks noGrp="1"/>
          </p:cNvSpPr>
          <p:nvPr>
            <p:ph idx="1"/>
          </p:nvPr>
        </p:nvSpPr>
        <p:spPr>
          <a:xfrm>
            <a:off x="609600" y="1143000"/>
            <a:ext cx="8153400" cy="5410200"/>
          </a:xfrm>
        </p:spPr>
        <p:txBody>
          <a:bodyPr/>
          <a:lstStyle/>
          <a:p>
            <a:pPr algn="just" fontAlgn="base"/>
            <a:r>
              <a:rPr lang="en-US" sz="3600" b="1" dirty="0" smtClean="0"/>
              <a:t>Internship Training</a:t>
            </a:r>
            <a:r>
              <a:rPr lang="en-US" b="1" dirty="0" smtClean="0"/>
              <a:t>:</a:t>
            </a:r>
          </a:p>
          <a:p>
            <a:pPr algn="just" fontAlgn="base"/>
            <a:r>
              <a:rPr lang="en-US" dirty="0" smtClean="0"/>
              <a:t>In this method of training students get practical training while they study. A proper liaison is established between the technical institutions and business houses where students are sent during their vacations. Thus, there is a balance between theory and practice and students get practical Knowledge while studying.</a:t>
            </a:r>
          </a:p>
          <a:p>
            <a:pPr algn="just"/>
            <a:endParaRPr lang="en-US" dirty="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371600"/>
          </a:xfrm>
        </p:spPr>
        <p:txBody>
          <a:bodyPr/>
          <a:lstStyle/>
          <a:p>
            <a:r>
              <a:rPr lang="en-US" dirty="0" smtClean="0"/>
              <a:t>Advantages and Disadvantages of Internship Training</a:t>
            </a:r>
            <a:endParaRPr lang="en-US" dirty="0"/>
          </a:p>
        </p:txBody>
      </p:sp>
      <p:sp>
        <p:nvSpPr>
          <p:cNvPr id="3" name="Content Placeholder 2"/>
          <p:cNvSpPr>
            <a:spLocks noGrp="1"/>
          </p:cNvSpPr>
          <p:nvPr>
            <p:ph idx="1"/>
          </p:nvPr>
        </p:nvSpPr>
        <p:spPr>
          <a:xfrm>
            <a:off x="609600" y="1600200"/>
            <a:ext cx="8077200" cy="4755360"/>
          </a:xfrm>
        </p:spPr>
        <p:txBody>
          <a:bodyPr>
            <a:normAutofit/>
          </a:bodyPr>
          <a:lstStyle/>
          <a:p>
            <a:pPr algn="just"/>
            <a:r>
              <a:rPr lang="en-US" b="1" i="1" dirty="0" smtClean="0"/>
              <a:t>Advantages</a:t>
            </a:r>
            <a:endParaRPr lang="en-US" dirty="0" smtClean="0"/>
          </a:p>
          <a:p>
            <a:pPr algn="just"/>
            <a:r>
              <a:rPr lang="en-US" i="1" dirty="0" smtClean="0"/>
              <a:t>Gain real world experience</a:t>
            </a:r>
            <a:endParaRPr lang="en-US" dirty="0" smtClean="0"/>
          </a:p>
          <a:p>
            <a:pPr algn="just"/>
            <a:r>
              <a:rPr lang="en-US" i="1" dirty="0" smtClean="0"/>
              <a:t>Get a head start on developing a professional network</a:t>
            </a:r>
          </a:p>
          <a:p>
            <a:pPr algn="just" fontAlgn="base"/>
            <a:r>
              <a:rPr lang="en-US" b="1" dirty="0" smtClean="0"/>
              <a:t>Disadvantages:</a:t>
            </a:r>
            <a:endParaRPr lang="en-US" dirty="0" smtClean="0"/>
          </a:p>
          <a:p>
            <a:pPr algn="just" fontAlgn="base"/>
            <a:r>
              <a:rPr lang="en-US" dirty="0" smtClean="0"/>
              <a:t>(a) It can be used for training only of skilled and technical workers.</a:t>
            </a:r>
          </a:p>
          <a:p>
            <a:pPr algn="just" fontAlgn="base"/>
            <a:r>
              <a:rPr lang="en-US" dirty="0" smtClean="0"/>
              <a:t>(b) The time taken is usually long.</a:t>
            </a:r>
          </a:p>
          <a:p>
            <a:pPr algn="just"/>
            <a:r>
              <a:rPr lang="en-US" dirty="0" smtClean="0"/>
              <a:t>(c ) Low salary or No salary</a:t>
            </a:r>
            <a:endParaRPr lang="en-US" dirty="0"/>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685800"/>
          </a:xfrm>
        </p:spPr>
        <p:txBody>
          <a:bodyPr/>
          <a:lstStyle/>
          <a:p>
            <a:r>
              <a:rPr lang="en-US" dirty="0" smtClean="0"/>
              <a:t>Methods of Training</a:t>
            </a:r>
            <a:endParaRPr lang="en-US" dirty="0"/>
          </a:p>
        </p:txBody>
      </p:sp>
      <p:sp>
        <p:nvSpPr>
          <p:cNvPr id="3" name="Content Placeholder 2"/>
          <p:cNvSpPr>
            <a:spLocks noGrp="1"/>
          </p:cNvSpPr>
          <p:nvPr>
            <p:ph idx="1"/>
          </p:nvPr>
        </p:nvSpPr>
        <p:spPr>
          <a:xfrm>
            <a:off x="533400" y="1295400"/>
            <a:ext cx="8305800" cy="5257800"/>
          </a:xfrm>
        </p:spPr>
        <p:txBody>
          <a:bodyPr>
            <a:normAutofit lnSpcReduction="10000"/>
          </a:bodyPr>
          <a:lstStyle/>
          <a:p>
            <a:pPr algn="just" fontAlgn="base"/>
            <a:r>
              <a:rPr lang="en-US" sz="3600" b="1" dirty="0" smtClean="0"/>
              <a:t>Computer-based training : </a:t>
            </a:r>
            <a:r>
              <a:rPr lang="en-US" dirty="0" smtClean="0"/>
              <a:t>is also sometimes referred to as computer-assisted learning or computer assisted instruction. Regardless of the name used, computer-based training delivers training and instruction with a computer instead of through a human instructor. Some computer-based training is delivered via the Internet so that text and multimedia materials can be accessed from any location at any time of the day.</a:t>
            </a:r>
          </a:p>
          <a:p>
            <a:pPr algn="just"/>
            <a:r>
              <a:rPr lang="en-US" dirty="0" smtClean="0"/>
              <a:t/>
            </a:r>
            <a:br>
              <a:rPr lang="en-US" dirty="0" smtClean="0"/>
            </a:br>
            <a:endParaRPr lang="en-US" dirty="0"/>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762000"/>
          </a:xfrm>
        </p:spPr>
        <p:txBody>
          <a:bodyPr/>
          <a:lstStyle/>
          <a:p>
            <a:r>
              <a:rPr lang="en-US" dirty="0" smtClean="0"/>
              <a:t>Advantages of CBT</a:t>
            </a:r>
            <a:endParaRPr lang="en-US" dirty="0"/>
          </a:p>
        </p:txBody>
      </p:sp>
      <p:sp>
        <p:nvSpPr>
          <p:cNvPr id="3" name="Content Placeholder 2"/>
          <p:cNvSpPr>
            <a:spLocks noGrp="1"/>
          </p:cNvSpPr>
          <p:nvPr>
            <p:ph idx="1"/>
          </p:nvPr>
        </p:nvSpPr>
        <p:spPr>
          <a:xfrm>
            <a:off x="533400" y="1143000"/>
            <a:ext cx="8229600" cy="5410200"/>
          </a:xfrm>
        </p:spPr>
        <p:txBody>
          <a:bodyPr>
            <a:normAutofit/>
          </a:bodyPr>
          <a:lstStyle/>
          <a:p>
            <a:pPr algn="just"/>
            <a:r>
              <a:rPr lang="en-US" dirty="0" smtClean="0"/>
              <a:t>Advantages or Merits:</a:t>
            </a:r>
          </a:p>
          <a:p>
            <a:pPr algn="just"/>
            <a:r>
              <a:rPr lang="en-US" dirty="0" smtClean="0"/>
              <a:t>Cost effective when  provide to more employee in more locations</a:t>
            </a:r>
          </a:p>
          <a:p>
            <a:pPr algn="just"/>
            <a:r>
              <a:rPr lang="en-US" dirty="0" smtClean="0"/>
              <a:t>Maintains good control of learning process</a:t>
            </a:r>
          </a:p>
          <a:p>
            <a:pPr algn="just"/>
            <a:r>
              <a:rPr lang="en-US" dirty="0" smtClean="0"/>
              <a:t>Provides consistency</a:t>
            </a:r>
          </a:p>
          <a:p>
            <a:pPr algn="just"/>
            <a:r>
              <a:rPr lang="en-US" dirty="0" smtClean="0"/>
              <a:t>Accommodates difference in trainee readiness</a:t>
            </a:r>
          </a:p>
          <a:p>
            <a:pPr algn="just"/>
            <a:r>
              <a:rPr lang="en-US" dirty="0" smtClean="0"/>
              <a:t>Excellent for training knowledge and experience</a:t>
            </a:r>
          </a:p>
          <a:p>
            <a:pPr algn="just"/>
            <a:r>
              <a:rPr lang="en-US" dirty="0" smtClean="0"/>
              <a:t>Good for training skills</a:t>
            </a:r>
          </a:p>
          <a:p>
            <a:pPr algn="just"/>
            <a:r>
              <a:rPr lang="en-US" dirty="0" smtClean="0"/>
              <a:t>Can reduce learning time</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38200"/>
          </a:xfrm>
        </p:spPr>
        <p:txBody>
          <a:bodyPr/>
          <a:lstStyle/>
          <a:p>
            <a:r>
              <a:rPr lang="en-US" dirty="0" smtClean="0"/>
              <a:t>Disadvantages of CBT</a:t>
            </a:r>
            <a:endParaRPr lang="en-US" dirty="0"/>
          </a:p>
        </p:txBody>
      </p:sp>
      <p:sp>
        <p:nvSpPr>
          <p:cNvPr id="3" name="Content Placeholder 2"/>
          <p:cNvSpPr>
            <a:spLocks noGrp="1"/>
          </p:cNvSpPr>
          <p:nvPr>
            <p:ph idx="1"/>
          </p:nvPr>
        </p:nvSpPr>
        <p:spPr>
          <a:xfrm>
            <a:off x="609600" y="1219200"/>
            <a:ext cx="8077200" cy="5136360"/>
          </a:xfrm>
        </p:spPr>
        <p:txBody>
          <a:bodyPr/>
          <a:lstStyle/>
          <a:p>
            <a:pPr algn="just"/>
            <a:r>
              <a:rPr lang="en-US" dirty="0" smtClean="0"/>
              <a:t>Disadvantages or Merits</a:t>
            </a:r>
          </a:p>
          <a:p>
            <a:pPr algn="just"/>
            <a:r>
              <a:rPr lang="en-US" dirty="0" smtClean="0"/>
              <a:t>High cost to purchase and implement</a:t>
            </a:r>
          </a:p>
          <a:p>
            <a:pPr algn="just"/>
            <a:r>
              <a:rPr lang="en-US" dirty="0" smtClean="0"/>
              <a:t>Limits discussion, questions, and resolution of trainee concerns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792162"/>
          </a:xfrm>
        </p:spPr>
        <p:txBody>
          <a:bodyPr>
            <a:normAutofit/>
          </a:bodyPr>
          <a:lstStyle/>
          <a:p>
            <a:r>
              <a:rPr lang="en-US" sz="3600" dirty="0" smtClean="0"/>
              <a:t>Recruitment</a:t>
            </a:r>
            <a:endParaRPr lang="en-US" sz="3600" dirty="0"/>
          </a:p>
        </p:txBody>
      </p:sp>
      <p:sp>
        <p:nvSpPr>
          <p:cNvPr id="3" name="Content Placeholder 2"/>
          <p:cNvSpPr>
            <a:spLocks noGrp="1"/>
          </p:cNvSpPr>
          <p:nvPr>
            <p:ph idx="1"/>
          </p:nvPr>
        </p:nvSpPr>
        <p:spPr>
          <a:xfrm>
            <a:off x="457200" y="1066800"/>
            <a:ext cx="8229600" cy="5486400"/>
          </a:xfrm>
        </p:spPr>
        <p:txBody>
          <a:bodyPr/>
          <a:lstStyle/>
          <a:p>
            <a:pPr>
              <a:buFont typeface="Wingdings" pitchFamily="2" charset="2"/>
              <a:buChar char="v"/>
            </a:pPr>
            <a:r>
              <a:rPr lang="en-US" sz="2400" dirty="0" smtClean="0"/>
              <a:t>Initial attraction &amp; screening of applicants.</a:t>
            </a:r>
          </a:p>
          <a:p>
            <a:endParaRPr lang="en-US" sz="2400" dirty="0" smtClean="0"/>
          </a:p>
          <a:p>
            <a:pPr>
              <a:buNone/>
            </a:pPr>
            <a:r>
              <a:rPr lang="en-US" sz="2000" b="1" dirty="0" smtClean="0"/>
              <a:t>Internal Sources</a:t>
            </a:r>
          </a:p>
          <a:p>
            <a:pPr>
              <a:buFont typeface="Wingdings" pitchFamily="2" charset="2"/>
              <a:buChar char="v"/>
            </a:pPr>
            <a:r>
              <a:rPr lang="en-US" sz="2000" dirty="0" smtClean="0"/>
              <a:t>Job Posting</a:t>
            </a:r>
          </a:p>
          <a:p>
            <a:pPr>
              <a:buFont typeface="Wingdings" pitchFamily="2" charset="2"/>
              <a:buChar char="v"/>
            </a:pPr>
            <a:r>
              <a:rPr lang="en-US" sz="2000" dirty="0" smtClean="0"/>
              <a:t>Succession Plans</a:t>
            </a:r>
          </a:p>
          <a:p>
            <a:pPr>
              <a:buFont typeface="Wingdings" pitchFamily="2" charset="2"/>
              <a:buChar char="v"/>
            </a:pPr>
            <a:r>
              <a:rPr lang="en-US" sz="2000" dirty="0" smtClean="0"/>
              <a:t>Referrals </a:t>
            </a:r>
          </a:p>
          <a:p>
            <a:pPr>
              <a:buFont typeface="Wingdings" pitchFamily="2" charset="2"/>
              <a:buChar char="v"/>
            </a:pPr>
            <a:endParaRPr lang="en-US" sz="2000" dirty="0" smtClean="0"/>
          </a:p>
          <a:p>
            <a:pPr>
              <a:buNone/>
            </a:pPr>
            <a:r>
              <a:rPr lang="en-US" sz="2000" b="1" dirty="0" smtClean="0"/>
              <a:t>External Sources</a:t>
            </a:r>
          </a:p>
          <a:p>
            <a:pPr>
              <a:buFont typeface="Wingdings" pitchFamily="2" charset="2"/>
              <a:buChar char="v"/>
            </a:pPr>
            <a:r>
              <a:rPr lang="en-US" sz="2000" dirty="0" smtClean="0"/>
              <a:t>Ads</a:t>
            </a:r>
            <a:endParaRPr lang="en-US" sz="2000" dirty="0"/>
          </a:p>
          <a:p>
            <a:pPr>
              <a:buFont typeface="Wingdings" pitchFamily="2" charset="2"/>
              <a:buChar char="v"/>
            </a:pPr>
            <a:r>
              <a:rPr lang="en-US" sz="2000" dirty="0" smtClean="0"/>
              <a:t>Job Placement Agencies</a:t>
            </a:r>
            <a:endParaRPr lang="en-US" sz="2000" dirty="0"/>
          </a:p>
          <a:p>
            <a:pPr>
              <a:buFont typeface="Wingdings" pitchFamily="2" charset="2"/>
              <a:buChar char="v"/>
            </a:pPr>
            <a:r>
              <a:rPr lang="en-US" sz="2000" dirty="0" smtClean="0"/>
              <a:t>Internet</a:t>
            </a:r>
            <a:endParaRPr lang="en-US" sz="2000" dirty="0"/>
          </a:p>
          <a:p>
            <a:pPr>
              <a:buFont typeface="Wingdings" pitchFamily="2" charset="2"/>
              <a:buChar char="v"/>
            </a:pPr>
            <a:r>
              <a:rPr lang="en-US" sz="2000" dirty="0" smtClean="0"/>
              <a:t>Placement through Colleges and Universities</a:t>
            </a:r>
            <a:endParaRPr lang="en-US" sz="2000" dirty="0"/>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14400" y="228600"/>
            <a:ext cx="7772400" cy="914400"/>
          </a:xfrm>
        </p:spPr>
        <p:txBody>
          <a:bodyPr>
            <a:normAutofit fontScale="90000"/>
          </a:bodyPr>
          <a:lstStyle/>
          <a:p>
            <a:pPr eaLnBrk="1" hangingPunct="1"/>
            <a:r>
              <a:rPr lang="en-US" dirty="0" smtClean="0">
                <a:latin typeface="Monotype Corsiva" pitchFamily="66" charset="0"/>
              </a:rPr>
              <a:t>How to make training more effective</a:t>
            </a:r>
          </a:p>
        </p:txBody>
      </p:sp>
      <p:sp>
        <p:nvSpPr>
          <p:cNvPr id="43011" name="Rectangle 3"/>
          <p:cNvSpPr>
            <a:spLocks noGrp="1" noChangeArrowheads="1"/>
          </p:cNvSpPr>
          <p:nvPr>
            <p:ph idx="1"/>
          </p:nvPr>
        </p:nvSpPr>
        <p:spPr>
          <a:xfrm>
            <a:off x="457200" y="1143000"/>
            <a:ext cx="8382000" cy="5486400"/>
          </a:xfrm>
        </p:spPr>
        <p:txBody>
          <a:bodyPr/>
          <a:lstStyle/>
          <a:p>
            <a:pPr algn="just" eaLnBrk="1" hangingPunct="1">
              <a:lnSpc>
                <a:spcPct val="80000"/>
              </a:lnSpc>
            </a:pPr>
            <a:r>
              <a:rPr lang="en-US" sz="2800" dirty="0" smtClean="0">
                <a:latin typeface="Monotype Corsiva" pitchFamily="66" charset="0"/>
              </a:rPr>
              <a:t>Management should commit itself to allocate major resources and adequate time to training.</a:t>
            </a:r>
          </a:p>
          <a:p>
            <a:pPr algn="just" eaLnBrk="1" hangingPunct="1">
              <a:lnSpc>
                <a:spcPct val="80000"/>
              </a:lnSpc>
            </a:pPr>
            <a:r>
              <a:rPr lang="en-US" sz="2800" dirty="0" smtClean="0">
                <a:latin typeface="Monotype Corsiva" pitchFamily="66" charset="0"/>
              </a:rPr>
              <a:t>Training should contribute to competitive strategies of the firm.</a:t>
            </a:r>
          </a:p>
          <a:p>
            <a:pPr algn="just" eaLnBrk="1" hangingPunct="1">
              <a:lnSpc>
                <a:spcPct val="80000"/>
              </a:lnSpc>
            </a:pPr>
            <a:r>
              <a:rPr lang="en-US" sz="2800" dirty="0" smtClean="0">
                <a:latin typeface="Monotype Corsiva" pitchFamily="66" charset="0"/>
              </a:rPr>
              <a:t>Training should be done at all levels on a continue and ongoing basis.</a:t>
            </a:r>
          </a:p>
          <a:p>
            <a:pPr algn="just" eaLnBrk="1" hangingPunct="1">
              <a:lnSpc>
                <a:spcPct val="80000"/>
              </a:lnSpc>
            </a:pPr>
            <a:r>
              <a:rPr lang="en-US" sz="2800" dirty="0" smtClean="0">
                <a:latin typeface="Monotype Corsiva" pitchFamily="66" charset="0"/>
              </a:rPr>
              <a:t>Their should be proper linkage among organizational, operational and individual training needs.</a:t>
            </a:r>
          </a:p>
          <a:p>
            <a:pPr algn="just" eaLnBrk="1" hangingPunct="1">
              <a:lnSpc>
                <a:spcPct val="80000"/>
              </a:lnSpc>
            </a:pPr>
            <a:r>
              <a:rPr lang="en-US" sz="2800" dirty="0" smtClean="0">
                <a:latin typeface="Monotype Corsiva" pitchFamily="66" charset="0"/>
              </a:rPr>
              <a:t>Create a system to evaluate the effectiveness of training.  </a:t>
            </a:r>
          </a:p>
          <a:p>
            <a:pPr algn="just" eaLnBrk="1" hangingPunct="1">
              <a:lnSpc>
                <a:spcPct val="80000"/>
              </a:lnSpc>
            </a:pPr>
            <a:endParaRPr lang="en-US" sz="2800" dirty="0" smtClean="0">
              <a:latin typeface="Monotype Corsiva" pitchFamily="66" charset="0"/>
            </a:endParaRPr>
          </a:p>
          <a:p>
            <a:pPr algn="just" eaLnBrk="1" hangingPunct="1">
              <a:lnSpc>
                <a:spcPct val="80000"/>
              </a:lnSpc>
            </a:pPr>
            <a:endParaRPr lang="en-US" sz="2800" dirty="0" smtClean="0">
              <a:latin typeface="Monotype Corsiva" pitchFamily="66" charset="0"/>
            </a:endParaRP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77500" lnSpcReduction="20000"/>
          </a:bodyPr>
          <a:lstStyle/>
          <a:p>
            <a:r>
              <a:rPr lang="en-US" dirty="0"/>
              <a:t>Career planning is an individual’s lifelong process of establishing personal career objectives and acting in a manner intended to bring them </a:t>
            </a:r>
            <a:r>
              <a:rPr lang="en-US" dirty="0" smtClean="0"/>
              <a:t>about.</a:t>
            </a:r>
          </a:p>
          <a:p>
            <a:r>
              <a:rPr lang="en-US" dirty="0"/>
              <a:t>you should control your career for your own advantages. for controlling your career, you make effective planning for your future and implementation it practically. because you are the only one who has the right about your decision of future planning, before you start your career planning, first ask yourself:</a:t>
            </a:r>
          </a:p>
          <a:p>
            <a:r>
              <a:rPr lang="en-US" dirty="0"/>
              <a:t>Who are you?</a:t>
            </a:r>
          </a:p>
          <a:p>
            <a:r>
              <a:rPr lang="en-US" dirty="0"/>
              <a:t>Where are you now?</a:t>
            </a:r>
          </a:p>
          <a:p>
            <a:r>
              <a:rPr lang="en-US" dirty="0"/>
              <a:t>what do you want? (Develop your 1-2-3-5-10....year vision)</a:t>
            </a:r>
          </a:p>
          <a:p>
            <a:r>
              <a:rPr lang="en-US" dirty="0"/>
              <a:t>How can you get there?</a:t>
            </a:r>
          </a:p>
          <a:p>
            <a:r>
              <a:rPr lang="en-US" dirty="0"/>
              <a:t>"Effective career planning is about finding a job that works for you, matching who are to the life you are </a:t>
            </a:r>
            <a:r>
              <a:rPr lang="en-US" dirty="0" err="1"/>
              <a:t>are</a:t>
            </a:r>
            <a:r>
              <a:rPr lang="en-US" dirty="0"/>
              <a:t> going to lead"-----</a:t>
            </a:r>
            <a:r>
              <a:rPr lang="en-US" i="1" dirty="0"/>
              <a:t>John Lees</a:t>
            </a:r>
            <a:endParaRPr lang="en-US" dirty="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Definitions of Career Planning </a:t>
            </a:r>
            <a:endParaRPr lang="en-US" dirty="0"/>
          </a:p>
        </p:txBody>
      </p:sp>
      <p:sp>
        <p:nvSpPr>
          <p:cNvPr id="3" name="Content Placeholder 2"/>
          <p:cNvSpPr>
            <a:spLocks noGrp="1"/>
          </p:cNvSpPr>
          <p:nvPr>
            <p:ph sz="quarter" idx="1"/>
          </p:nvPr>
        </p:nvSpPr>
        <p:spPr/>
        <p:txBody>
          <a:bodyPr>
            <a:normAutofit/>
          </a:bodyPr>
          <a:lstStyle/>
          <a:p>
            <a:r>
              <a:rPr lang="en-US" dirty="0"/>
              <a:t>Career planning is an ongoing process through which an individual sets career goals and identifies the means to achieve them. The process by which individuals plan their life’s work is referred to as career planning.</a:t>
            </a:r>
            <a:br>
              <a:rPr lang="en-US" dirty="0"/>
            </a:br>
            <a:endParaRPr lang="en-US" dirty="0"/>
          </a:p>
          <a:p>
            <a:r>
              <a:rPr lang="en-US" dirty="0"/>
              <a:t>"Career planning is a process of systematically matching career goals and individual capabilities with opportunities for their fulfillment."(</a:t>
            </a:r>
            <a:r>
              <a:rPr lang="en-US" dirty="0" err="1"/>
              <a:t>Schermerhorn</a:t>
            </a:r>
            <a:r>
              <a:rPr lang="en-US" dirty="0"/>
              <a:t>: 2002)</a:t>
            </a:r>
          </a:p>
          <a:p>
            <a:endParaRPr lang="en-US" dirty="0"/>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2800" b="1" dirty="0"/>
              <a:t>Features of Career Planning and Career Development:</a:t>
            </a:r>
            <a:br>
              <a:rPr lang="en-US" sz="2800" b="1" dirty="0"/>
            </a:br>
            <a:endParaRPr lang="en-US" sz="2800" dirty="0"/>
          </a:p>
        </p:txBody>
      </p:sp>
      <p:sp>
        <p:nvSpPr>
          <p:cNvPr id="3" name="Content Placeholder 2"/>
          <p:cNvSpPr>
            <a:spLocks noGrp="1"/>
          </p:cNvSpPr>
          <p:nvPr>
            <p:ph sz="quarter" idx="1"/>
          </p:nvPr>
        </p:nvSpPr>
        <p:spPr>
          <a:xfrm>
            <a:off x="228600" y="1600200"/>
            <a:ext cx="8610600" cy="4953000"/>
          </a:xfrm>
        </p:spPr>
        <p:txBody>
          <a:bodyPr/>
          <a:lstStyle/>
          <a:p>
            <a:pPr fontAlgn="base"/>
            <a:r>
              <a:rPr lang="en-US" dirty="0"/>
              <a:t>. It is an ongoing process.</a:t>
            </a:r>
          </a:p>
          <a:p>
            <a:pPr fontAlgn="base"/>
            <a:r>
              <a:rPr lang="en-US" dirty="0"/>
              <a:t>2. It helps individuals develop skills required to fulfill different career roles.</a:t>
            </a:r>
          </a:p>
          <a:p>
            <a:pPr fontAlgn="base"/>
            <a:r>
              <a:rPr lang="en-US" dirty="0"/>
              <a:t>3. It strengthens work-related activities in the organization.</a:t>
            </a:r>
          </a:p>
          <a:p>
            <a:pPr fontAlgn="base"/>
            <a:r>
              <a:rPr lang="en-US" dirty="0"/>
              <a:t>4. It defines life, career, abilities, and interests of the employees.</a:t>
            </a:r>
          </a:p>
          <a:p>
            <a:pPr fontAlgn="base"/>
            <a:r>
              <a:rPr lang="en-US" dirty="0"/>
              <a:t>5. It can also give professional directions, as they relate to career goals.</a:t>
            </a:r>
          </a:p>
          <a:p>
            <a:endParaRPr lang="en-US" dirty="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Objectives of Career Planning:</a:t>
            </a:r>
            <a:br>
              <a:rPr lang="en-US" b="1" dirty="0"/>
            </a:br>
            <a:endParaRPr lang="en-US" dirty="0"/>
          </a:p>
        </p:txBody>
      </p:sp>
      <p:sp>
        <p:nvSpPr>
          <p:cNvPr id="3" name="Content Placeholder 2"/>
          <p:cNvSpPr>
            <a:spLocks noGrp="1"/>
          </p:cNvSpPr>
          <p:nvPr>
            <p:ph sz="quarter" idx="1"/>
          </p:nvPr>
        </p:nvSpPr>
        <p:spPr/>
        <p:txBody>
          <a:bodyPr>
            <a:normAutofit/>
          </a:bodyPr>
          <a:lstStyle/>
          <a:p>
            <a:pPr fontAlgn="base"/>
            <a:r>
              <a:rPr lang="en-US" dirty="0"/>
              <a:t>To identify positive characteristics of the employees.</a:t>
            </a:r>
          </a:p>
          <a:p>
            <a:pPr fontAlgn="base"/>
            <a:r>
              <a:rPr lang="en-US" dirty="0"/>
              <a:t>2. To develop awareness about each employee’s uniqueness.</a:t>
            </a:r>
          </a:p>
          <a:p>
            <a:pPr fontAlgn="base"/>
            <a:r>
              <a:rPr lang="en-US" dirty="0"/>
              <a:t>3. To respect feelings of other employees.</a:t>
            </a:r>
          </a:p>
          <a:p>
            <a:pPr fontAlgn="base"/>
            <a:r>
              <a:rPr lang="en-US" dirty="0"/>
              <a:t>4. To attract talented employees to the organization.</a:t>
            </a:r>
          </a:p>
          <a:p>
            <a:pPr fontAlgn="base"/>
            <a:r>
              <a:rPr lang="en-US" dirty="0"/>
              <a:t>5. To train employees towards team-building skills.</a:t>
            </a:r>
          </a:p>
          <a:p>
            <a:pPr fontAlgn="base"/>
            <a:r>
              <a:rPr lang="en-US" dirty="0"/>
              <a:t>6. To create healthy ways of dealing with conflicts, emotions, and stress.</a:t>
            </a:r>
          </a:p>
          <a:p>
            <a:endParaRPr lang="en-US"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Benefits of Career Planning:</a:t>
            </a:r>
            <a:br>
              <a:rPr lang="en-US" b="1" dirty="0"/>
            </a:br>
            <a:endParaRPr lang="en-US" dirty="0"/>
          </a:p>
        </p:txBody>
      </p:sp>
      <p:sp>
        <p:nvSpPr>
          <p:cNvPr id="3" name="Content Placeholder 2"/>
          <p:cNvSpPr>
            <a:spLocks noGrp="1"/>
          </p:cNvSpPr>
          <p:nvPr>
            <p:ph sz="quarter" idx="1"/>
          </p:nvPr>
        </p:nvSpPr>
        <p:spPr/>
        <p:txBody>
          <a:bodyPr>
            <a:normAutofit fontScale="77500" lnSpcReduction="20000"/>
          </a:bodyPr>
          <a:lstStyle/>
          <a:p>
            <a:pPr fontAlgn="base"/>
            <a:r>
              <a:rPr lang="en-US" dirty="0"/>
              <a:t>Career planning ensures a constant supply of promotable employees.</a:t>
            </a:r>
          </a:p>
          <a:p>
            <a:pPr fontAlgn="base"/>
            <a:r>
              <a:rPr lang="en-US" dirty="0"/>
              <a:t>2. It helps in improving the loyalty of employees.</a:t>
            </a:r>
          </a:p>
          <a:p>
            <a:pPr fontAlgn="base"/>
            <a:r>
              <a:rPr lang="en-US" dirty="0"/>
              <a:t>3. Career planning encourages an employee’s growth and development.</a:t>
            </a:r>
          </a:p>
          <a:p>
            <a:pPr fontAlgn="base"/>
            <a:r>
              <a:rPr lang="en-US" dirty="0"/>
              <a:t>4. It discourages the negative attitude of superiors who are interested in suppressing the growth of the subordinates.</a:t>
            </a:r>
          </a:p>
          <a:p>
            <a:pPr fontAlgn="base"/>
            <a:r>
              <a:rPr lang="en-US" dirty="0"/>
              <a:t>5. It ensures that senior management knows about the </a:t>
            </a:r>
            <a:r>
              <a:rPr lang="en-US" dirty="0" err="1"/>
              <a:t>calibre</a:t>
            </a:r>
            <a:r>
              <a:rPr lang="en-US" dirty="0"/>
              <a:t> and capacity of the employees who can move upwards.</a:t>
            </a:r>
          </a:p>
          <a:p>
            <a:pPr fontAlgn="base"/>
            <a:r>
              <a:rPr lang="en-US" dirty="0"/>
              <a:t>6. It can always create a team of employees prepared enough to meet any contingency.</a:t>
            </a:r>
          </a:p>
          <a:p>
            <a:pPr fontAlgn="base"/>
            <a:r>
              <a:rPr lang="en-US" dirty="0"/>
              <a:t>7. Career planning reduces </a:t>
            </a:r>
            <a:r>
              <a:rPr lang="en-US" dirty="0" err="1"/>
              <a:t>labour</a:t>
            </a:r>
            <a:r>
              <a:rPr lang="en-US" dirty="0"/>
              <a:t> turnover.</a:t>
            </a:r>
          </a:p>
          <a:p>
            <a:pPr fontAlgn="base"/>
            <a:r>
              <a:rPr lang="en-US" dirty="0"/>
              <a:t>8. Every organization prepares succession planning towards which career planning is the first step.</a:t>
            </a:r>
          </a:p>
          <a:p>
            <a:endParaRPr lang="en-US" dirty="0"/>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a:t>Limitations of Career Planning</a:t>
            </a:r>
            <a:br>
              <a:rPr lang="en-US" dirty="0"/>
            </a:br>
            <a:endParaRPr lang="en-US" dirty="0"/>
          </a:p>
        </p:txBody>
      </p:sp>
      <p:sp>
        <p:nvSpPr>
          <p:cNvPr id="3" name="Content Placeholder 2"/>
          <p:cNvSpPr>
            <a:spLocks noGrp="1"/>
          </p:cNvSpPr>
          <p:nvPr>
            <p:ph sz="quarter" idx="1"/>
          </p:nvPr>
        </p:nvSpPr>
        <p:spPr>
          <a:xfrm>
            <a:off x="304800" y="838200"/>
            <a:ext cx="8534400" cy="5791200"/>
          </a:xfrm>
        </p:spPr>
        <p:txBody>
          <a:bodyPr>
            <a:normAutofit fontScale="77500" lnSpcReduction="20000"/>
          </a:bodyPr>
          <a:lstStyle/>
          <a:p>
            <a:r>
              <a:rPr lang="en-US" dirty="0"/>
              <a:t>Time </a:t>
            </a:r>
            <a:r>
              <a:rPr lang="en-US" dirty="0" smtClean="0"/>
              <a:t>Factor: Career </a:t>
            </a:r>
            <a:r>
              <a:rPr lang="en-US" dirty="0"/>
              <a:t>planning is usually a long-term and time-consuming process. It is based on the logic of suffering short-term pain to get long-term gains. However, organizations may not be ready to spend a lot of time and resources on a process that would prove beneficial only in the long term.</a:t>
            </a:r>
          </a:p>
          <a:p>
            <a:r>
              <a:rPr lang="en-US" dirty="0"/>
              <a:t>Unsuitable for Large </a:t>
            </a:r>
            <a:r>
              <a:rPr lang="en-US" dirty="0" smtClean="0"/>
              <a:t>Workforce,: It </a:t>
            </a:r>
            <a:r>
              <a:rPr lang="en-US" dirty="0"/>
              <a:t>may not be possible for organizations with a large workforce to develop individual career </a:t>
            </a:r>
            <a:r>
              <a:rPr lang="en-US" dirty="0" smtClean="0"/>
              <a:t>plans breach </a:t>
            </a:r>
            <a:r>
              <a:rPr lang="en-US" dirty="0"/>
              <a:t>and every employee of the </a:t>
            </a:r>
            <a:r>
              <a:rPr lang="en-US" dirty="0" smtClean="0"/>
              <a:t>organization</a:t>
            </a:r>
            <a:r>
              <a:rPr lang="en-US" dirty="0"/>
              <a:t>. This is because the career plan process requires an in-depth analysis of each employee's strengths and weaknesses on a sustained basis.</a:t>
            </a:r>
          </a:p>
          <a:p>
            <a:r>
              <a:rPr lang="en-US" dirty="0"/>
              <a:t>Lack of </a:t>
            </a:r>
            <a:r>
              <a:rPr lang="en-US" dirty="0" smtClean="0"/>
              <a:t>Objectivity: Only </a:t>
            </a:r>
            <a:r>
              <a:rPr lang="en-US" dirty="0"/>
              <a:t>those organizations which believe in strict observance of objectivity in promotion and transfers can succeed in career planning. In contrast, </a:t>
            </a:r>
            <a:r>
              <a:rPr lang="en-US" dirty="0" smtClean="0"/>
              <a:t>favoritism </a:t>
            </a:r>
            <a:r>
              <a:rPr lang="en-US" dirty="0"/>
              <a:t>and nepotism in promotions often make career planning an unsuccessful exercise.</a:t>
            </a:r>
          </a:p>
          <a:p>
            <a:r>
              <a:rPr lang="en-US" dirty="0"/>
              <a:t>External </a:t>
            </a:r>
            <a:r>
              <a:rPr lang="en-US" dirty="0" smtClean="0"/>
              <a:t>Interventions: Government </a:t>
            </a:r>
            <a:r>
              <a:rPr lang="en-US" dirty="0"/>
              <a:t>rules and regulations can also affect the Greer planning options of an organization. For example, the government may make it mandatory for the organization to adopt reserva­tions in promotions, especially </a:t>
            </a:r>
            <a:r>
              <a:rPr lang="en-US" dirty="0" smtClean="0"/>
              <a:t>in </a:t>
            </a:r>
            <a:r>
              <a:rPr lang="en-US" dirty="0"/>
              <a:t>government organization or a public sector enterprise.</a:t>
            </a:r>
          </a:p>
          <a:p>
            <a:endParaRPr lang="en-US"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943600"/>
          </a:xfrm>
        </p:spPr>
        <p:txBody>
          <a:bodyPr>
            <a:normAutofit fontScale="77500" lnSpcReduction="20000"/>
          </a:bodyPr>
          <a:lstStyle/>
          <a:p>
            <a:r>
              <a:rPr lang="en-US" dirty="0"/>
              <a:t>Lack of Knowledge and </a:t>
            </a:r>
            <a:r>
              <a:rPr lang="en-US" dirty="0" smtClean="0"/>
              <a:t>Awareness: Career </a:t>
            </a:r>
            <a:r>
              <a:rPr lang="en-US" dirty="0"/>
              <a:t>planning by an employee is essentially a self-management process. It requires the employees to be aware </a:t>
            </a:r>
            <a:r>
              <a:rPr lang="en-US" i="1" dirty="0"/>
              <a:t>of </a:t>
            </a:r>
            <a:r>
              <a:rPr lang="en-US" dirty="0"/>
              <a:t>the basics of career planning and management activities. However, the employees at the lower levels of the organizational hierarchy may not be familiar with the career planning process.</a:t>
            </a:r>
          </a:p>
          <a:p>
            <a:r>
              <a:rPr lang="en-US" dirty="0"/>
              <a:t>Lack of </a:t>
            </a:r>
            <a:r>
              <a:rPr lang="en-US" dirty="0" smtClean="0"/>
              <a:t>Flexibility: Many </a:t>
            </a:r>
            <a:r>
              <a:rPr lang="en-US" dirty="0"/>
              <a:t>organizations treat career planning as a ritualistic, rigid exercise. They often fail </a:t>
            </a:r>
            <a:r>
              <a:rPr lang="en-US" dirty="0" smtClean="0"/>
              <a:t>to consider </a:t>
            </a:r>
            <a:r>
              <a:rPr lang="en-US" dirty="0"/>
              <a:t>the uncertainties caused to the career planning activities by the changes in the situa­tion. In fact, the absence of dynamic career planning programmes may limit the applicability of the career plans in uncertain and changing situations.</a:t>
            </a:r>
          </a:p>
          <a:p>
            <a:r>
              <a:rPr lang="en-US" dirty="0"/>
              <a:t>Difficulty in Measuring Career </a:t>
            </a:r>
            <a:r>
              <a:rPr lang="en-US" dirty="0" smtClean="0"/>
              <a:t>Success: Since</a:t>
            </a:r>
            <a:r>
              <a:rPr lang="en-US" dirty="0"/>
              <a:t> </a:t>
            </a:r>
            <a:r>
              <a:rPr lang="en-US" i="1" dirty="0"/>
              <a:t>career </a:t>
            </a:r>
            <a:r>
              <a:rPr lang="en-US" dirty="0"/>
              <a:t>success is an abstract concept, it is interpreted differently by different persons. Some may consider a good performance in the job as career success. Others may consider the quality of life as an indicator of career success. Still others may consider the vertical mobil­ity in the organizational structure as career success. This divergence of opinions may cause confusion and vagueness in interpreting career success.</a:t>
            </a:r>
          </a:p>
          <a:p>
            <a:endParaRPr lang="en-US" dirty="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career planning as a process involves the following steps</a:t>
            </a:r>
            <a:endParaRPr lang="en-US" dirty="0"/>
          </a:p>
        </p:txBody>
      </p:sp>
      <p:sp>
        <p:nvSpPr>
          <p:cNvPr id="3" name="Content Placeholder 2"/>
          <p:cNvSpPr>
            <a:spLocks noGrp="1"/>
          </p:cNvSpPr>
          <p:nvPr>
            <p:ph sz="quarter" idx="1"/>
          </p:nvPr>
        </p:nvSpPr>
        <p:spPr/>
        <p:txBody>
          <a:bodyPr>
            <a:normAutofit fontScale="85000" lnSpcReduction="20000"/>
          </a:bodyPr>
          <a:lstStyle/>
          <a:p>
            <a:pPr fontAlgn="base"/>
            <a:r>
              <a:rPr lang="en-US" b="1" dirty="0" smtClean="0"/>
              <a:t>1. </a:t>
            </a:r>
            <a:r>
              <a:rPr lang="en-US" b="1" dirty="0" err="1" smtClean="0"/>
              <a:t>Analysing</a:t>
            </a:r>
            <a:r>
              <a:rPr lang="en-US" b="1" dirty="0" smtClean="0"/>
              <a:t> employee needs and aspirations:</a:t>
            </a:r>
          </a:p>
          <a:p>
            <a:pPr fontAlgn="base"/>
            <a:r>
              <a:rPr lang="en-US" dirty="0" smtClean="0"/>
              <a:t>Sometimes, most of the employees do not know their career anchors and aspirations. </a:t>
            </a:r>
            <a:r>
              <a:rPr lang="en-US" dirty="0" err="1" smtClean="0"/>
              <a:t>Organisations</a:t>
            </a:r>
            <a:r>
              <a:rPr lang="en-US" dirty="0" smtClean="0"/>
              <a:t> also assume the career goals and aspirations of employees which need not be in tune with the reality. Therefore, first of all, an analysis of the em­ployee career anchors, aspirations and goals must be done through objective assessment.</a:t>
            </a:r>
          </a:p>
          <a:p>
            <a:pPr fontAlgn="base"/>
            <a:r>
              <a:rPr lang="en-US" dirty="0" smtClean="0"/>
              <a:t>This assessment is based on personnel inventory. Since most employees do not have a clear idea of their career anchors and aspirations, they, therefore, need to be provided as much information about these matters as possible informing what kind of work would suit the employee most considering his/her skills, experience and aptitude into account.</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715962"/>
          </a:xfrm>
        </p:spPr>
        <p:txBody>
          <a:bodyPr>
            <a:noAutofit/>
          </a:bodyPr>
          <a:lstStyle/>
          <a:p>
            <a:r>
              <a:rPr lang="en-US" sz="3200" dirty="0" smtClean="0"/>
              <a:t>Selection</a:t>
            </a:r>
            <a:r>
              <a:rPr lang="en-US" sz="3600" dirty="0" smtClean="0"/>
              <a:t/>
            </a:r>
            <a:br>
              <a:rPr lang="en-US" sz="3600" dirty="0" smtClean="0"/>
            </a:br>
            <a:endParaRPr lang="en-US" sz="3600" dirty="0"/>
          </a:p>
        </p:txBody>
      </p:sp>
      <p:sp>
        <p:nvSpPr>
          <p:cNvPr id="3" name="Content Placeholder 2"/>
          <p:cNvSpPr>
            <a:spLocks noGrp="1"/>
          </p:cNvSpPr>
          <p:nvPr>
            <p:ph idx="1"/>
          </p:nvPr>
        </p:nvSpPr>
        <p:spPr>
          <a:xfrm>
            <a:off x="457200" y="762000"/>
            <a:ext cx="8458200" cy="5715000"/>
          </a:xfrm>
        </p:spPr>
        <p:txBody>
          <a:bodyPr>
            <a:normAutofit fontScale="77500" lnSpcReduction="20000"/>
          </a:bodyPr>
          <a:lstStyle/>
          <a:p>
            <a:pPr>
              <a:buNone/>
            </a:pPr>
            <a:r>
              <a:rPr lang="en-US" sz="2800" dirty="0" smtClean="0"/>
              <a:t>Application Evaluation Methods of Selection</a:t>
            </a:r>
            <a:r>
              <a:rPr lang="en-US" dirty="0" smtClean="0"/>
              <a:t>:</a:t>
            </a:r>
          </a:p>
          <a:p>
            <a:pPr>
              <a:buFont typeface="Wingdings" pitchFamily="2" charset="2"/>
              <a:buChar char="§"/>
            </a:pPr>
            <a:r>
              <a:rPr lang="en-US" sz="2000" dirty="0" smtClean="0"/>
              <a:t>Interviews</a:t>
            </a:r>
            <a:endParaRPr lang="en-US" sz="2000" dirty="0"/>
          </a:p>
          <a:p>
            <a:pPr>
              <a:buFont typeface="Wingdings" pitchFamily="2" charset="2"/>
              <a:buChar char="§"/>
            </a:pPr>
            <a:r>
              <a:rPr lang="en-US" sz="2000" dirty="0" smtClean="0"/>
              <a:t>Tests</a:t>
            </a:r>
            <a:endParaRPr lang="en-US" sz="2000" dirty="0"/>
          </a:p>
          <a:p>
            <a:pPr>
              <a:buFont typeface="Wingdings" pitchFamily="2" charset="2"/>
              <a:buChar char="§"/>
            </a:pPr>
            <a:r>
              <a:rPr lang="en-US" sz="2000" dirty="0" smtClean="0"/>
              <a:t>Background Investigations</a:t>
            </a:r>
          </a:p>
          <a:p>
            <a:pPr>
              <a:buFont typeface="Wingdings" pitchFamily="2" charset="2"/>
              <a:buChar char="§"/>
            </a:pPr>
            <a:r>
              <a:rPr lang="en-US" sz="2000" dirty="0" smtClean="0"/>
              <a:t>Medical Tests</a:t>
            </a:r>
          </a:p>
          <a:p>
            <a:pPr algn="ctr">
              <a:buNone/>
            </a:pPr>
            <a:r>
              <a:rPr lang="en-US" sz="3600" dirty="0" smtClean="0"/>
              <a:t>Hiring</a:t>
            </a:r>
          </a:p>
          <a:p>
            <a:pPr algn="ctr">
              <a:buNone/>
            </a:pPr>
            <a:endParaRPr lang="en-US" sz="3600" dirty="0" smtClean="0"/>
          </a:p>
          <a:p>
            <a:pPr algn="just">
              <a:buNone/>
            </a:pPr>
            <a:r>
              <a:rPr lang="en-US" sz="2200" dirty="0" smtClean="0"/>
              <a:t>This is the process of appointing the person selected for a particular job.</a:t>
            </a:r>
          </a:p>
          <a:p>
            <a:pPr algn="just">
              <a:buNone/>
            </a:pPr>
            <a:endParaRPr lang="en-US" sz="2200" dirty="0" smtClean="0"/>
          </a:p>
          <a:p>
            <a:pPr algn="ctr">
              <a:buNone/>
            </a:pPr>
            <a:r>
              <a:rPr lang="en-US" sz="2200" dirty="0" smtClean="0"/>
              <a:t> </a:t>
            </a:r>
            <a:r>
              <a:rPr lang="en-US" sz="3600" dirty="0" smtClean="0"/>
              <a:t>Induction</a:t>
            </a:r>
          </a:p>
          <a:p>
            <a:pPr algn="ctr">
              <a:buNone/>
            </a:pPr>
            <a:endParaRPr lang="en-US" sz="3600" dirty="0" smtClean="0"/>
          </a:p>
          <a:p>
            <a:pPr>
              <a:buNone/>
            </a:pPr>
            <a:r>
              <a:rPr lang="en-US" sz="2200" dirty="0" smtClean="0"/>
              <a:t>•Introducing the employee to the organization and the organization’s culture.</a:t>
            </a:r>
          </a:p>
          <a:p>
            <a:pPr>
              <a:buNone/>
            </a:pPr>
            <a:r>
              <a:rPr lang="en-US" sz="2200" dirty="0" smtClean="0"/>
              <a:t>•Introducing the employee to his/her job.</a:t>
            </a:r>
          </a:p>
          <a:p>
            <a:pPr algn="ctr">
              <a:buNone/>
            </a:pPr>
            <a:endParaRPr lang="en-US" sz="3600" dirty="0" smtClean="0"/>
          </a:p>
          <a:p>
            <a:pPr algn="ctr">
              <a:buNone/>
            </a:pPr>
            <a:r>
              <a:rPr lang="en-US" sz="2000" dirty="0" smtClean="0"/>
              <a:t/>
            </a:r>
            <a:br>
              <a:rPr lang="en-US" sz="2000" dirty="0" smtClean="0"/>
            </a:br>
            <a:endParaRPr lang="en-US" sz="2000" dirty="0"/>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867400"/>
          </a:xfrm>
        </p:spPr>
        <p:txBody>
          <a:bodyPr>
            <a:normAutofit fontScale="85000" lnSpcReduction="20000"/>
          </a:bodyPr>
          <a:lstStyle/>
          <a:p>
            <a:pPr fontAlgn="base"/>
            <a:r>
              <a:rPr lang="en-US" b="1" dirty="0" smtClean="0"/>
              <a:t>2. </a:t>
            </a:r>
            <a:r>
              <a:rPr lang="en-US" b="1" dirty="0" err="1" smtClean="0"/>
              <a:t>Analysing</a:t>
            </a:r>
            <a:r>
              <a:rPr lang="en-US" b="1" dirty="0" smtClean="0"/>
              <a:t> Career Opportunities:</a:t>
            </a:r>
          </a:p>
          <a:p>
            <a:pPr fontAlgn="base"/>
            <a:r>
              <a:rPr lang="en-US" dirty="0" smtClean="0"/>
              <a:t>Once career aspirations and goals of employee are known, there is a need to </a:t>
            </a:r>
            <a:r>
              <a:rPr lang="en-US" dirty="0" err="1" smtClean="0"/>
              <a:t>analyse</a:t>
            </a:r>
            <a:r>
              <a:rPr lang="en-US" dirty="0" smtClean="0"/>
              <a:t> various career opportunities available to offer under prevailing career paths in the </a:t>
            </a:r>
            <a:r>
              <a:rPr lang="en-US" dirty="0" err="1" smtClean="0"/>
              <a:t>organisation</a:t>
            </a:r>
            <a:r>
              <a:rPr lang="en-US" dirty="0" smtClean="0"/>
              <a:t>. Career paths indicate career progression. Here also, since many employees may not be aware of their own career progression path, this needs to be made known to them.</a:t>
            </a:r>
          </a:p>
          <a:p>
            <a:pPr fontAlgn="base"/>
            <a:r>
              <a:rPr lang="en-US" dirty="0" smtClean="0"/>
              <a:t>Sometimes </a:t>
            </a:r>
            <a:r>
              <a:rPr lang="en-US" dirty="0" err="1" smtClean="0"/>
              <a:t>organisations</a:t>
            </a:r>
            <a:r>
              <a:rPr lang="en-US" dirty="0" smtClean="0"/>
              <a:t> may offer career progression at a particular level for both young direct recruits and own older employees through promotions. Recognizing varying kinds of career anchors and aspirations of the two types of employees, </a:t>
            </a:r>
            <a:r>
              <a:rPr lang="en-US" dirty="0" err="1" smtClean="0"/>
              <a:t>organisations</a:t>
            </a:r>
            <a:r>
              <a:rPr lang="en-US" dirty="0" smtClean="0"/>
              <a:t> need to outline career paths striking a balance between those of internal employees with experience but without professional degree and those new recruits with excellent professional degree but lacking experience.</a:t>
            </a:r>
          </a:p>
          <a:p>
            <a:endParaRPr lang="en-US" dirty="0"/>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287963"/>
          </a:xfrm>
        </p:spPr>
        <p:txBody>
          <a:bodyPr>
            <a:normAutofit/>
          </a:bodyPr>
          <a:lstStyle/>
          <a:p>
            <a:pPr fontAlgn="base"/>
            <a:r>
              <a:rPr lang="en-US" b="1" dirty="0" smtClean="0"/>
              <a:t>3. Identifying congruence and incongruence:</a:t>
            </a:r>
          </a:p>
          <a:p>
            <a:pPr fontAlgn="base"/>
            <a:r>
              <a:rPr lang="en-US" dirty="0" smtClean="0"/>
              <a:t>At this stage, a mechanism for identifying con­gruence between employee career aspirations and </a:t>
            </a:r>
            <a:r>
              <a:rPr lang="en-US" dirty="0" err="1" smtClean="0"/>
              <a:t>organisational</a:t>
            </a:r>
            <a:r>
              <a:rPr lang="en-US" dirty="0" smtClean="0"/>
              <a:t> career system is developed. This helps identify specific areas where mismatch or incongruence prevails. This is done through relating different jobs to different career opportunities. Such a mechanism of match and mismatch between career aspirations and opportunities enables the </a:t>
            </a:r>
            <a:r>
              <a:rPr lang="en-US" dirty="0" err="1" smtClean="0"/>
              <a:t>organisation</a:t>
            </a:r>
            <a:r>
              <a:rPr lang="en-US" dirty="0" smtClean="0"/>
              <a:t> to develop realistic career goals, both long-term and short-term.</a:t>
            </a:r>
          </a:p>
          <a:p>
            <a:endParaRPr lang="en-US" dirty="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fontScale="77500" lnSpcReduction="20000"/>
          </a:bodyPr>
          <a:lstStyle/>
          <a:p>
            <a:pPr fontAlgn="base"/>
            <a:r>
              <a:rPr lang="en-US" b="1" dirty="0" smtClean="0"/>
              <a:t>4. Action plans and periodic review:</a:t>
            </a:r>
          </a:p>
          <a:p>
            <a:pPr fontAlgn="base"/>
            <a:r>
              <a:rPr lang="en-US" dirty="0" smtClean="0"/>
              <a:t>Having identified the mismatch, now it is necessary to formulate an alternative strategy to deal with the same.</a:t>
            </a:r>
          </a:p>
          <a:p>
            <a:pPr fontAlgn="base"/>
            <a:r>
              <a:rPr lang="en-US" b="1" dirty="0" smtClean="0"/>
              <a:t>Some of the strategies adopted by several </a:t>
            </a:r>
            <a:r>
              <a:rPr lang="en-US" b="1" dirty="0" err="1" smtClean="0"/>
              <a:t>organisations</a:t>
            </a:r>
            <a:r>
              <a:rPr lang="en-US" b="1" dirty="0" smtClean="0"/>
              <a:t> include the following:</a:t>
            </a:r>
            <a:endParaRPr lang="en-US" dirty="0" smtClean="0"/>
          </a:p>
          <a:p>
            <a:pPr fontAlgn="base"/>
            <a:r>
              <a:rPr lang="en-US" dirty="0" smtClean="0"/>
              <a:t>(a) Changes in career system by creating new career paths, new incentives, and new rewards by redesigning jobs for lateral movement.</a:t>
            </a:r>
          </a:p>
          <a:p>
            <a:pPr fontAlgn="base"/>
            <a:r>
              <a:rPr lang="en-US" dirty="0" smtClean="0"/>
              <a:t>(b) Change in the employee’s hopes and aspirations by creating new needs, new goals and new aspirations.</a:t>
            </a:r>
          </a:p>
          <a:p>
            <a:pPr fontAlgn="base"/>
            <a:r>
              <a:rPr lang="en-US" dirty="0" smtClean="0"/>
              <a:t>(c) Seek new basis of integration through problem solving, negotiations, compromises, etc.</a:t>
            </a:r>
          </a:p>
          <a:p>
            <a:pPr fontAlgn="base"/>
            <a:r>
              <a:rPr lang="en-US" dirty="0" smtClean="0"/>
              <a:t>After initiating these strategies, it is also necessary to review the same every now and then. Such a review will enable the </a:t>
            </a:r>
            <a:r>
              <a:rPr lang="en-US" dirty="0" err="1" smtClean="0"/>
              <a:t>organisation</a:t>
            </a:r>
            <a:r>
              <a:rPr lang="en-US" dirty="0" smtClean="0"/>
              <a:t> to know whether the plans are contributing to effective utilization of human resources by matching employee aspirations to job needs.</a:t>
            </a:r>
          </a:p>
          <a:p>
            <a:endParaRPr lang="en-US" dirty="0"/>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Career </a:t>
            </a:r>
            <a:r>
              <a:rPr lang="en-US" smtClean="0"/>
              <a:t>Planning Successful</a:t>
            </a:r>
            <a:endParaRPr lang="en-US" dirty="0"/>
          </a:p>
        </p:txBody>
      </p:sp>
      <p:sp>
        <p:nvSpPr>
          <p:cNvPr id="3" name="Content Placeholder 2"/>
          <p:cNvSpPr>
            <a:spLocks noGrp="1"/>
          </p:cNvSpPr>
          <p:nvPr>
            <p:ph sz="quarter" idx="1"/>
          </p:nvPr>
        </p:nvSpPr>
        <p:spPr/>
        <p:txBody>
          <a:bodyPr>
            <a:normAutofit/>
          </a:bodyPr>
          <a:lstStyle/>
          <a:p>
            <a:r>
              <a:rPr lang="en-US" dirty="0" smtClean="0"/>
              <a:t>Top Management Support</a:t>
            </a:r>
          </a:p>
          <a:p>
            <a:r>
              <a:rPr lang="en-US" dirty="0" smtClean="0"/>
              <a:t>Expansion</a:t>
            </a:r>
          </a:p>
          <a:p>
            <a:r>
              <a:rPr lang="en-US" dirty="0" smtClean="0"/>
              <a:t>Clear Goals</a:t>
            </a:r>
          </a:p>
          <a:p>
            <a:r>
              <a:rPr lang="en-US" dirty="0" smtClean="0"/>
              <a:t>Motivated and Hardworking Staff</a:t>
            </a:r>
          </a:p>
          <a:p>
            <a:r>
              <a:rPr lang="en-US" dirty="0" smtClean="0"/>
              <a:t>Proper Selection</a:t>
            </a:r>
          </a:p>
          <a:p>
            <a:r>
              <a:rPr lang="en-US" dirty="0" smtClean="0"/>
              <a:t>Proper Age Balance</a:t>
            </a:r>
          </a:p>
          <a:p>
            <a:r>
              <a:rPr lang="en-US" dirty="0" smtClean="0"/>
              <a:t>Fair Promotion Policy</a:t>
            </a:r>
          </a:p>
          <a:p>
            <a:r>
              <a:rPr lang="en-US" dirty="0" smtClean="0"/>
              <a:t>Management of Career Stress</a:t>
            </a:r>
          </a:p>
          <a:p>
            <a:r>
              <a:rPr lang="en-US" dirty="0" smtClean="0"/>
              <a:t>Internal Publicity</a:t>
            </a:r>
          </a:p>
          <a:p>
            <a:r>
              <a:rPr lang="en-US" dirty="0" smtClean="0"/>
              <a:t>Continuity </a:t>
            </a:r>
          </a:p>
          <a:p>
            <a:endParaRPr lang="en-US" dirty="0"/>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3718560"/>
          </a:xfrm>
        </p:spPr>
        <p:txBody>
          <a:bodyPr>
            <a:noAutofit/>
          </a:bodyPr>
          <a:lstStyle/>
          <a:p>
            <a:r>
              <a:rPr lang="en-US" sz="8800" dirty="0" smtClean="0"/>
              <a:t>UNIT 4</a:t>
            </a:r>
            <a:endParaRPr lang="en-US" sz="8800" dirty="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4143375" y="2857500"/>
            <a:ext cx="9144000" cy="0"/>
          </a:xfrm>
          <a:prstGeom prst="rect">
            <a:avLst/>
          </a:prstGeom>
          <a:noFill/>
          <a:ln w="9525">
            <a:noFill/>
            <a:miter lim="800000"/>
            <a:headEnd/>
            <a:tailEnd/>
          </a:ln>
        </p:spPr>
        <p:txBody>
          <a:bodyPr>
            <a:spAutoFit/>
          </a:bodyPr>
          <a:lstStyle/>
          <a:p>
            <a:endParaRPr lang="en-US"/>
          </a:p>
        </p:txBody>
      </p:sp>
      <p:pic>
        <p:nvPicPr>
          <p:cNvPr id="3075" name="Picture 2" descr="http://www.fotosearch.com/thumb/IMZ/IMZ161/roc0018.jpg"/>
          <p:cNvPicPr>
            <a:picLocks noChangeAspect="1" noChangeArrowheads="1"/>
          </p:cNvPicPr>
          <p:nvPr/>
        </p:nvPicPr>
        <p:blipFill>
          <a:blip r:embed="rId2" r:link="rId3"/>
          <a:srcRect/>
          <a:stretch>
            <a:fillRect/>
          </a:stretch>
        </p:blipFill>
        <p:spPr bwMode="auto">
          <a:xfrm>
            <a:off x="4225925" y="762000"/>
            <a:ext cx="4537075" cy="5791200"/>
          </a:xfrm>
          <a:prstGeom prst="rect">
            <a:avLst/>
          </a:prstGeom>
          <a:noFill/>
          <a:ln w="9525">
            <a:noFill/>
            <a:miter lim="800000"/>
            <a:headEnd/>
            <a:tailEnd/>
          </a:ln>
        </p:spPr>
      </p:pic>
      <p:sp>
        <p:nvSpPr>
          <p:cNvPr id="3076" name="Text Box 4"/>
          <p:cNvSpPr txBox="1">
            <a:spLocks noChangeArrowheads="1"/>
          </p:cNvSpPr>
          <p:nvPr/>
        </p:nvSpPr>
        <p:spPr bwMode="auto">
          <a:xfrm>
            <a:off x="838200" y="2362200"/>
            <a:ext cx="4038600" cy="1431925"/>
          </a:xfrm>
          <a:prstGeom prst="rect">
            <a:avLst/>
          </a:prstGeom>
          <a:noFill/>
          <a:ln w="9525">
            <a:noFill/>
            <a:miter lim="800000"/>
            <a:headEnd/>
            <a:tailEnd/>
          </a:ln>
        </p:spPr>
        <p:txBody>
          <a:bodyPr>
            <a:spAutoFit/>
          </a:bodyPr>
          <a:lstStyle/>
          <a:p>
            <a:r>
              <a:rPr lang="en-US" sz="4400" b="1">
                <a:solidFill>
                  <a:srgbClr val="000000"/>
                </a:solidFill>
              </a:rPr>
              <a:t>Performance </a:t>
            </a:r>
          </a:p>
          <a:p>
            <a:r>
              <a:rPr lang="en-US" sz="4400" b="1">
                <a:solidFill>
                  <a:srgbClr val="000000"/>
                </a:solidFill>
              </a:rPr>
              <a:t>Appraisal</a:t>
            </a:r>
          </a:p>
        </p:txBody>
      </p:sp>
    </p:spTree>
  </p:cSld>
  <p:clrMapOvr>
    <a:masterClrMapping/>
  </p:clrMapOvr>
  <p:transition>
    <p:blinds/>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1143000"/>
            <a:ext cx="7696200" cy="4953000"/>
          </a:xfrm>
        </p:spPr>
        <p:txBody>
          <a:bodyPr>
            <a:normAutofit fontScale="70000" lnSpcReduction="20000"/>
          </a:bodyPr>
          <a:lstStyle/>
          <a:p>
            <a:pPr algn="just"/>
            <a:r>
              <a:rPr lang="en-US" dirty="0" smtClean="0">
                <a:solidFill>
                  <a:srgbClr val="0070C0"/>
                </a:solidFill>
              </a:rPr>
              <a:t>An Organization goal can be achieved only when people use their best efforts. How to ascertain whether an employee has shown his or her best performance on a given job? The answer is performance appraisal.</a:t>
            </a:r>
          </a:p>
          <a:p>
            <a:pPr algn="just"/>
            <a:r>
              <a:rPr lang="en-US" dirty="0" smtClean="0">
                <a:solidFill>
                  <a:srgbClr val="0070C0"/>
                </a:solidFill>
              </a:rPr>
              <a:t>Employee assessment is one of the fundamental and toughest job of HRM.</a:t>
            </a:r>
          </a:p>
          <a:p>
            <a:pPr algn="just"/>
            <a:r>
              <a:rPr lang="en-US" dirty="0" smtClean="0">
                <a:solidFill>
                  <a:srgbClr val="0070C0"/>
                </a:solidFill>
              </a:rPr>
              <a:t>In simple terms, performance appraisal may be understood as the assessment of an individual’s performance in a systematic way, the performance begins measured against such factors as job knowledge, quality &amp; quantity of output, initiative , leadership abilities, supervision, dependability, cooperation, judgment , health etc.</a:t>
            </a:r>
          </a:p>
          <a:p>
            <a:pPr algn="just"/>
            <a:r>
              <a:rPr lang="en-US" dirty="0" smtClean="0">
                <a:solidFill>
                  <a:srgbClr val="0070C0"/>
                </a:solidFill>
              </a:rPr>
              <a:t>Assessment should not be confined to past performance alone. Potentials of the employee for future performance must also be assessed.      </a:t>
            </a:r>
            <a:endParaRPr lang="en-US" dirty="0">
              <a:solidFill>
                <a:srgbClr val="0070C0"/>
              </a:solidFill>
            </a:endParaRP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B050"/>
                </a:solidFill>
              </a:rPr>
              <a:t>Definition</a:t>
            </a:r>
            <a:endParaRPr lang="en-US" sz="3600" dirty="0">
              <a:solidFill>
                <a:srgbClr val="00B050"/>
              </a:solidFill>
            </a:endParaRPr>
          </a:p>
        </p:txBody>
      </p:sp>
      <p:sp>
        <p:nvSpPr>
          <p:cNvPr id="3" name="Content Placeholder 2"/>
          <p:cNvSpPr>
            <a:spLocks noGrp="1"/>
          </p:cNvSpPr>
          <p:nvPr>
            <p:ph idx="1"/>
          </p:nvPr>
        </p:nvSpPr>
        <p:spPr/>
        <p:txBody>
          <a:bodyPr/>
          <a:lstStyle/>
          <a:p>
            <a:pPr>
              <a:buNone/>
            </a:pPr>
            <a:r>
              <a:rPr lang="en-US" dirty="0" smtClean="0">
                <a:solidFill>
                  <a:srgbClr val="002060"/>
                </a:solidFill>
              </a:rPr>
              <a:t>“</a:t>
            </a:r>
            <a:r>
              <a:rPr lang="en-US" dirty="0" smtClean="0"/>
              <a:t> </a:t>
            </a:r>
            <a:r>
              <a:rPr lang="en-US" dirty="0" smtClean="0">
                <a:solidFill>
                  <a:srgbClr val="002060"/>
                </a:solidFill>
              </a:rPr>
              <a:t>It is the systematic evaluation of the individual with respect to his or her performance on the job &amp; his or her potential for development.” </a:t>
            </a:r>
            <a:endParaRPr lang="en-US" dirty="0">
              <a:solidFill>
                <a:srgbClr val="002060"/>
              </a:solidFill>
            </a:endParaRP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990600" y="685800"/>
            <a:ext cx="7772400" cy="1371600"/>
          </a:xfrm>
        </p:spPr>
        <p:txBody>
          <a:bodyPr>
            <a:normAutofit/>
          </a:bodyPr>
          <a:lstStyle/>
          <a:p>
            <a:pPr algn="just"/>
            <a:r>
              <a:rPr lang="en-US" sz="3200" dirty="0" smtClean="0">
                <a:solidFill>
                  <a:srgbClr val="00B050"/>
                </a:solidFill>
              </a:rPr>
              <a:t>Relationship between jab analysis and performance appraisal:</a:t>
            </a:r>
          </a:p>
        </p:txBody>
      </p:sp>
      <p:sp>
        <p:nvSpPr>
          <p:cNvPr id="70659" name="Rectangle 3"/>
          <p:cNvSpPr>
            <a:spLocks noGrp="1" noChangeArrowheads="1"/>
          </p:cNvSpPr>
          <p:nvPr>
            <p:ph type="body" idx="1"/>
          </p:nvPr>
        </p:nvSpPr>
        <p:spPr>
          <a:xfrm>
            <a:off x="1066800" y="2057400"/>
            <a:ext cx="7772400" cy="4114800"/>
          </a:xfrm>
          <a:noFill/>
        </p:spPr>
        <p:txBody>
          <a:bodyPr/>
          <a:lstStyle/>
          <a:p>
            <a:pPr>
              <a:buFont typeface="Wingdings" pitchFamily="2" charset="2"/>
              <a:buNone/>
            </a:pPr>
            <a:r>
              <a:rPr lang="en-US" sz="2800" dirty="0" smtClean="0">
                <a:solidFill>
                  <a:schemeClr val="tx2"/>
                </a:solidFill>
              </a:rPr>
              <a:t>Job analysis		performance	performance</a:t>
            </a:r>
          </a:p>
          <a:p>
            <a:pPr>
              <a:buFont typeface="Wingdings" pitchFamily="2" charset="2"/>
              <a:buNone/>
            </a:pPr>
            <a:r>
              <a:rPr lang="en-US" sz="2800" dirty="0" smtClean="0">
                <a:solidFill>
                  <a:schemeClr val="tx2"/>
                </a:solidFill>
              </a:rPr>
              <a:t>				standards 		appraisal</a:t>
            </a:r>
          </a:p>
          <a:p>
            <a:pPr>
              <a:buFont typeface="Wingdings" pitchFamily="2" charset="2"/>
              <a:buNone/>
            </a:pPr>
            <a:endParaRPr lang="en-US" sz="2800" dirty="0" smtClean="0">
              <a:solidFill>
                <a:schemeClr val="tx2"/>
              </a:solidFill>
            </a:endParaRPr>
          </a:p>
          <a:p>
            <a:pPr>
              <a:buFont typeface="Wingdings" pitchFamily="2" charset="2"/>
              <a:buNone/>
            </a:pPr>
            <a:r>
              <a:rPr lang="en-US" sz="2800" dirty="0" smtClean="0">
                <a:solidFill>
                  <a:srgbClr val="002060"/>
                </a:solidFill>
              </a:rPr>
              <a:t>Describes work</a:t>
            </a:r>
          </a:p>
          <a:p>
            <a:pPr>
              <a:buFont typeface="Wingdings" pitchFamily="2" charset="2"/>
              <a:buNone/>
            </a:pPr>
            <a:r>
              <a:rPr lang="en-US" sz="2800" dirty="0" smtClean="0">
                <a:solidFill>
                  <a:srgbClr val="002060"/>
                </a:solidFill>
              </a:rPr>
              <a:t>&amp; Personnel </a:t>
            </a:r>
          </a:p>
          <a:p>
            <a:pPr>
              <a:buFont typeface="Wingdings" pitchFamily="2" charset="2"/>
              <a:buNone/>
            </a:pPr>
            <a:r>
              <a:rPr lang="en-US" sz="2800" dirty="0" smtClean="0">
                <a:solidFill>
                  <a:srgbClr val="002060"/>
                </a:solidFill>
              </a:rPr>
              <a:t>Requirement</a:t>
            </a:r>
          </a:p>
          <a:p>
            <a:pPr>
              <a:buFont typeface="Wingdings" pitchFamily="2" charset="2"/>
              <a:buNone/>
            </a:pPr>
            <a:r>
              <a:rPr lang="en-US" sz="2800" dirty="0" smtClean="0">
                <a:solidFill>
                  <a:srgbClr val="002060"/>
                </a:solidFill>
              </a:rPr>
              <a:t>Of a particular</a:t>
            </a:r>
          </a:p>
          <a:p>
            <a:pPr>
              <a:buFont typeface="Wingdings" pitchFamily="2" charset="2"/>
              <a:buNone/>
            </a:pPr>
            <a:r>
              <a:rPr lang="en-US" sz="2800" dirty="0" smtClean="0">
                <a:solidFill>
                  <a:srgbClr val="002060"/>
                </a:solidFill>
              </a:rPr>
              <a:t>job</a:t>
            </a:r>
          </a:p>
        </p:txBody>
      </p:sp>
      <p:sp>
        <p:nvSpPr>
          <p:cNvPr id="70660" name="Rectangle 4"/>
          <p:cNvSpPr>
            <a:spLocks noChangeArrowheads="1"/>
          </p:cNvSpPr>
          <p:nvPr/>
        </p:nvSpPr>
        <p:spPr bwMode="auto">
          <a:xfrm>
            <a:off x="1066800" y="3352800"/>
            <a:ext cx="2362200" cy="2819400"/>
          </a:xfrm>
          <a:prstGeom prst="rect">
            <a:avLst/>
          </a:prstGeom>
          <a:noFill/>
          <a:ln w="9525">
            <a:solidFill>
              <a:schemeClr val="tx1"/>
            </a:solidFill>
            <a:miter lim="800000"/>
            <a:headEnd/>
            <a:tailEnd/>
          </a:ln>
          <a:effectLst/>
        </p:spPr>
        <p:txBody>
          <a:bodyPr wrap="none" anchor="ctr"/>
          <a:lstStyle/>
          <a:p>
            <a:endParaRPr lang="en-US"/>
          </a:p>
        </p:txBody>
      </p:sp>
      <p:sp>
        <p:nvSpPr>
          <p:cNvPr id="70661" name="Line 5"/>
          <p:cNvSpPr>
            <a:spLocks noChangeShapeType="1"/>
          </p:cNvSpPr>
          <p:nvPr/>
        </p:nvSpPr>
        <p:spPr bwMode="auto">
          <a:xfrm>
            <a:off x="2438400" y="2667000"/>
            <a:ext cx="0" cy="685800"/>
          </a:xfrm>
          <a:prstGeom prst="line">
            <a:avLst/>
          </a:prstGeom>
          <a:noFill/>
          <a:ln w="38100">
            <a:solidFill>
              <a:schemeClr val="tx1"/>
            </a:solidFill>
            <a:miter lim="800000"/>
            <a:headEnd/>
            <a:tailEnd type="triangle" w="med" len="med"/>
          </a:ln>
          <a:effectLst/>
        </p:spPr>
        <p:txBody>
          <a:bodyPr wrap="none"/>
          <a:lstStyle/>
          <a:p>
            <a:endParaRPr lang="en-US"/>
          </a:p>
        </p:txBody>
      </p:sp>
      <p:sp>
        <p:nvSpPr>
          <p:cNvPr id="70662" name="Line 6"/>
          <p:cNvSpPr>
            <a:spLocks noChangeShapeType="1"/>
          </p:cNvSpPr>
          <p:nvPr/>
        </p:nvSpPr>
        <p:spPr bwMode="auto">
          <a:xfrm>
            <a:off x="3048000" y="2514600"/>
            <a:ext cx="838200" cy="0"/>
          </a:xfrm>
          <a:prstGeom prst="line">
            <a:avLst/>
          </a:prstGeom>
          <a:noFill/>
          <a:ln w="57150">
            <a:solidFill>
              <a:schemeClr val="tx1"/>
            </a:solidFill>
            <a:miter lim="800000"/>
            <a:headEnd/>
            <a:tailEnd type="triangle" w="med" len="med"/>
          </a:ln>
          <a:effectLst/>
        </p:spPr>
        <p:txBody>
          <a:bodyPr wrap="none"/>
          <a:lstStyle/>
          <a:p>
            <a:endParaRPr lang="en-US"/>
          </a:p>
        </p:txBody>
      </p:sp>
      <p:sp>
        <p:nvSpPr>
          <p:cNvPr id="70663" name="Line 7"/>
          <p:cNvSpPr>
            <a:spLocks noChangeShapeType="1"/>
          </p:cNvSpPr>
          <p:nvPr/>
        </p:nvSpPr>
        <p:spPr bwMode="auto">
          <a:xfrm>
            <a:off x="5867400" y="2514600"/>
            <a:ext cx="685800" cy="0"/>
          </a:xfrm>
          <a:prstGeom prst="line">
            <a:avLst/>
          </a:prstGeom>
          <a:noFill/>
          <a:ln w="57150">
            <a:solidFill>
              <a:schemeClr val="tx1"/>
            </a:solidFill>
            <a:miter lim="800000"/>
            <a:headEnd/>
            <a:tailEnd type="triangle" w="med" len="med"/>
          </a:ln>
          <a:effectLst/>
        </p:spPr>
        <p:txBody>
          <a:bodyPr wrap="none"/>
          <a:lstStyle/>
          <a:p>
            <a:endParaRPr lang="en-US"/>
          </a:p>
        </p:txBody>
      </p:sp>
      <p:sp>
        <p:nvSpPr>
          <p:cNvPr id="70664" name="Text Box 8"/>
          <p:cNvSpPr txBox="1">
            <a:spLocks noChangeArrowheads="1"/>
          </p:cNvSpPr>
          <p:nvPr/>
        </p:nvSpPr>
        <p:spPr bwMode="auto">
          <a:xfrm>
            <a:off x="3657600" y="3352800"/>
            <a:ext cx="2514600" cy="3108543"/>
          </a:xfrm>
          <a:prstGeom prst="rect">
            <a:avLst/>
          </a:prstGeom>
          <a:noFill/>
          <a:ln w="9525">
            <a:noFill/>
            <a:miter lim="800000"/>
            <a:headEnd/>
            <a:tailEnd/>
          </a:ln>
          <a:effectLst/>
        </p:spPr>
        <p:txBody>
          <a:bodyPr wrap="square">
            <a:spAutoFit/>
          </a:bodyPr>
          <a:lstStyle/>
          <a:p>
            <a:r>
              <a:rPr lang="en-US" sz="2800" dirty="0">
                <a:solidFill>
                  <a:srgbClr val="002060"/>
                </a:solidFill>
              </a:rPr>
              <a:t>Translate job </a:t>
            </a:r>
          </a:p>
          <a:p>
            <a:r>
              <a:rPr lang="en-US" sz="2800" dirty="0">
                <a:solidFill>
                  <a:srgbClr val="002060"/>
                </a:solidFill>
              </a:rPr>
              <a:t>Into levels of </a:t>
            </a:r>
          </a:p>
          <a:p>
            <a:r>
              <a:rPr lang="en-US" sz="2800" dirty="0">
                <a:solidFill>
                  <a:srgbClr val="002060"/>
                </a:solidFill>
              </a:rPr>
              <a:t>To acceptable</a:t>
            </a:r>
          </a:p>
          <a:p>
            <a:r>
              <a:rPr lang="en-US" sz="2800" dirty="0">
                <a:solidFill>
                  <a:srgbClr val="002060"/>
                </a:solidFill>
              </a:rPr>
              <a:t>Or unacceptable</a:t>
            </a:r>
          </a:p>
          <a:p>
            <a:r>
              <a:rPr lang="en-US" sz="2800" dirty="0">
                <a:solidFill>
                  <a:srgbClr val="002060"/>
                </a:solidFill>
              </a:rPr>
              <a:t>performance</a:t>
            </a:r>
          </a:p>
          <a:p>
            <a:endParaRPr lang="en-US" sz="2800" dirty="0">
              <a:solidFill>
                <a:srgbClr val="000000"/>
              </a:solidFill>
            </a:endParaRPr>
          </a:p>
        </p:txBody>
      </p:sp>
      <p:sp>
        <p:nvSpPr>
          <p:cNvPr id="70666" name="Rectangle 10"/>
          <p:cNvSpPr>
            <a:spLocks noChangeArrowheads="1"/>
          </p:cNvSpPr>
          <p:nvPr/>
        </p:nvSpPr>
        <p:spPr bwMode="auto">
          <a:xfrm>
            <a:off x="3657600" y="3352800"/>
            <a:ext cx="2514600" cy="2743200"/>
          </a:xfrm>
          <a:prstGeom prst="rect">
            <a:avLst/>
          </a:prstGeom>
          <a:noFill/>
          <a:ln w="9525">
            <a:solidFill>
              <a:schemeClr val="tx1"/>
            </a:solidFill>
            <a:miter lim="800000"/>
            <a:headEnd/>
            <a:tailEnd/>
          </a:ln>
          <a:effectLst/>
        </p:spPr>
        <p:txBody>
          <a:bodyPr wrap="none" anchor="ctr"/>
          <a:lstStyle/>
          <a:p>
            <a:pPr algn="ctr"/>
            <a:endParaRPr lang="en-US">
              <a:solidFill>
                <a:srgbClr val="000000"/>
              </a:solidFill>
            </a:endParaRPr>
          </a:p>
        </p:txBody>
      </p:sp>
      <p:sp>
        <p:nvSpPr>
          <p:cNvPr id="70669" name="Rectangle 13"/>
          <p:cNvSpPr>
            <a:spLocks noChangeArrowheads="1"/>
          </p:cNvSpPr>
          <p:nvPr/>
        </p:nvSpPr>
        <p:spPr bwMode="auto">
          <a:xfrm>
            <a:off x="6400800" y="3352800"/>
            <a:ext cx="2362200" cy="2819400"/>
          </a:xfrm>
          <a:prstGeom prst="rect">
            <a:avLst/>
          </a:prstGeom>
          <a:noFill/>
          <a:ln w="9525">
            <a:solidFill>
              <a:schemeClr val="tx1"/>
            </a:solidFill>
            <a:miter lim="800000"/>
            <a:headEnd/>
            <a:tailEnd/>
          </a:ln>
          <a:effectLst/>
        </p:spPr>
        <p:txBody>
          <a:bodyPr wrap="none" anchor="ctr"/>
          <a:lstStyle/>
          <a:p>
            <a:r>
              <a:rPr lang="en-US" sz="2800" dirty="0">
                <a:solidFill>
                  <a:srgbClr val="002060"/>
                </a:solidFill>
              </a:rPr>
              <a:t>Describes the </a:t>
            </a:r>
          </a:p>
          <a:p>
            <a:r>
              <a:rPr lang="en-US" sz="2800" dirty="0">
                <a:solidFill>
                  <a:srgbClr val="002060"/>
                </a:solidFill>
              </a:rPr>
              <a:t>Job relevant </a:t>
            </a:r>
          </a:p>
          <a:p>
            <a:r>
              <a:rPr lang="en-US" sz="2800" dirty="0">
                <a:solidFill>
                  <a:srgbClr val="002060"/>
                </a:solidFill>
              </a:rPr>
              <a:t>strengths and </a:t>
            </a:r>
          </a:p>
          <a:p>
            <a:r>
              <a:rPr lang="en-US" sz="2800" dirty="0">
                <a:solidFill>
                  <a:srgbClr val="002060"/>
                </a:solidFill>
              </a:rPr>
              <a:t>weakness of</a:t>
            </a:r>
          </a:p>
          <a:p>
            <a:r>
              <a:rPr lang="en-US" sz="2800" dirty="0">
                <a:solidFill>
                  <a:srgbClr val="002060"/>
                </a:solidFill>
              </a:rPr>
              <a:t>Each individual </a:t>
            </a:r>
          </a:p>
        </p:txBody>
      </p:sp>
      <p:sp>
        <p:nvSpPr>
          <p:cNvPr id="70670" name="Line 14"/>
          <p:cNvSpPr>
            <a:spLocks noChangeShapeType="1"/>
          </p:cNvSpPr>
          <p:nvPr/>
        </p:nvSpPr>
        <p:spPr bwMode="auto">
          <a:xfrm>
            <a:off x="7391400" y="3048000"/>
            <a:ext cx="0" cy="304800"/>
          </a:xfrm>
          <a:prstGeom prst="line">
            <a:avLst/>
          </a:prstGeom>
          <a:noFill/>
          <a:ln w="38100">
            <a:solidFill>
              <a:schemeClr val="tx1"/>
            </a:solidFill>
            <a:miter lim="800000"/>
            <a:headEnd/>
            <a:tailEnd type="triangle" w="med" len="med"/>
          </a:ln>
          <a:effectLst/>
        </p:spPr>
        <p:txBody>
          <a:bodyPr wrap="none"/>
          <a:lstStyle/>
          <a:p>
            <a:endParaRPr lang="en-US"/>
          </a:p>
        </p:txBody>
      </p:sp>
      <p:sp>
        <p:nvSpPr>
          <p:cNvPr id="70671" name="Line 15"/>
          <p:cNvSpPr>
            <a:spLocks noChangeShapeType="1"/>
          </p:cNvSpPr>
          <p:nvPr/>
        </p:nvSpPr>
        <p:spPr bwMode="auto">
          <a:xfrm>
            <a:off x="4572000" y="3048000"/>
            <a:ext cx="0" cy="304800"/>
          </a:xfrm>
          <a:prstGeom prst="line">
            <a:avLst/>
          </a:prstGeom>
          <a:noFill/>
          <a:ln w="38100">
            <a:solidFill>
              <a:schemeClr val="tx1"/>
            </a:solidFill>
            <a:miter lim="800000"/>
            <a:headEnd/>
            <a:tailEnd type="triangle" w="med" len="med"/>
          </a:ln>
          <a:effectLst/>
        </p:spPr>
        <p:txBody>
          <a:bodyPr wrap="none"/>
          <a:lstStyle/>
          <a:p>
            <a:endParaRPr lang="en-US"/>
          </a:p>
        </p:txBody>
      </p:sp>
    </p:spTree>
  </p:cSld>
  <p:clrMapOvr>
    <a:masterClrMapping/>
  </p:clrMapOvr>
  <p:transition>
    <p:blinds/>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r>
              <a:rPr lang="en-US" sz="3600" b="1" dirty="0" smtClean="0">
                <a:solidFill>
                  <a:srgbClr val="00B050"/>
                </a:solidFill>
              </a:rPr>
              <a:t>Characteristics</a:t>
            </a:r>
          </a:p>
        </p:txBody>
      </p:sp>
      <p:sp>
        <p:nvSpPr>
          <p:cNvPr id="77827" name="Rectangle 3"/>
          <p:cNvSpPr>
            <a:spLocks noGrp="1" noChangeArrowheads="1"/>
          </p:cNvSpPr>
          <p:nvPr>
            <p:ph type="body" idx="1"/>
          </p:nvPr>
        </p:nvSpPr>
        <p:spPr/>
        <p:txBody>
          <a:bodyPr/>
          <a:lstStyle/>
          <a:p>
            <a:r>
              <a:rPr lang="en-US" dirty="0" smtClean="0">
                <a:solidFill>
                  <a:srgbClr val="0070C0"/>
                </a:solidFill>
              </a:rPr>
              <a:t>It is a step by step process</a:t>
            </a:r>
          </a:p>
          <a:p>
            <a:r>
              <a:rPr lang="en-US" dirty="0" smtClean="0">
                <a:solidFill>
                  <a:srgbClr val="0070C0"/>
                </a:solidFill>
              </a:rPr>
              <a:t>It examine the employee strengths and weaknesses</a:t>
            </a:r>
          </a:p>
          <a:p>
            <a:r>
              <a:rPr lang="en-US" dirty="0" smtClean="0">
                <a:solidFill>
                  <a:srgbClr val="0070C0"/>
                </a:solidFill>
              </a:rPr>
              <a:t>Scientific and objective study</a:t>
            </a:r>
          </a:p>
          <a:p>
            <a:r>
              <a:rPr lang="en-US" dirty="0" smtClean="0">
                <a:solidFill>
                  <a:srgbClr val="0070C0"/>
                </a:solidFill>
              </a:rPr>
              <a:t>Ongoing and continuous process</a:t>
            </a:r>
          </a:p>
          <a:p>
            <a:r>
              <a:rPr lang="en-US" dirty="0" smtClean="0">
                <a:solidFill>
                  <a:srgbClr val="0070C0"/>
                </a:solidFill>
              </a:rPr>
              <a:t>Secure information for making correct decisions on employees </a:t>
            </a:r>
          </a:p>
          <a:p>
            <a:endParaRPr lang="en-US" dirty="0" smtClean="0">
              <a:solidFill>
                <a:srgbClr val="000000"/>
              </a:solidFill>
            </a:endParaRPr>
          </a:p>
        </p:txBody>
      </p:sp>
    </p:spTree>
  </p:cSld>
  <p:clrMapOvr>
    <a:masterClrMapping/>
  </p:clrMapOvr>
  <p:transition>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715962"/>
          </a:xfrm>
        </p:spPr>
        <p:txBody>
          <a:bodyPr>
            <a:normAutofit/>
          </a:bodyPr>
          <a:lstStyle/>
          <a:p>
            <a:r>
              <a:rPr lang="en-US" sz="3600" dirty="0" smtClean="0"/>
              <a:t>Training &amp; Development</a:t>
            </a:r>
            <a:endParaRPr lang="en-US" sz="3600" dirty="0"/>
          </a:p>
        </p:txBody>
      </p:sp>
      <p:sp>
        <p:nvSpPr>
          <p:cNvPr id="3" name="Content Placeholder 2"/>
          <p:cNvSpPr>
            <a:spLocks noGrp="1"/>
          </p:cNvSpPr>
          <p:nvPr>
            <p:ph idx="1"/>
          </p:nvPr>
        </p:nvSpPr>
        <p:spPr>
          <a:xfrm>
            <a:off x="152400" y="1143000"/>
            <a:ext cx="8001000" cy="4983163"/>
          </a:xfrm>
        </p:spPr>
        <p:txBody>
          <a:bodyPr>
            <a:normAutofit/>
          </a:bodyPr>
          <a:lstStyle/>
          <a:p>
            <a:pPr algn="just">
              <a:buNone/>
            </a:pPr>
            <a:r>
              <a:rPr lang="en-US" sz="2000" b="1" dirty="0" smtClean="0">
                <a:latin typeface="Times New Roman" pitchFamily="18" charset="0"/>
                <a:cs typeface="Times New Roman" pitchFamily="18" charset="0"/>
              </a:rPr>
              <a:t>Employee training</a:t>
            </a:r>
          </a:p>
          <a:p>
            <a:pPr algn="just">
              <a:buFont typeface="Wingdings" pitchFamily="2" charset="2"/>
              <a:buChar char="v"/>
            </a:pPr>
            <a:r>
              <a:rPr lang="en-US" sz="2000" dirty="0" smtClean="0">
                <a:latin typeface="Times New Roman" pitchFamily="18" charset="0"/>
                <a:cs typeface="Times New Roman" pitchFamily="18" charset="0"/>
              </a:rPr>
              <a:t>Designed to assist employees in acquiring better skills for their current jobs.</a:t>
            </a:r>
          </a:p>
          <a:p>
            <a:pPr algn="just">
              <a:buFont typeface="Wingdings" pitchFamily="2" charset="2"/>
              <a:buChar char="v"/>
            </a:pPr>
            <a:r>
              <a:rPr lang="en-US" sz="2000" dirty="0" smtClean="0">
                <a:latin typeface="Times New Roman" pitchFamily="18" charset="0"/>
                <a:cs typeface="Times New Roman" pitchFamily="18" charset="0"/>
              </a:rPr>
              <a:t>Employee development</a:t>
            </a:r>
          </a:p>
          <a:p>
            <a:pPr algn="just">
              <a:buFont typeface="Wingdings" pitchFamily="2" charset="2"/>
              <a:buChar char="v"/>
            </a:pPr>
            <a:r>
              <a:rPr lang="en-US" sz="2000" dirty="0" smtClean="0">
                <a:latin typeface="Times New Roman" pitchFamily="18" charset="0"/>
                <a:cs typeface="Times New Roman" pitchFamily="18" charset="0"/>
              </a:rPr>
              <a:t>Designed to help organization to ensure that it has the necessary talent internally for meeting the future human resource needed.</a:t>
            </a:r>
          </a:p>
          <a:p>
            <a:pPr algn="just">
              <a:buNone/>
            </a:pPr>
            <a:r>
              <a:rPr lang="en-US" sz="2000" b="1" dirty="0" smtClean="0">
                <a:latin typeface="Times New Roman" pitchFamily="18" charset="0"/>
                <a:cs typeface="Times New Roman" pitchFamily="18" charset="0"/>
              </a:rPr>
              <a:t>Organization Development</a:t>
            </a:r>
          </a:p>
          <a:p>
            <a:pPr algn="just">
              <a:buNone/>
            </a:pPr>
            <a:endParaRPr lang="en-US" sz="2000" b="1" dirty="0" smtClean="0">
              <a:latin typeface="Times New Roman" pitchFamily="18" charset="0"/>
              <a:cs typeface="Times New Roman" pitchFamily="18" charset="0"/>
            </a:endParaRPr>
          </a:p>
          <a:p>
            <a:pPr algn="just">
              <a:buFont typeface="Wingdings" pitchFamily="2" charset="2"/>
              <a:buChar char="v"/>
            </a:pPr>
            <a:r>
              <a:rPr lang="en-US" sz="2000" dirty="0" smtClean="0">
                <a:latin typeface="Times New Roman" pitchFamily="18" charset="0"/>
                <a:cs typeface="Times New Roman" pitchFamily="18" charset="0"/>
              </a:rPr>
              <a:t>Deals with facilitating system–wide change in the organization.</a:t>
            </a:r>
          </a:p>
          <a:p>
            <a:pPr algn="just">
              <a:buFont typeface="Wingdings" pitchFamily="2" charset="2"/>
              <a:buChar char="v"/>
            </a:pPr>
            <a:r>
              <a:rPr lang="en-US" sz="2000" dirty="0" smtClean="0">
                <a:latin typeface="Times New Roman" pitchFamily="18" charset="0"/>
                <a:cs typeface="Times New Roman" pitchFamily="18" charset="0"/>
              </a:rPr>
              <a:t>Career development</a:t>
            </a:r>
          </a:p>
          <a:p>
            <a:pPr algn="just">
              <a:buFont typeface="Wingdings" pitchFamily="2" charset="2"/>
              <a:buChar char="v"/>
            </a:pPr>
            <a:r>
              <a:rPr lang="en-US" sz="2000" dirty="0" smtClean="0">
                <a:latin typeface="Times New Roman" pitchFamily="18" charset="0"/>
                <a:cs typeface="Times New Roman" pitchFamily="18" charset="0"/>
              </a:rPr>
              <a:t>Designed to assist employees in advancing their work lives. However, it is a responsibility of the individual, not of the organization (employee centered).</a:t>
            </a:r>
            <a:endParaRPr lang="en-US" sz="2000" b="1" dirty="0" smtClean="0">
              <a:latin typeface="Times New Roman" pitchFamily="18" charset="0"/>
              <a:cs typeface="Times New Roman" pitchFamily="18" charset="0"/>
            </a:endParaRPr>
          </a:p>
          <a:p>
            <a:endParaRPr lang="en-US" dirty="0"/>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sz="4000" b="1" dirty="0" smtClean="0"/>
              <a:t>Advantages of Performance Appraisal:</a:t>
            </a:r>
            <a:r>
              <a:rPr lang="en-US" b="1" dirty="0" smtClean="0"/>
              <a:t/>
            </a:r>
            <a:br>
              <a:rPr lang="en-US" b="1" dirty="0" smtClean="0"/>
            </a:br>
            <a:endParaRPr lang="en-US" dirty="0"/>
          </a:p>
        </p:txBody>
      </p:sp>
      <p:sp>
        <p:nvSpPr>
          <p:cNvPr id="3" name="Content Placeholder 2"/>
          <p:cNvSpPr>
            <a:spLocks noGrp="1"/>
          </p:cNvSpPr>
          <p:nvPr>
            <p:ph idx="1"/>
          </p:nvPr>
        </p:nvSpPr>
        <p:spPr>
          <a:xfrm>
            <a:off x="228600" y="685800"/>
            <a:ext cx="8610600" cy="6019800"/>
          </a:xfrm>
        </p:spPr>
        <p:txBody>
          <a:bodyPr>
            <a:normAutofit fontScale="70000" lnSpcReduction="20000"/>
          </a:bodyPr>
          <a:lstStyle/>
          <a:p>
            <a:pPr fontAlgn="base"/>
            <a:r>
              <a:rPr lang="en-US" sz="3400" b="1" dirty="0" smtClean="0"/>
              <a:t>1. Performance improvement: </a:t>
            </a:r>
            <a:r>
              <a:rPr lang="en-US" sz="3400" dirty="0" smtClean="0"/>
              <a:t>Appraisal systems always aim at improving the performance of employees. It helps to analyse and evaluate opportunity factors such as technology and social process.</a:t>
            </a:r>
          </a:p>
          <a:p>
            <a:pPr fontAlgn="base"/>
            <a:r>
              <a:rPr lang="en-US" sz="3400" b="1" dirty="0" smtClean="0"/>
              <a:t>2. Development of employees: </a:t>
            </a:r>
            <a:r>
              <a:rPr lang="en-US" sz="3400" dirty="0" smtClean="0"/>
              <a:t>Appraisal systems determine which employee needs more training and becomes primary source of information regarding the strengths and potentialities of the employees.</a:t>
            </a:r>
          </a:p>
          <a:p>
            <a:pPr fontAlgn="base"/>
            <a:r>
              <a:rPr lang="en-US" sz="3400" b="1" dirty="0" smtClean="0"/>
              <a:t>3. Corrective actions: </a:t>
            </a:r>
            <a:r>
              <a:rPr lang="en-US" sz="3400" dirty="0" smtClean="0"/>
              <a:t>Any deficiency of employees can be detected and corrective steps can be taken through appraisal system.</a:t>
            </a:r>
          </a:p>
          <a:p>
            <a:pPr fontAlgn="base"/>
            <a:r>
              <a:rPr lang="en-US" sz="3400" b="1" dirty="0" smtClean="0"/>
              <a:t>4. Career planning: </a:t>
            </a:r>
            <a:r>
              <a:rPr lang="en-US" sz="3400" dirty="0" smtClean="0"/>
              <a:t>Performance appraisal serves as a valuable tool in the case of career planning to the employees, since it helps in preparing SWOT analysis of every employee.</a:t>
            </a:r>
          </a:p>
          <a:p>
            <a:pPr fontAlgn="base"/>
            <a:r>
              <a:rPr lang="en-US" sz="3400" b="1" dirty="0" smtClean="0"/>
              <a:t>5. Promotions: </a:t>
            </a:r>
            <a:r>
              <a:rPr lang="en-US" sz="3400" dirty="0" smtClean="0"/>
              <a:t>Performance appraisal also helps the management in deciding about the promotions, transfers and rewards of the employee.</a:t>
            </a:r>
          </a:p>
          <a:p>
            <a:pPr fontAlgn="base"/>
            <a:r>
              <a:rPr lang="en-US" sz="3400" b="1" dirty="0" smtClean="0"/>
              <a:t>6. Motivation: </a:t>
            </a:r>
            <a:r>
              <a:rPr lang="en-US" sz="3400" dirty="0" smtClean="0"/>
              <a:t>It is a tool for motivating employees towards higher performance.</a:t>
            </a:r>
          </a:p>
          <a:p>
            <a:pPr fontAlgn="base">
              <a:buNone/>
            </a:pPr>
            <a:endParaRPr lang="en-US" dirty="0" smtClean="0"/>
          </a:p>
          <a:p>
            <a:endParaRPr lang="en-US" dirty="0"/>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a:bodyPr>
          <a:lstStyle/>
          <a:p>
            <a:r>
              <a:rPr lang="en-US" sz="3600" b="1" dirty="0" smtClean="0"/>
              <a:t>Disadvantages of performance appraisals:</a:t>
            </a:r>
            <a:endParaRPr lang="en-US" sz="3600" dirty="0"/>
          </a:p>
        </p:txBody>
      </p:sp>
      <p:sp>
        <p:nvSpPr>
          <p:cNvPr id="3" name="Content Placeholder 2"/>
          <p:cNvSpPr>
            <a:spLocks noGrp="1"/>
          </p:cNvSpPr>
          <p:nvPr>
            <p:ph idx="1"/>
          </p:nvPr>
        </p:nvSpPr>
        <p:spPr>
          <a:xfrm>
            <a:off x="381000" y="1143000"/>
            <a:ext cx="8382000" cy="5257800"/>
          </a:xfrm>
        </p:spPr>
        <p:txBody>
          <a:bodyPr>
            <a:normAutofit fontScale="92500"/>
          </a:bodyPr>
          <a:lstStyle/>
          <a:p>
            <a:r>
              <a:rPr lang="en-US" dirty="0" smtClean="0"/>
              <a:t>If not done right, they can create a negative experience.</a:t>
            </a:r>
          </a:p>
          <a:p>
            <a:r>
              <a:rPr lang="en-US" dirty="0" smtClean="0"/>
              <a:t>Performance appraisals are very time consuming and can be overwhelming to managers with many employees.</a:t>
            </a:r>
          </a:p>
          <a:p>
            <a:r>
              <a:rPr lang="en-US" dirty="0" smtClean="0"/>
              <a:t>They are based on human assessment and are subject to rater errors and biases.</a:t>
            </a:r>
          </a:p>
          <a:p>
            <a:r>
              <a:rPr lang="en-US" dirty="0" smtClean="0"/>
              <a:t>Can be a waste of time if not done appropriately.</a:t>
            </a:r>
          </a:p>
          <a:p>
            <a:r>
              <a:rPr lang="en-US" dirty="0" smtClean="0"/>
              <a:t>They can create a very stressful environment for everyone involved.</a:t>
            </a:r>
          </a:p>
          <a:p>
            <a:endParaRPr lang="en-US" dirty="0"/>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pPr algn="just"/>
            <a:r>
              <a:rPr lang="en-US" sz="3200" dirty="0" smtClean="0">
                <a:solidFill>
                  <a:srgbClr val="00B050"/>
                </a:solidFill>
              </a:rPr>
              <a:t>Need &amp; objectives of Performance Appraisal</a:t>
            </a:r>
            <a:endParaRPr lang="en-US" sz="3200"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00B0F0"/>
                </a:solidFill>
              </a:rPr>
              <a:t>For promotion</a:t>
            </a:r>
          </a:p>
          <a:p>
            <a:r>
              <a:rPr lang="en-US" dirty="0" smtClean="0">
                <a:solidFill>
                  <a:srgbClr val="00B0F0"/>
                </a:solidFill>
              </a:rPr>
              <a:t>To confirm the services of probationary employees</a:t>
            </a:r>
          </a:p>
          <a:p>
            <a:r>
              <a:rPr lang="en-US" dirty="0" smtClean="0">
                <a:solidFill>
                  <a:srgbClr val="00B0F0"/>
                </a:solidFill>
              </a:rPr>
              <a:t>To assess the T&amp;D needs of analysis</a:t>
            </a:r>
          </a:p>
          <a:p>
            <a:r>
              <a:rPr lang="en-US" dirty="0" smtClean="0">
                <a:solidFill>
                  <a:srgbClr val="00B0F0"/>
                </a:solidFill>
              </a:rPr>
              <a:t>To decide upon a pay raise</a:t>
            </a:r>
          </a:p>
          <a:p>
            <a:r>
              <a:rPr lang="en-US" dirty="0" smtClean="0">
                <a:solidFill>
                  <a:srgbClr val="00B0F0"/>
                </a:solidFill>
              </a:rPr>
              <a:t>To let the employees know whether they stand insofar as their performance is concerned </a:t>
            </a:r>
          </a:p>
          <a:p>
            <a:r>
              <a:rPr lang="en-US" dirty="0" smtClean="0">
                <a:solidFill>
                  <a:srgbClr val="00B0F0"/>
                </a:solidFill>
              </a:rPr>
              <a:t>To improve communication ( understanding of  personal goals &amp; the org. goals.</a:t>
            </a:r>
          </a:p>
          <a:p>
            <a:r>
              <a:rPr lang="en-US" dirty="0" smtClean="0">
                <a:solidFill>
                  <a:srgbClr val="00B0F0"/>
                </a:solidFill>
              </a:rPr>
              <a:t>It can be used to check the HR programmers  </a:t>
            </a:r>
            <a:endParaRPr lang="en-US" dirty="0">
              <a:solidFill>
                <a:srgbClr val="00B0F0"/>
              </a:solidFill>
            </a:endParaRP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Rectangle 6"/>
          <p:cNvSpPr>
            <a:spLocks noGrp="1" noChangeArrowheads="1"/>
          </p:cNvSpPr>
          <p:nvPr>
            <p:ph type="title"/>
          </p:nvPr>
        </p:nvSpPr>
        <p:spPr>
          <a:xfrm>
            <a:off x="457200" y="381000"/>
            <a:ext cx="7772400" cy="914400"/>
          </a:xfrm>
        </p:spPr>
        <p:txBody>
          <a:bodyPr>
            <a:normAutofit/>
          </a:bodyPr>
          <a:lstStyle/>
          <a:p>
            <a:r>
              <a:rPr lang="en-US" sz="3600" b="1" dirty="0" smtClean="0">
                <a:solidFill>
                  <a:srgbClr val="00B050"/>
                </a:solidFill>
              </a:rPr>
              <a:t>Steps in performance appraisal</a:t>
            </a:r>
          </a:p>
        </p:txBody>
      </p:sp>
      <p:sp>
        <p:nvSpPr>
          <p:cNvPr id="72711" name="Text Box 7"/>
          <p:cNvSpPr txBox="1">
            <a:spLocks noChangeArrowheads="1"/>
          </p:cNvSpPr>
          <p:nvPr/>
        </p:nvSpPr>
        <p:spPr bwMode="auto">
          <a:xfrm>
            <a:off x="1435100" y="1219200"/>
            <a:ext cx="5579733" cy="5693866"/>
          </a:xfrm>
          <a:prstGeom prst="rect">
            <a:avLst/>
          </a:prstGeom>
          <a:noFill/>
          <a:ln w="9525">
            <a:noFill/>
            <a:miter lim="800000"/>
            <a:headEnd/>
            <a:tailEnd/>
          </a:ln>
          <a:effectLst/>
        </p:spPr>
        <p:txBody>
          <a:bodyPr wrap="square">
            <a:spAutoFit/>
          </a:bodyPr>
          <a:lstStyle/>
          <a:p>
            <a:pPr algn="ctr"/>
            <a:r>
              <a:rPr lang="en-US" sz="2800" b="1" dirty="0" smtClean="0">
                <a:solidFill>
                  <a:srgbClr val="00B0F0"/>
                </a:solidFill>
              </a:rPr>
              <a:t>Objectives of performance appraisal</a:t>
            </a:r>
            <a:endParaRPr lang="en-US" sz="2800" b="1" dirty="0">
              <a:solidFill>
                <a:srgbClr val="00B0F0"/>
              </a:solidFill>
            </a:endParaRPr>
          </a:p>
          <a:p>
            <a:pPr algn="ctr"/>
            <a:endParaRPr lang="en-US" sz="2800" b="1" dirty="0" smtClean="0">
              <a:solidFill>
                <a:srgbClr val="00B0F0"/>
              </a:solidFill>
            </a:endParaRPr>
          </a:p>
          <a:p>
            <a:pPr algn="ctr"/>
            <a:r>
              <a:rPr lang="en-US" sz="2800" b="1" dirty="0" smtClean="0">
                <a:solidFill>
                  <a:srgbClr val="00B0F0"/>
                </a:solidFill>
              </a:rPr>
              <a:t>Establish job expectations</a:t>
            </a:r>
            <a:endParaRPr lang="en-US" sz="2800" b="1" dirty="0">
              <a:solidFill>
                <a:srgbClr val="00B0F0"/>
              </a:solidFill>
            </a:endParaRPr>
          </a:p>
          <a:p>
            <a:pPr algn="ctr"/>
            <a:endParaRPr lang="en-US" sz="2800" b="1" dirty="0">
              <a:solidFill>
                <a:srgbClr val="00B0F0"/>
              </a:solidFill>
            </a:endParaRPr>
          </a:p>
          <a:p>
            <a:pPr algn="ctr"/>
            <a:r>
              <a:rPr lang="en-US" sz="2800" b="1" dirty="0" smtClean="0">
                <a:solidFill>
                  <a:srgbClr val="00B0F0"/>
                </a:solidFill>
              </a:rPr>
              <a:t>Design an appraisal programme</a:t>
            </a:r>
            <a:endParaRPr lang="en-US" sz="2800" b="1" dirty="0">
              <a:solidFill>
                <a:srgbClr val="00B0F0"/>
              </a:solidFill>
            </a:endParaRPr>
          </a:p>
          <a:p>
            <a:pPr algn="ctr"/>
            <a:endParaRPr lang="en-US" sz="2800" b="1" dirty="0">
              <a:solidFill>
                <a:srgbClr val="00B0F0"/>
              </a:solidFill>
            </a:endParaRPr>
          </a:p>
          <a:p>
            <a:pPr algn="ctr"/>
            <a:r>
              <a:rPr lang="en-US" sz="2800" b="1" dirty="0" smtClean="0">
                <a:solidFill>
                  <a:srgbClr val="00B0F0"/>
                </a:solidFill>
              </a:rPr>
              <a:t>Appraise performance</a:t>
            </a:r>
            <a:endParaRPr lang="en-US" sz="2800" b="1" dirty="0">
              <a:solidFill>
                <a:srgbClr val="00B0F0"/>
              </a:solidFill>
            </a:endParaRPr>
          </a:p>
          <a:p>
            <a:pPr algn="ctr"/>
            <a:endParaRPr lang="en-US" sz="2800" b="1" dirty="0" smtClean="0">
              <a:solidFill>
                <a:srgbClr val="00B0F0"/>
              </a:solidFill>
            </a:endParaRPr>
          </a:p>
          <a:p>
            <a:pPr algn="ctr"/>
            <a:r>
              <a:rPr lang="en-US" sz="2800" b="1" dirty="0" smtClean="0">
                <a:solidFill>
                  <a:srgbClr val="00B0F0"/>
                </a:solidFill>
              </a:rPr>
              <a:t>Performance interview</a:t>
            </a:r>
          </a:p>
          <a:p>
            <a:pPr algn="ctr"/>
            <a:endParaRPr lang="en-US" sz="2800" b="1" dirty="0">
              <a:solidFill>
                <a:srgbClr val="00B0F0"/>
              </a:solidFill>
            </a:endParaRPr>
          </a:p>
          <a:p>
            <a:pPr algn="ctr"/>
            <a:r>
              <a:rPr lang="en-US" sz="2800" b="1" dirty="0">
                <a:solidFill>
                  <a:srgbClr val="00B0F0"/>
                </a:solidFill>
              </a:rPr>
              <a:t>Use appraisal data</a:t>
            </a:r>
          </a:p>
          <a:p>
            <a:pPr algn="ctr"/>
            <a:r>
              <a:rPr lang="en-US" sz="2800" b="1" dirty="0">
                <a:solidFill>
                  <a:srgbClr val="00B0F0"/>
                </a:solidFill>
              </a:rPr>
              <a:t>For appropriate purpose</a:t>
            </a:r>
          </a:p>
          <a:p>
            <a:pPr algn="ctr"/>
            <a:endParaRPr lang="en-US" sz="2800" b="1" dirty="0">
              <a:solidFill>
                <a:srgbClr val="000000"/>
              </a:solidFill>
            </a:endParaRPr>
          </a:p>
        </p:txBody>
      </p:sp>
      <p:sp>
        <p:nvSpPr>
          <p:cNvPr id="72712" name="Line 8"/>
          <p:cNvSpPr>
            <a:spLocks noChangeShapeType="1"/>
          </p:cNvSpPr>
          <p:nvPr/>
        </p:nvSpPr>
        <p:spPr bwMode="auto">
          <a:xfrm>
            <a:off x="4038600" y="2590800"/>
            <a:ext cx="0" cy="457200"/>
          </a:xfrm>
          <a:prstGeom prst="line">
            <a:avLst/>
          </a:prstGeom>
          <a:noFill/>
          <a:ln w="57150">
            <a:solidFill>
              <a:schemeClr val="tx1"/>
            </a:solidFill>
            <a:miter lim="800000"/>
            <a:headEnd/>
            <a:tailEnd type="triangle" w="med" len="med"/>
          </a:ln>
          <a:effectLst/>
        </p:spPr>
        <p:txBody>
          <a:bodyPr wrap="none"/>
          <a:lstStyle/>
          <a:p>
            <a:endParaRPr lang="en-US"/>
          </a:p>
        </p:txBody>
      </p:sp>
      <p:sp>
        <p:nvSpPr>
          <p:cNvPr id="72713" name="Line 9"/>
          <p:cNvSpPr>
            <a:spLocks noChangeShapeType="1"/>
          </p:cNvSpPr>
          <p:nvPr/>
        </p:nvSpPr>
        <p:spPr bwMode="auto">
          <a:xfrm>
            <a:off x="4038600" y="3505200"/>
            <a:ext cx="0" cy="457200"/>
          </a:xfrm>
          <a:prstGeom prst="line">
            <a:avLst/>
          </a:prstGeom>
          <a:noFill/>
          <a:ln w="57150">
            <a:solidFill>
              <a:schemeClr val="tx1"/>
            </a:solidFill>
            <a:miter lim="800000"/>
            <a:headEnd/>
            <a:tailEnd type="triangle" w="med" len="med"/>
          </a:ln>
          <a:effectLst/>
        </p:spPr>
        <p:txBody>
          <a:bodyPr wrap="none"/>
          <a:lstStyle/>
          <a:p>
            <a:endParaRPr lang="en-US"/>
          </a:p>
        </p:txBody>
      </p:sp>
      <p:sp>
        <p:nvSpPr>
          <p:cNvPr id="72714" name="Line 10"/>
          <p:cNvSpPr>
            <a:spLocks noChangeShapeType="1"/>
          </p:cNvSpPr>
          <p:nvPr/>
        </p:nvSpPr>
        <p:spPr bwMode="auto">
          <a:xfrm>
            <a:off x="4038600" y="4343400"/>
            <a:ext cx="0" cy="457200"/>
          </a:xfrm>
          <a:prstGeom prst="line">
            <a:avLst/>
          </a:prstGeom>
          <a:noFill/>
          <a:ln w="57150">
            <a:solidFill>
              <a:schemeClr val="tx1"/>
            </a:solidFill>
            <a:miter lim="800000"/>
            <a:headEnd/>
            <a:tailEnd type="triangle" w="med" len="med"/>
          </a:ln>
          <a:effectLst/>
        </p:spPr>
        <p:txBody>
          <a:bodyPr wrap="none"/>
          <a:lstStyle/>
          <a:p>
            <a:endParaRPr lang="en-US"/>
          </a:p>
        </p:txBody>
      </p:sp>
      <p:sp>
        <p:nvSpPr>
          <p:cNvPr id="72715" name="Line 11"/>
          <p:cNvSpPr>
            <a:spLocks noChangeShapeType="1"/>
          </p:cNvSpPr>
          <p:nvPr/>
        </p:nvSpPr>
        <p:spPr bwMode="auto">
          <a:xfrm>
            <a:off x="4038600" y="5181600"/>
            <a:ext cx="0" cy="457200"/>
          </a:xfrm>
          <a:prstGeom prst="line">
            <a:avLst/>
          </a:prstGeom>
          <a:noFill/>
          <a:ln w="57150">
            <a:solidFill>
              <a:schemeClr val="tx1"/>
            </a:solidFill>
            <a:miter lim="800000"/>
            <a:headEnd/>
            <a:tailEnd type="triangle" w="med" len="med"/>
          </a:ln>
          <a:effectLst/>
        </p:spPr>
        <p:txBody>
          <a:bodyPr wrap="none"/>
          <a:lstStyle/>
          <a:p>
            <a:endParaRPr lang="en-US"/>
          </a:p>
        </p:txBody>
      </p:sp>
      <p:sp>
        <p:nvSpPr>
          <p:cNvPr id="8" name="Line 10"/>
          <p:cNvSpPr>
            <a:spLocks noChangeShapeType="1"/>
          </p:cNvSpPr>
          <p:nvPr/>
        </p:nvSpPr>
        <p:spPr bwMode="auto">
          <a:xfrm>
            <a:off x="4038600" y="1676400"/>
            <a:ext cx="0" cy="457200"/>
          </a:xfrm>
          <a:prstGeom prst="line">
            <a:avLst/>
          </a:prstGeom>
          <a:noFill/>
          <a:ln w="57150">
            <a:solidFill>
              <a:schemeClr val="tx1"/>
            </a:solidFill>
            <a:miter lim="800000"/>
            <a:headEnd/>
            <a:tailEnd type="triangle" w="med" len="med"/>
          </a:ln>
          <a:effectLst/>
        </p:spPr>
        <p:txBody>
          <a:bodyPr wrap="none"/>
          <a:lstStyle/>
          <a:p>
            <a:endParaRPr lang="en-US"/>
          </a:p>
        </p:txBody>
      </p:sp>
    </p:spTree>
  </p:cSld>
  <p:clrMapOvr>
    <a:masterClrMapping/>
  </p:clrMapOvr>
  <p:transition>
    <p:blinds/>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Font typeface="Wingdings" pitchFamily="2" charset="2"/>
              <a:buChar char="Ø"/>
            </a:pPr>
            <a:r>
              <a:rPr lang="en-US" dirty="0" smtClean="0">
                <a:solidFill>
                  <a:srgbClr val="00B050"/>
                </a:solidFill>
              </a:rPr>
              <a:t> </a:t>
            </a:r>
            <a:r>
              <a:rPr lang="en-US" u="sng" dirty="0" smtClean="0">
                <a:solidFill>
                  <a:srgbClr val="00B0F0"/>
                </a:solidFill>
              </a:rPr>
              <a:t>Objectives of appraisal </a:t>
            </a:r>
            <a:r>
              <a:rPr lang="en-US" dirty="0" smtClean="0">
                <a:solidFill>
                  <a:srgbClr val="00B050"/>
                </a:solidFill>
              </a:rPr>
              <a:t>:- Objectives of appraisal are stated earlier. The emphasis in all these is to correct the problems.</a:t>
            </a:r>
          </a:p>
          <a:p>
            <a:pPr>
              <a:buFont typeface="Wingdings" pitchFamily="2" charset="2"/>
              <a:buChar char="Ø"/>
            </a:pPr>
            <a:r>
              <a:rPr lang="en-US" u="sng" dirty="0" smtClean="0">
                <a:solidFill>
                  <a:srgbClr val="00B0F0"/>
                </a:solidFill>
              </a:rPr>
              <a:t>Establish job expectation </a:t>
            </a:r>
            <a:r>
              <a:rPr lang="en-US" dirty="0" smtClean="0">
                <a:solidFill>
                  <a:srgbClr val="00B050"/>
                </a:solidFill>
              </a:rPr>
              <a:t>:- This step includes informing the employee what is expected of him or her on the job. Normally, a discussion is held with his or her superior to review the major duties contained in the job description. Individually should not be expected to begin the job until they understand what is expected of them.</a:t>
            </a:r>
            <a:endParaRPr lang="en-US" dirty="0">
              <a:solidFill>
                <a:srgbClr val="00B050"/>
              </a:solidFill>
            </a:endParaRP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rmAutofit lnSpcReduction="10000"/>
          </a:bodyPr>
          <a:lstStyle/>
          <a:p>
            <a:pPr>
              <a:buFont typeface="Wingdings" pitchFamily="2" charset="2"/>
              <a:buChar char="Ø"/>
            </a:pPr>
            <a:r>
              <a:rPr lang="en-US" dirty="0" smtClean="0">
                <a:solidFill>
                  <a:srgbClr val="00B050"/>
                </a:solidFill>
              </a:rPr>
              <a:t> </a:t>
            </a:r>
            <a:r>
              <a:rPr lang="en-US" u="sng" dirty="0" smtClean="0">
                <a:solidFill>
                  <a:srgbClr val="00B0F0"/>
                </a:solidFill>
              </a:rPr>
              <a:t>Design appraisal programme </a:t>
            </a:r>
            <a:r>
              <a:rPr lang="en-US" dirty="0" smtClean="0">
                <a:solidFill>
                  <a:srgbClr val="00B050"/>
                </a:solidFill>
              </a:rPr>
              <a:t>:- Designing an appraisal programme poses several questions which need answers. They are :-</a:t>
            </a:r>
          </a:p>
          <a:p>
            <a:pPr marL="571500" indent="-571500">
              <a:buAutoNum type="romanLcParenBoth"/>
            </a:pPr>
            <a:r>
              <a:rPr lang="en-US" dirty="0" smtClean="0">
                <a:solidFill>
                  <a:srgbClr val="00B050"/>
                </a:solidFill>
              </a:rPr>
              <a:t>Formal Vs Informal appraisal</a:t>
            </a:r>
          </a:p>
          <a:p>
            <a:pPr marL="571500" indent="-571500">
              <a:buAutoNum type="romanLcParenBoth"/>
            </a:pPr>
            <a:r>
              <a:rPr lang="en-US" dirty="0" smtClean="0">
                <a:solidFill>
                  <a:srgbClr val="00B050"/>
                </a:solidFill>
              </a:rPr>
              <a:t>Whose performance is to be appraised</a:t>
            </a:r>
          </a:p>
          <a:p>
            <a:pPr marL="571500" indent="-571500">
              <a:buAutoNum type="romanLcParenBoth"/>
            </a:pPr>
            <a:r>
              <a:rPr lang="en-US" dirty="0" smtClean="0">
                <a:solidFill>
                  <a:srgbClr val="00B050"/>
                </a:solidFill>
              </a:rPr>
              <a:t>Who are the raters</a:t>
            </a:r>
          </a:p>
          <a:p>
            <a:pPr marL="571500" indent="-571500">
              <a:buAutoNum type="romanLcParenBoth"/>
            </a:pPr>
            <a:r>
              <a:rPr lang="en-US" dirty="0" smtClean="0">
                <a:solidFill>
                  <a:srgbClr val="00B050"/>
                </a:solidFill>
              </a:rPr>
              <a:t>What problems are encountered</a:t>
            </a:r>
          </a:p>
          <a:p>
            <a:pPr marL="571500" indent="-571500">
              <a:buAutoNum type="romanLcParenBoth"/>
            </a:pPr>
            <a:r>
              <a:rPr lang="en-US" dirty="0" smtClean="0">
                <a:solidFill>
                  <a:srgbClr val="00B050"/>
                </a:solidFill>
              </a:rPr>
              <a:t>How to solve the problem</a:t>
            </a:r>
          </a:p>
          <a:p>
            <a:pPr marL="571500" indent="-571500">
              <a:buAutoNum type="romanLcParenBoth"/>
            </a:pPr>
            <a:r>
              <a:rPr lang="en-US" dirty="0" smtClean="0">
                <a:solidFill>
                  <a:srgbClr val="00B050"/>
                </a:solidFill>
              </a:rPr>
              <a:t>What should be evaluate</a:t>
            </a:r>
          </a:p>
          <a:p>
            <a:pPr marL="571500" indent="-571500">
              <a:buAutoNum type="romanLcParenBoth"/>
            </a:pPr>
            <a:r>
              <a:rPr lang="en-US" dirty="0" smtClean="0">
                <a:solidFill>
                  <a:srgbClr val="00B050"/>
                </a:solidFill>
              </a:rPr>
              <a:t>When to evaluate</a:t>
            </a:r>
          </a:p>
          <a:p>
            <a:pPr marL="571500" indent="-571500">
              <a:buAutoNum type="romanLcParenBoth"/>
            </a:pPr>
            <a:r>
              <a:rPr lang="en-US" dirty="0" smtClean="0">
                <a:solidFill>
                  <a:srgbClr val="00B050"/>
                </a:solidFill>
              </a:rPr>
              <a:t>What method of appraisal are to be used </a:t>
            </a:r>
            <a:endParaRPr lang="en-US" dirty="0">
              <a:solidFill>
                <a:srgbClr val="00B050"/>
              </a:solidFill>
            </a:endParaRP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fontScale="92500" lnSpcReduction="20000"/>
          </a:bodyPr>
          <a:lstStyle/>
          <a:p>
            <a:pPr marL="571500" indent="-571500" algn="just">
              <a:buAutoNum type="romanLcParenBoth"/>
            </a:pPr>
            <a:r>
              <a:rPr lang="en-US" dirty="0" smtClean="0">
                <a:solidFill>
                  <a:srgbClr val="00B0F0"/>
                </a:solidFill>
              </a:rPr>
              <a:t>Formal Vs Informal appraisal </a:t>
            </a:r>
            <a:r>
              <a:rPr lang="en-US" dirty="0" smtClean="0">
                <a:solidFill>
                  <a:srgbClr val="00B050"/>
                </a:solidFill>
              </a:rPr>
              <a:t>:- Formal appraisal usually occur at specify time period-once or twice a year. It is required by org. for the purpose of employee evaluation.                                   </a:t>
            </a:r>
          </a:p>
          <a:p>
            <a:pPr marL="571500" indent="-571500" algn="just">
              <a:buNone/>
            </a:pPr>
            <a:r>
              <a:rPr lang="en-US" dirty="0" smtClean="0">
                <a:solidFill>
                  <a:srgbClr val="00B050"/>
                </a:solidFill>
              </a:rPr>
              <a:t>                               Informal appraisal can occur whenever the supervisor feel the need for communication.</a:t>
            </a:r>
          </a:p>
          <a:p>
            <a:pPr marL="571500" indent="-571500" algn="just">
              <a:buNone/>
            </a:pPr>
            <a:r>
              <a:rPr lang="en-US" dirty="0" smtClean="0">
                <a:solidFill>
                  <a:srgbClr val="00B0F0"/>
                </a:solidFill>
              </a:rPr>
              <a:t>(ii) Whose performance is to be appraised</a:t>
            </a:r>
            <a:r>
              <a:rPr lang="en-US" dirty="0" smtClean="0">
                <a:solidFill>
                  <a:srgbClr val="00B050"/>
                </a:solidFill>
              </a:rPr>
              <a:t> :-Obviously the employees will be rated. Employees may be individual or team.</a:t>
            </a:r>
          </a:p>
          <a:p>
            <a:pPr marL="571500" indent="-571500" algn="just">
              <a:buNone/>
            </a:pPr>
            <a:r>
              <a:rPr lang="en-US" dirty="0" smtClean="0">
                <a:solidFill>
                  <a:srgbClr val="00B0F0"/>
                </a:solidFill>
              </a:rPr>
              <a:t>(iii) Who are the raters:-</a:t>
            </a:r>
            <a:r>
              <a:rPr lang="en-US" dirty="0" smtClean="0">
                <a:solidFill>
                  <a:srgbClr val="00B050"/>
                </a:solidFill>
              </a:rPr>
              <a:t> Raters can be immediate supervisors, specialists from HRD, Subordinates, Peers, Committees, clients, self-appraisal or a combination of several.</a:t>
            </a:r>
            <a:endParaRPr lang="en-US" dirty="0" smtClean="0">
              <a:solidFill>
                <a:srgbClr val="00B0F0"/>
              </a:solidFill>
            </a:endParaRPr>
          </a:p>
          <a:p>
            <a:pPr marL="571500" indent="-571500" algn="just">
              <a:buNone/>
            </a:pPr>
            <a:endParaRPr lang="en-US" dirty="0" smtClean="0">
              <a:solidFill>
                <a:srgbClr val="00B050"/>
              </a:solidFill>
            </a:endParaRPr>
          </a:p>
          <a:p>
            <a:pPr marL="571500" indent="-571500" algn="just">
              <a:buNone/>
            </a:pPr>
            <a:endParaRPr lang="en-US" dirty="0" smtClean="0">
              <a:solidFill>
                <a:srgbClr val="00B050"/>
              </a:solidFill>
            </a:endParaRPr>
          </a:p>
          <a:p>
            <a:pPr marL="571500" indent="-571500" algn="just">
              <a:buNone/>
            </a:pPr>
            <a:endParaRPr lang="en-US" dirty="0" smtClean="0">
              <a:solidFill>
                <a:srgbClr val="00B050"/>
              </a:solidFill>
            </a:endParaRP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172200"/>
          </a:xfrm>
        </p:spPr>
        <p:txBody>
          <a:bodyPr>
            <a:normAutofit fontScale="92500" lnSpcReduction="20000"/>
          </a:bodyPr>
          <a:lstStyle/>
          <a:p>
            <a:pPr>
              <a:buNone/>
            </a:pPr>
            <a:r>
              <a:rPr lang="en-US" dirty="0" smtClean="0">
                <a:solidFill>
                  <a:srgbClr val="00B0F0"/>
                </a:solidFill>
              </a:rPr>
              <a:t>(iv) What problems are encountered </a:t>
            </a:r>
            <a:r>
              <a:rPr lang="en-US" dirty="0" smtClean="0">
                <a:solidFill>
                  <a:srgbClr val="00B050"/>
                </a:solidFill>
              </a:rPr>
              <a:t>:-Performance appraisal are subject to a wide verity of inaccuracy &amp; biases referred to as rating errors. Theses errors occurs  in the raters observation judgment &amp; information processing &amp; can seriously affect the assessment result.</a:t>
            </a:r>
          </a:p>
          <a:p>
            <a:pPr>
              <a:buNone/>
            </a:pPr>
            <a:r>
              <a:rPr lang="en-US" dirty="0" smtClean="0">
                <a:solidFill>
                  <a:srgbClr val="00B050"/>
                </a:solidFill>
              </a:rPr>
              <a:t>                        The most common errors :-</a:t>
            </a:r>
          </a:p>
          <a:p>
            <a:pPr marL="571500" indent="-571500">
              <a:buAutoNum type="romanLcParenBoth"/>
            </a:pPr>
            <a:r>
              <a:rPr lang="en-US" dirty="0" smtClean="0">
                <a:solidFill>
                  <a:srgbClr val="00B050"/>
                </a:solidFill>
              </a:rPr>
              <a:t>Leniency or Severity</a:t>
            </a:r>
          </a:p>
          <a:p>
            <a:pPr marL="571500" indent="-571500">
              <a:buAutoNum type="romanLcParenBoth"/>
            </a:pPr>
            <a:r>
              <a:rPr lang="en-US" dirty="0" smtClean="0">
                <a:solidFill>
                  <a:srgbClr val="00B050"/>
                </a:solidFill>
              </a:rPr>
              <a:t>Central Tendency</a:t>
            </a:r>
          </a:p>
          <a:p>
            <a:pPr marL="571500" indent="-571500">
              <a:buAutoNum type="romanLcParenBoth"/>
            </a:pPr>
            <a:r>
              <a:rPr lang="en-US" dirty="0" smtClean="0">
                <a:solidFill>
                  <a:srgbClr val="00B050"/>
                </a:solidFill>
              </a:rPr>
              <a:t>Halo error</a:t>
            </a:r>
          </a:p>
          <a:p>
            <a:pPr marL="571500" indent="-571500">
              <a:buAutoNum type="romanLcParenBoth"/>
            </a:pPr>
            <a:r>
              <a:rPr lang="en-US" dirty="0" smtClean="0">
                <a:solidFill>
                  <a:srgbClr val="00B050"/>
                </a:solidFill>
              </a:rPr>
              <a:t>Rater effect</a:t>
            </a:r>
          </a:p>
          <a:p>
            <a:pPr marL="571500" indent="-571500">
              <a:buAutoNum type="romanLcParenBoth"/>
            </a:pPr>
            <a:r>
              <a:rPr lang="en-US" dirty="0" smtClean="0">
                <a:solidFill>
                  <a:srgbClr val="00B050"/>
                </a:solidFill>
              </a:rPr>
              <a:t>Primacy &amp; Recency effect</a:t>
            </a:r>
          </a:p>
          <a:p>
            <a:pPr marL="571500" indent="-571500">
              <a:buAutoNum type="romanLcParenBoth"/>
            </a:pPr>
            <a:r>
              <a:rPr lang="en-US" dirty="0" smtClean="0">
                <a:solidFill>
                  <a:srgbClr val="00B050"/>
                </a:solidFill>
              </a:rPr>
              <a:t>Sampling Error </a:t>
            </a:r>
          </a:p>
          <a:p>
            <a:pPr marL="571500" indent="-571500">
              <a:buAutoNum type="romanLcParenBoth"/>
            </a:pPr>
            <a:r>
              <a:rPr lang="en-US" dirty="0" smtClean="0">
                <a:solidFill>
                  <a:srgbClr val="00B050"/>
                </a:solidFill>
              </a:rPr>
              <a:t>Contrast Error</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dirty="0" smtClean="0">
                <a:solidFill>
                  <a:srgbClr val="00B050"/>
                </a:solidFill>
              </a:rPr>
              <a:t>The most common errors</a:t>
            </a:r>
            <a:endParaRPr lang="en-US" dirty="0"/>
          </a:p>
        </p:txBody>
      </p:sp>
      <p:sp>
        <p:nvSpPr>
          <p:cNvPr id="3" name="Content Placeholder 2"/>
          <p:cNvSpPr>
            <a:spLocks noGrp="1"/>
          </p:cNvSpPr>
          <p:nvPr>
            <p:ph idx="1"/>
          </p:nvPr>
        </p:nvSpPr>
        <p:spPr>
          <a:xfrm>
            <a:off x="152400" y="990600"/>
            <a:ext cx="8763000" cy="5638800"/>
          </a:xfrm>
        </p:spPr>
        <p:txBody>
          <a:bodyPr>
            <a:noAutofit/>
          </a:bodyPr>
          <a:lstStyle/>
          <a:p>
            <a:pPr algn="just" fontAlgn="base"/>
            <a:r>
              <a:rPr lang="en-US" sz="1800" b="1" dirty="0" smtClean="0"/>
              <a:t> 1.The Halo effect: </a:t>
            </a:r>
            <a:r>
              <a:rPr lang="en-US" sz="1800" dirty="0" smtClean="0"/>
              <a:t>Halo effect is defined as the ‘influence of a rater’s general impression on ratings of specific rate qualities’. It tends to occur when an evaluation rates an employee high on all jobs criteria, even if he has performed well only in one area.</a:t>
            </a:r>
          </a:p>
          <a:p>
            <a:pPr algn="just" fontAlgn="base"/>
            <a:r>
              <a:rPr lang="en-US" sz="1800" b="1" dirty="0" smtClean="0"/>
              <a:t>2. Contrast error: </a:t>
            </a:r>
            <a:r>
              <a:rPr lang="en-US" sz="1800" dirty="0" smtClean="0"/>
              <a:t>The rating is always based on performance standards. The contrast error occurs when employee is rated without taking into account the performance standard. This can also occur if a rater compares an employee’s present performance with their past performance.</a:t>
            </a:r>
          </a:p>
          <a:p>
            <a:pPr algn="just" fontAlgn="base"/>
            <a:r>
              <a:rPr lang="en-US" sz="1800" b="1" dirty="0" smtClean="0"/>
              <a:t>3. Rater bias: </a:t>
            </a:r>
            <a:r>
              <a:rPr lang="en-US" sz="1800" dirty="0" smtClean="0"/>
              <a:t>The rater’s prejudices and biasness can also influence rating. For example, a supervisor can underrate an employee based on race, sex, religion, appearance and favoritism.</a:t>
            </a:r>
          </a:p>
          <a:p>
            <a:pPr algn="just" fontAlgn="base"/>
            <a:r>
              <a:rPr lang="en-US" sz="1800" b="1" dirty="0" smtClean="0"/>
              <a:t>4. Central tendency error: </a:t>
            </a:r>
            <a:r>
              <a:rPr lang="en-US" sz="1800" dirty="0" smtClean="0"/>
              <a:t>When the supervisor rates all the employees within a narrow range, thinking all employees are of average level, this type of error occurs.</a:t>
            </a:r>
          </a:p>
          <a:p>
            <a:pPr algn="just" fontAlgn="base"/>
            <a:r>
              <a:rPr lang="en-US" sz="1800" b="1" dirty="0" smtClean="0"/>
              <a:t>5. Leniency or severity: </a:t>
            </a:r>
            <a:r>
              <a:rPr lang="en-US" sz="1800" dirty="0" smtClean="0"/>
              <a:t>Performance appraisal demands that the rater should objectively draw a conclusion about employee’s performance.</a:t>
            </a:r>
          </a:p>
          <a:p>
            <a:pPr algn="just" fontAlgn="base"/>
            <a:r>
              <a:rPr lang="en-US" sz="1800" b="1" dirty="0" smtClean="0"/>
              <a:t>6. Sampling error: </a:t>
            </a:r>
            <a:r>
              <a:rPr lang="en-US" sz="1800" dirty="0" smtClean="0"/>
              <a:t>If the rater uses a very small sample of the employee’s work, it may be subject to sampling error.</a:t>
            </a:r>
          </a:p>
          <a:p>
            <a:pPr algn="just" fontAlgn="base"/>
            <a:r>
              <a:rPr lang="en-US" sz="1800" b="1" dirty="0" smtClean="0"/>
              <a:t>7. Primary and regency errors:  </a:t>
            </a:r>
            <a:r>
              <a:rPr lang="en-US" sz="1800" dirty="0" err="1" smtClean="0"/>
              <a:t>Behaviour</a:t>
            </a:r>
            <a:r>
              <a:rPr lang="en-US" sz="1800" dirty="0" smtClean="0"/>
              <a:t> of an employee at the initial stage of rating and at the end of appraisal can affect the rating. For example, a salesman’s performance may be very low for some part of the year.</a:t>
            </a:r>
          </a:p>
          <a:p>
            <a:pPr algn="just"/>
            <a:r>
              <a:rPr lang="en-US" sz="1800" b="1" dirty="0" smtClean="0"/>
              <a:t/>
            </a:r>
            <a:br>
              <a:rPr lang="en-US" sz="1800" b="1" dirty="0" smtClean="0"/>
            </a:br>
            <a:endParaRPr lang="en-US" sz="1800" dirty="0"/>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534400" cy="5715000"/>
          </a:xfrm>
        </p:spPr>
        <p:txBody>
          <a:bodyPr>
            <a:normAutofit lnSpcReduction="10000"/>
          </a:bodyPr>
          <a:lstStyle/>
          <a:p>
            <a:pPr marL="571500" indent="-571500">
              <a:buNone/>
            </a:pPr>
            <a:r>
              <a:rPr lang="en-US" dirty="0" smtClean="0">
                <a:solidFill>
                  <a:srgbClr val="00B0F0"/>
                </a:solidFill>
              </a:rPr>
              <a:t>(v)How to solve the problem</a:t>
            </a:r>
            <a:r>
              <a:rPr lang="en-US" dirty="0" smtClean="0">
                <a:solidFill>
                  <a:schemeClr val="bg2"/>
                </a:solidFill>
              </a:rPr>
              <a:t> </a:t>
            </a:r>
            <a:r>
              <a:rPr lang="en-US" dirty="0" smtClean="0">
                <a:solidFill>
                  <a:srgbClr val="00B050"/>
                </a:solidFill>
              </a:rPr>
              <a:t>:- The best way to overcome the problems is to provide training to the raters.</a:t>
            </a:r>
          </a:p>
          <a:p>
            <a:pPr marL="571500" indent="-571500">
              <a:buNone/>
            </a:pPr>
            <a:r>
              <a:rPr lang="en-US" dirty="0" smtClean="0">
                <a:solidFill>
                  <a:srgbClr val="00B0F0"/>
                </a:solidFill>
              </a:rPr>
              <a:t>(vi) What should be rated </a:t>
            </a:r>
            <a:r>
              <a:rPr lang="en-US" dirty="0" smtClean="0">
                <a:solidFill>
                  <a:srgbClr val="00B050"/>
                </a:solidFill>
              </a:rPr>
              <a:t>:-Quality, Quantity, Timeliness, Cost effectiveness, Need for supervision, Interpersonal impact.</a:t>
            </a:r>
          </a:p>
          <a:p>
            <a:pPr marL="571500" indent="-571500">
              <a:buNone/>
            </a:pPr>
            <a:r>
              <a:rPr lang="en-US" dirty="0" smtClean="0">
                <a:solidFill>
                  <a:srgbClr val="00B0F0"/>
                </a:solidFill>
              </a:rPr>
              <a:t>(vii) When to evaluate </a:t>
            </a:r>
            <a:r>
              <a:rPr lang="en-US" dirty="0" smtClean="0">
                <a:solidFill>
                  <a:srgbClr val="00B050"/>
                </a:solidFill>
              </a:rPr>
              <a:t>:- The general trend is once in 3 months, 6 months or once in a year new hired personnel should assessed more frequently than older once. Frequent assessment is better than phased evaluation. (feedback is also provided)</a:t>
            </a:r>
            <a:endParaRPr lang="en-US" dirty="0" smtClean="0">
              <a:solidFill>
                <a:srgbClr val="00B0F0"/>
              </a:solidFill>
            </a:endParaRPr>
          </a:p>
          <a:p>
            <a:pPr marL="571500" indent="-571500">
              <a:buNone/>
            </a:pPr>
            <a:endParaRPr lang="en-US" dirty="0" smtClean="0">
              <a:solidFill>
                <a:srgbClr val="00B05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0"/>
            <a:ext cx="7772400" cy="838200"/>
          </a:xfrm>
        </p:spPr>
        <p:txBody>
          <a:bodyPr>
            <a:normAutofit fontScale="90000"/>
          </a:bodyPr>
          <a:lstStyle/>
          <a:p>
            <a:pPr eaLnBrk="1" hangingPunct="1"/>
            <a:r>
              <a:rPr lang="en-US" sz="3600" b="1" dirty="0" smtClean="0">
                <a:latin typeface="Georgia" pitchFamily="18" charset="0"/>
              </a:rPr>
              <a:t>Training and Development</a:t>
            </a:r>
          </a:p>
        </p:txBody>
      </p:sp>
      <p:sp>
        <p:nvSpPr>
          <p:cNvPr id="9219" name="Rectangle 3"/>
          <p:cNvSpPr>
            <a:spLocks noGrp="1" noChangeArrowheads="1"/>
          </p:cNvSpPr>
          <p:nvPr>
            <p:ph idx="1"/>
          </p:nvPr>
        </p:nvSpPr>
        <p:spPr>
          <a:xfrm>
            <a:off x="152400" y="762000"/>
            <a:ext cx="7924800" cy="6096000"/>
          </a:xfrm>
        </p:spPr>
        <p:txBody>
          <a:bodyPr>
            <a:normAutofit/>
          </a:bodyPr>
          <a:lstStyle/>
          <a:p>
            <a:pPr algn="just" eaLnBrk="1" hangingPunct="1">
              <a:lnSpc>
                <a:spcPct val="90000"/>
              </a:lnSpc>
              <a:buFont typeface="Wingdings" pitchFamily="2" charset="2"/>
              <a:buChar char="v"/>
            </a:pPr>
            <a:r>
              <a:rPr lang="en-US" sz="2000" dirty="0" smtClean="0">
                <a:solidFill>
                  <a:srgbClr val="0000FF"/>
                </a:solidFill>
                <a:latin typeface="Times New Roman" pitchFamily="18" charset="0"/>
                <a:cs typeface="Times New Roman" pitchFamily="18" charset="0"/>
              </a:rPr>
              <a:t>Training</a:t>
            </a:r>
            <a:r>
              <a:rPr lang="en-US" sz="2000" dirty="0" smtClean="0">
                <a:latin typeface="Times New Roman" pitchFamily="18" charset="0"/>
                <a:cs typeface="Times New Roman" pitchFamily="18" charset="0"/>
              </a:rPr>
              <a:t> - Designed to provide learners with knowledge and skills needed for their present jobs</a:t>
            </a:r>
            <a:r>
              <a:rPr lang="en-US" sz="2000" i="1" dirty="0" smtClean="0">
                <a:latin typeface="Times New Roman" pitchFamily="18" charset="0"/>
                <a:cs typeface="Times New Roman" pitchFamily="18" charset="0"/>
              </a:rPr>
              <a:t> </a:t>
            </a:r>
          </a:p>
          <a:p>
            <a:pPr algn="just" eaLnBrk="1" hangingPunct="1">
              <a:lnSpc>
                <a:spcPct val="90000"/>
              </a:lnSpc>
            </a:pPr>
            <a:endParaRPr lang="en-US" sz="2000" i="1" dirty="0" smtClean="0">
              <a:latin typeface="Times New Roman" pitchFamily="18" charset="0"/>
              <a:cs typeface="Times New Roman" pitchFamily="18" charset="0"/>
            </a:endParaRPr>
          </a:p>
          <a:p>
            <a:pPr algn="just" eaLnBrk="1" hangingPunct="1">
              <a:lnSpc>
                <a:spcPct val="90000"/>
              </a:lnSpc>
              <a:buFont typeface="Wingdings" pitchFamily="2" charset="2"/>
              <a:buChar char="v"/>
            </a:pPr>
            <a:r>
              <a:rPr lang="en-US" sz="2000" dirty="0" smtClean="0">
                <a:solidFill>
                  <a:srgbClr val="0000FF"/>
                </a:solidFill>
                <a:latin typeface="Times New Roman" pitchFamily="18" charset="0"/>
                <a:cs typeface="Times New Roman" pitchFamily="18" charset="0"/>
              </a:rPr>
              <a:t>Development</a:t>
            </a:r>
            <a:r>
              <a:rPr lang="en-US" sz="2000" dirty="0" smtClean="0">
                <a:latin typeface="Times New Roman" pitchFamily="18" charset="0"/>
                <a:cs typeface="Times New Roman" pitchFamily="18" charset="0"/>
              </a:rPr>
              <a:t> - Involves learning that goes beyond today's job; it has  more long-term focus</a:t>
            </a:r>
          </a:p>
          <a:p>
            <a:pPr algn="just" eaLnBrk="1" hangingPunct="1">
              <a:lnSpc>
                <a:spcPct val="90000"/>
              </a:lnSpc>
            </a:pPr>
            <a:endParaRPr lang="en-US" sz="2000" dirty="0" smtClean="0">
              <a:latin typeface="Times New Roman" pitchFamily="18" charset="0"/>
              <a:cs typeface="Times New Roman" pitchFamily="18" charset="0"/>
            </a:endParaRPr>
          </a:p>
          <a:p>
            <a:pPr algn="just" eaLnBrk="1" hangingPunct="1">
              <a:lnSpc>
                <a:spcPct val="90000"/>
              </a:lnSpc>
              <a:buFont typeface="Wingdings" pitchFamily="2" charset="2"/>
              <a:buChar char="v"/>
            </a:pPr>
            <a:r>
              <a:rPr lang="en-US" sz="2000" dirty="0" smtClean="0">
                <a:solidFill>
                  <a:srgbClr val="0000FF"/>
                </a:solidFill>
                <a:latin typeface="Times New Roman" pitchFamily="18" charset="0"/>
                <a:cs typeface="Times New Roman" pitchFamily="18" charset="0"/>
              </a:rPr>
              <a:t>Career development</a:t>
            </a:r>
            <a:r>
              <a:rPr lang="en-US" sz="2000" dirty="0" smtClean="0">
                <a:latin typeface="Times New Roman" pitchFamily="18" charset="0"/>
                <a:cs typeface="Times New Roman" pitchFamily="18" charset="0"/>
              </a:rPr>
              <a:t> - Formal approach used by organization to ensure that people with proper qualifications and experiences are available when needed</a:t>
            </a:r>
          </a:p>
          <a:p>
            <a:pPr algn="just" eaLnBrk="1" hangingPunct="1">
              <a:lnSpc>
                <a:spcPct val="90000"/>
              </a:lnSpc>
            </a:pPr>
            <a:endParaRPr lang="en-US" sz="2000" dirty="0" smtClean="0">
              <a:latin typeface="Times New Roman" pitchFamily="18" charset="0"/>
              <a:cs typeface="Times New Roman" pitchFamily="18" charset="0"/>
            </a:endParaRPr>
          </a:p>
          <a:p>
            <a:pPr algn="just" eaLnBrk="1" hangingPunct="1">
              <a:lnSpc>
                <a:spcPct val="90000"/>
              </a:lnSpc>
              <a:buFont typeface="Wingdings" pitchFamily="2" charset="2"/>
              <a:buChar char="v"/>
            </a:pPr>
            <a:r>
              <a:rPr lang="en-US" sz="2000" dirty="0" smtClean="0">
                <a:solidFill>
                  <a:srgbClr val="0000FF"/>
                </a:solidFill>
                <a:latin typeface="Times New Roman" pitchFamily="18" charset="0"/>
                <a:cs typeface="Times New Roman" pitchFamily="18" charset="0"/>
              </a:rPr>
              <a:t>Organization development</a:t>
            </a:r>
            <a:r>
              <a:rPr lang="en-US" sz="2000" dirty="0" smtClean="0">
                <a:latin typeface="Times New Roman" pitchFamily="18" charset="0"/>
                <a:cs typeface="Times New Roman" pitchFamily="18" charset="0"/>
              </a:rPr>
              <a:t> - Planned process of improving organization by developing its structures, systems, and processes to improve effectiveness and achieving desired goals</a:t>
            </a:r>
          </a:p>
          <a:p>
            <a:pPr algn="just" eaLnBrk="1" hangingPunct="1">
              <a:lnSpc>
                <a:spcPct val="90000"/>
              </a:lnSpc>
            </a:pPr>
            <a:endParaRPr lang="en-US" sz="2000" dirty="0" smtClean="0">
              <a:latin typeface="Times New Roman" pitchFamily="18" charset="0"/>
              <a:cs typeface="Times New Roman" pitchFamily="18" charset="0"/>
            </a:endParaRPr>
          </a:p>
          <a:p>
            <a:pPr algn="just" eaLnBrk="1" hangingPunct="1">
              <a:lnSpc>
                <a:spcPct val="90000"/>
              </a:lnSpc>
              <a:buFont typeface="Wingdings" pitchFamily="2" charset="2"/>
              <a:buChar char="v"/>
            </a:pPr>
            <a:r>
              <a:rPr lang="en-US" sz="2000" dirty="0" smtClean="0">
                <a:solidFill>
                  <a:srgbClr val="0000FF"/>
                </a:solidFill>
                <a:latin typeface="Times New Roman" pitchFamily="18" charset="0"/>
                <a:cs typeface="Times New Roman" pitchFamily="18" charset="0"/>
              </a:rPr>
              <a:t>Performance management</a:t>
            </a:r>
            <a:r>
              <a:rPr lang="en-US" sz="2000" dirty="0" smtClean="0">
                <a:latin typeface="Times New Roman" pitchFamily="18" charset="0"/>
                <a:cs typeface="Times New Roman" pitchFamily="18" charset="0"/>
              </a:rPr>
              <a:t> - Goal-oriented process directed toward ensuring organizational processes are in place to maximize productivity of employees, teams, and ultimately, the organization </a:t>
            </a:r>
          </a:p>
          <a:p>
            <a:pPr algn="just" eaLnBrk="1" hangingPunct="1">
              <a:lnSpc>
                <a:spcPct val="90000"/>
              </a:lnSpc>
              <a:buFont typeface="Wingdings" pitchFamily="2" charset="2"/>
              <a:buChar char="v"/>
            </a:pPr>
            <a:r>
              <a:rPr lang="en-US" sz="2000" dirty="0" smtClean="0">
                <a:solidFill>
                  <a:srgbClr val="0000FF"/>
                </a:solidFill>
                <a:latin typeface="Times New Roman" pitchFamily="18" charset="0"/>
                <a:cs typeface="Times New Roman" pitchFamily="18" charset="0"/>
              </a:rPr>
              <a:t>Performance appraisal</a:t>
            </a:r>
            <a:r>
              <a:rPr lang="en-US" sz="2000" dirty="0" smtClean="0">
                <a:latin typeface="Times New Roman" pitchFamily="18" charset="0"/>
                <a:cs typeface="Times New Roman" pitchFamily="18" charset="0"/>
              </a:rPr>
              <a:t> - Formal system of review and evaluation of individual or team task performance</a:t>
            </a:r>
          </a:p>
          <a:p>
            <a:pPr eaLnBrk="1" hangingPunct="1">
              <a:lnSpc>
                <a:spcPct val="90000"/>
              </a:lnSpc>
            </a:pPr>
            <a:endParaRPr lang="en-US" sz="2000" dirty="0" smtClean="0"/>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marL="571500" indent="-571500">
              <a:buNone/>
            </a:pPr>
            <a:r>
              <a:rPr lang="en-US" dirty="0" smtClean="0">
                <a:solidFill>
                  <a:srgbClr val="00B0F0"/>
                </a:solidFill>
              </a:rPr>
              <a:t>(viii)What method of appraisal are to be used </a:t>
            </a:r>
            <a:r>
              <a:rPr lang="en-US" dirty="0" smtClean="0">
                <a:solidFill>
                  <a:srgbClr val="00B050"/>
                </a:solidFill>
              </a:rPr>
              <a:t>:- </a:t>
            </a:r>
            <a:r>
              <a:rPr lang="en-US" dirty="0" err="1" smtClean="0">
                <a:solidFill>
                  <a:srgbClr val="00B050"/>
                </a:solidFill>
              </a:rPr>
              <a:t>Brodly</a:t>
            </a:r>
            <a:r>
              <a:rPr lang="en-US" dirty="0" smtClean="0">
                <a:solidFill>
                  <a:srgbClr val="00B050"/>
                </a:solidFill>
              </a:rPr>
              <a:t> classified in to 2 categories :-</a:t>
            </a:r>
          </a:p>
          <a:p>
            <a:pPr marL="571500" indent="-571500">
              <a:buNone/>
            </a:pPr>
            <a:r>
              <a:rPr lang="en-US" u="sng" dirty="0" smtClean="0">
                <a:solidFill>
                  <a:srgbClr val="00B050"/>
                </a:solidFill>
              </a:rPr>
              <a:t>Past oriented</a:t>
            </a:r>
            <a:r>
              <a:rPr lang="en-US" dirty="0" smtClean="0">
                <a:solidFill>
                  <a:srgbClr val="00B050"/>
                </a:solidFill>
              </a:rPr>
              <a:t>                                   </a:t>
            </a:r>
            <a:r>
              <a:rPr lang="en-US" u="sng" dirty="0" smtClean="0">
                <a:solidFill>
                  <a:srgbClr val="00B050"/>
                </a:solidFill>
              </a:rPr>
              <a:t>Future oriented</a:t>
            </a:r>
            <a:r>
              <a:rPr lang="en-US" dirty="0" smtClean="0">
                <a:solidFill>
                  <a:srgbClr val="00B050"/>
                </a:solidFill>
              </a:rPr>
              <a:t>                                      </a:t>
            </a:r>
          </a:p>
          <a:p>
            <a:pPr marL="571500" indent="-571500">
              <a:buNone/>
            </a:pPr>
            <a:r>
              <a:rPr lang="en-US" dirty="0" smtClean="0">
                <a:solidFill>
                  <a:srgbClr val="00B050"/>
                </a:solidFill>
              </a:rPr>
              <a:t>                                                       - MBO</a:t>
            </a:r>
          </a:p>
          <a:p>
            <a:pPr marL="571500" indent="-571500">
              <a:buNone/>
            </a:pPr>
            <a:r>
              <a:rPr lang="en-US" dirty="0" smtClean="0">
                <a:solidFill>
                  <a:srgbClr val="00B050"/>
                </a:solidFill>
              </a:rPr>
              <a:t>-Checklist                                     - 360 Appraisal</a:t>
            </a:r>
          </a:p>
          <a:p>
            <a:pPr marL="571500" indent="-571500">
              <a:buNone/>
            </a:pPr>
            <a:r>
              <a:rPr lang="en-US" dirty="0" smtClean="0">
                <a:solidFill>
                  <a:srgbClr val="00B050"/>
                </a:solidFill>
              </a:rPr>
              <a:t>-Straight Ranking Method         - Assessment center</a:t>
            </a:r>
          </a:p>
          <a:p>
            <a:pPr marL="571500" indent="-571500">
              <a:buNone/>
            </a:pPr>
            <a:r>
              <a:rPr lang="en-US" dirty="0" smtClean="0">
                <a:solidFill>
                  <a:srgbClr val="00B050"/>
                </a:solidFill>
              </a:rPr>
              <a:t>-Critical incident method</a:t>
            </a:r>
          </a:p>
          <a:p>
            <a:pPr marL="571500" indent="-571500">
              <a:buNone/>
            </a:pPr>
            <a:r>
              <a:rPr lang="en-US" dirty="0" smtClean="0">
                <a:solidFill>
                  <a:srgbClr val="00B050"/>
                </a:solidFill>
              </a:rPr>
              <a:t>-Filed review method</a:t>
            </a:r>
          </a:p>
          <a:p>
            <a:pPr marL="571500" indent="-571500">
              <a:buNone/>
            </a:pPr>
            <a:r>
              <a:rPr lang="en-US" dirty="0" smtClean="0">
                <a:solidFill>
                  <a:srgbClr val="00B050"/>
                </a:solidFill>
              </a:rPr>
              <a:t>-Group Appraisal Method</a:t>
            </a:r>
          </a:p>
          <a:p>
            <a:pPr marL="571500" indent="-571500">
              <a:buNone/>
            </a:pPr>
            <a:r>
              <a:rPr lang="en-US" dirty="0" smtClean="0">
                <a:solidFill>
                  <a:srgbClr val="00B050"/>
                </a:solidFill>
              </a:rPr>
              <a:t>-Annual confidential reports</a:t>
            </a:r>
          </a:p>
          <a:p>
            <a:pPr marL="571500" indent="-571500">
              <a:buNone/>
            </a:pPr>
            <a:r>
              <a:rPr lang="en-US" dirty="0" smtClean="0">
                <a:solidFill>
                  <a:srgbClr val="00B050"/>
                </a:solidFill>
              </a:rPr>
              <a:t>-Essay method</a:t>
            </a:r>
          </a:p>
          <a:p>
            <a:pPr marL="571500" indent="-571500">
              <a:buNone/>
            </a:pPr>
            <a:r>
              <a:rPr lang="en-US" dirty="0" smtClean="0">
                <a:solidFill>
                  <a:srgbClr val="00B050"/>
                </a:solidFill>
              </a:rPr>
              <a:t>-Cost accounting approach</a:t>
            </a:r>
          </a:p>
          <a:p>
            <a:pPr marL="571500" indent="-571500">
              <a:buNone/>
            </a:pPr>
            <a:endParaRPr lang="en-US" dirty="0" smtClean="0">
              <a:solidFill>
                <a:srgbClr val="00B050"/>
              </a:solidFill>
            </a:endParaRPr>
          </a:p>
          <a:p>
            <a:pPr marL="571500" indent="-571500">
              <a:buFontTx/>
              <a:buChar char="-"/>
            </a:pPr>
            <a:endParaRPr lang="en-US" dirty="0" smtClean="0">
              <a:solidFill>
                <a:srgbClr val="00B050"/>
              </a:solidFill>
            </a:endParaRPr>
          </a:p>
          <a:p>
            <a:pPr marL="571500" indent="-571500">
              <a:buFontTx/>
              <a:buChar char="-"/>
            </a:pPr>
            <a:endParaRPr lang="en-US" dirty="0">
              <a:solidFill>
                <a:srgbClr val="00B050"/>
              </a:solidFill>
            </a:endParaRP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019800"/>
          </a:xfrm>
        </p:spPr>
        <p:txBody>
          <a:bodyPr/>
          <a:lstStyle/>
          <a:p>
            <a:pPr>
              <a:buFont typeface="Wingdings" pitchFamily="2" charset="2"/>
              <a:buChar char="Ø"/>
            </a:pPr>
            <a:r>
              <a:rPr lang="en-US" u="sng" dirty="0" smtClean="0">
                <a:solidFill>
                  <a:srgbClr val="00B0F0"/>
                </a:solidFill>
              </a:rPr>
              <a:t>Appraise Performance</a:t>
            </a:r>
            <a:r>
              <a:rPr lang="en-US" sz="3000" dirty="0" smtClean="0">
                <a:solidFill>
                  <a:srgbClr val="00B0F0"/>
                </a:solidFill>
              </a:rPr>
              <a:t>:-</a:t>
            </a:r>
            <a:r>
              <a:rPr lang="en-US" sz="3000" dirty="0" smtClean="0">
                <a:solidFill>
                  <a:srgbClr val="00B050"/>
                </a:solidFill>
              </a:rPr>
              <a:t> The next step in the appraisal process is to measure the performance. What then is performance? Performance is essentially what an employee does or does not do. Employee performance common to most jobs include the following elements:-</a:t>
            </a:r>
          </a:p>
          <a:p>
            <a:pPr>
              <a:buNone/>
            </a:pPr>
            <a:r>
              <a:rPr lang="en-US" sz="3000" dirty="0" smtClean="0">
                <a:solidFill>
                  <a:srgbClr val="00B050"/>
                </a:solidFill>
              </a:rPr>
              <a:t>-Quantity of output</a:t>
            </a:r>
          </a:p>
          <a:p>
            <a:pPr>
              <a:buNone/>
            </a:pPr>
            <a:r>
              <a:rPr lang="en-US" sz="3000" dirty="0" smtClean="0">
                <a:solidFill>
                  <a:srgbClr val="00B050"/>
                </a:solidFill>
              </a:rPr>
              <a:t>-Quality of output</a:t>
            </a:r>
          </a:p>
          <a:p>
            <a:pPr>
              <a:buNone/>
            </a:pPr>
            <a:r>
              <a:rPr lang="en-US" sz="3000" dirty="0" smtClean="0">
                <a:solidFill>
                  <a:srgbClr val="00B050"/>
                </a:solidFill>
              </a:rPr>
              <a:t>-Timeliness of output</a:t>
            </a:r>
          </a:p>
          <a:p>
            <a:pPr>
              <a:buNone/>
            </a:pPr>
            <a:r>
              <a:rPr lang="en-US" sz="3000" dirty="0" smtClean="0">
                <a:solidFill>
                  <a:srgbClr val="00B050"/>
                </a:solidFill>
              </a:rPr>
              <a:t>-Presence at work</a:t>
            </a:r>
          </a:p>
          <a:p>
            <a:pPr>
              <a:buNone/>
            </a:pPr>
            <a:r>
              <a:rPr lang="en-US" sz="3000" dirty="0" smtClean="0">
                <a:solidFill>
                  <a:srgbClr val="00B050"/>
                </a:solidFill>
              </a:rPr>
              <a:t>-Cooperativeness</a:t>
            </a:r>
          </a:p>
          <a:p>
            <a:pPr>
              <a:buFontTx/>
              <a:buChar char="-"/>
            </a:pPr>
            <a:endParaRPr lang="en-US" sz="3000" dirty="0">
              <a:solidFill>
                <a:srgbClr val="00B0F0"/>
              </a:solidFill>
            </a:endParaRP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Autofit/>
          </a:bodyPr>
          <a:lstStyle/>
          <a:p>
            <a:pPr>
              <a:buFont typeface="Wingdings" pitchFamily="2" charset="2"/>
              <a:buChar char="Ø"/>
            </a:pPr>
            <a:r>
              <a:rPr lang="en-US" sz="2100" b="1" u="sng" dirty="0" smtClean="0">
                <a:solidFill>
                  <a:srgbClr val="00B0F0"/>
                </a:solidFill>
              </a:rPr>
              <a:t>Performance interview </a:t>
            </a:r>
            <a:r>
              <a:rPr lang="en-US" sz="2100" b="1" dirty="0" smtClean="0">
                <a:solidFill>
                  <a:srgbClr val="00B050"/>
                </a:solidFill>
              </a:rPr>
              <a:t>:- Performance interview is another step in appraisal process. Once appraisal has been made of employees, the rater should discuss &amp; review the performance with the ratees, so they will receive the feedback about where they stand in the eyes of superiors. It is necessary to effect important in performance. Performance interview has three goals :-</a:t>
            </a:r>
          </a:p>
          <a:p>
            <a:pPr>
              <a:buNone/>
            </a:pPr>
            <a:r>
              <a:rPr lang="en-US" sz="2100" b="1" dirty="0" smtClean="0">
                <a:solidFill>
                  <a:srgbClr val="00B050"/>
                </a:solidFill>
              </a:rPr>
              <a:t>(</a:t>
            </a:r>
            <a:r>
              <a:rPr lang="en-US" sz="2100" b="1" dirty="0" err="1" smtClean="0">
                <a:solidFill>
                  <a:srgbClr val="00B050"/>
                </a:solidFill>
              </a:rPr>
              <a:t>i</a:t>
            </a:r>
            <a:r>
              <a:rPr lang="en-US" sz="2100" b="1" dirty="0" smtClean="0">
                <a:solidFill>
                  <a:srgbClr val="00B050"/>
                </a:solidFill>
              </a:rPr>
              <a:t>) To change behavior of employees whose performance does not meet org. requirements.</a:t>
            </a:r>
          </a:p>
          <a:p>
            <a:pPr>
              <a:buNone/>
            </a:pPr>
            <a:r>
              <a:rPr lang="en-US" sz="2100" b="1" dirty="0" smtClean="0">
                <a:solidFill>
                  <a:srgbClr val="00B050"/>
                </a:solidFill>
              </a:rPr>
              <a:t>(ii) To maintain the behavior of employees who perform well.</a:t>
            </a:r>
          </a:p>
          <a:p>
            <a:pPr>
              <a:buNone/>
            </a:pPr>
            <a:r>
              <a:rPr lang="en-US" sz="2100" b="1" dirty="0" smtClean="0">
                <a:solidFill>
                  <a:srgbClr val="00B050"/>
                </a:solidFill>
              </a:rPr>
              <a:t>(iii) To recognize superior performance behavior so that they will be continued.  </a:t>
            </a:r>
          </a:p>
          <a:p>
            <a:pPr>
              <a:buNone/>
            </a:pPr>
            <a:r>
              <a:rPr lang="en-US" sz="2100" b="1" dirty="0" smtClean="0">
                <a:solidFill>
                  <a:srgbClr val="00B050"/>
                </a:solidFill>
              </a:rPr>
              <a:t>Techniques of feedback offer by rater are:-</a:t>
            </a:r>
          </a:p>
          <a:p>
            <a:pPr marL="571500" indent="-571500">
              <a:buAutoNum type="romanLcParenBoth"/>
            </a:pPr>
            <a:r>
              <a:rPr lang="en-US" sz="2100" b="1" dirty="0" smtClean="0">
                <a:solidFill>
                  <a:srgbClr val="00B050"/>
                </a:solidFill>
              </a:rPr>
              <a:t>Tell &amp; Sell</a:t>
            </a:r>
          </a:p>
          <a:p>
            <a:pPr marL="571500" indent="-571500">
              <a:buAutoNum type="romanLcParenBoth"/>
            </a:pPr>
            <a:r>
              <a:rPr lang="en-US" sz="2100" b="1" dirty="0" smtClean="0">
                <a:solidFill>
                  <a:srgbClr val="00B050"/>
                </a:solidFill>
              </a:rPr>
              <a:t>Tell &amp; Listen</a:t>
            </a:r>
          </a:p>
          <a:p>
            <a:pPr marL="571500" indent="-571500">
              <a:buAutoNum type="romanLcParenBoth"/>
            </a:pPr>
            <a:r>
              <a:rPr lang="en-US" sz="2100" b="1" dirty="0" smtClean="0">
                <a:solidFill>
                  <a:srgbClr val="00B050"/>
                </a:solidFill>
              </a:rPr>
              <a:t>Problem Solving</a:t>
            </a:r>
          </a:p>
          <a:p>
            <a:pPr marL="571500" indent="-571500">
              <a:buNone/>
            </a:pPr>
            <a:endParaRPr lang="en-US" sz="2100" dirty="0"/>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algn="just">
              <a:buFont typeface="Wingdings" pitchFamily="2" charset="2"/>
              <a:buChar char="Ø"/>
            </a:pPr>
            <a:r>
              <a:rPr lang="en-US" b="1" u="sng" dirty="0" smtClean="0">
                <a:solidFill>
                  <a:srgbClr val="00B0F0"/>
                </a:solidFill>
              </a:rPr>
              <a:t>Use appraisal data </a:t>
            </a:r>
            <a:r>
              <a:rPr lang="en-US" b="1" dirty="0" smtClean="0">
                <a:solidFill>
                  <a:srgbClr val="00B050"/>
                </a:solidFill>
              </a:rPr>
              <a:t>:- The final step in the evaluation process is the use of evaluation data. The data &amp; information generated through performance evaluation must be used by the HR department in various ways like</a:t>
            </a:r>
          </a:p>
          <a:p>
            <a:pPr algn="just">
              <a:buFontTx/>
              <a:buChar char="-"/>
            </a:pPr>
            <a:r>
              <a:rPr lang="en-US" b="1" dirty="0" smtClean="0">
                <a:solidFill>
                  <a:srgbClr val="00B050"/>
                </a:solidFill>
              </a:rPr>
              <a:t>Remuneration administration</a:t>
            </a:r>
          </a:p>
          <a:p>
            <a:pPr algn="just">
              <a:buFontTx/>
              <a:buChar char="-"/>
            </a:pPr>
            <a:r>
              <a:rPr lang="en-US" b="1" dirty="0" smtClean="0">
                <a:solidFill>
                  <a:srgbClr val="00B050"/>
                </a:solidFill>
              </a:rPr>
              <a:t>Validation of selection process</a:t>
            </a:r>
          </a:p>
          <a:p>
            <a:pPr algn="just">
              <a:buFontTx/>
              <a:buChar char="-"/>
            </a:pPr>
            <a:r>
              <a:rPr lang="en-US" b="1" dirty="0" smtClean="0">
                <a:solidFill>
                  <a:srgbClr val="00B050"/>
                </a:solidFill>
              </a:rPr>
              <a:t>Employee T&amp;D programme</a:t>
            </a:r>
          </a:p>
          <a:p>
            <a:pPr algn="just">
              <a:buFontTx/>
              <a:buChar char="-"/>
            </a:pPr>
            <a:r>
              <a:rPr lang="en-US" b="1" dirty="0" smtClean="0">
                <a:solidFill>
                  <a:srgbClr val="00B050"/>
                </a:solidFill>
              </a:rPr>
              <a:t>Promotion, Transfer &amp; Layoff decisions</a:t>
            </a:r>
          </a:p>
          <a:p>
            <a:pPr algn="just">
              <a:buFontTx/>
              <a:buChar char="-"/>
            </a:pPr>
            <a:r>
              <a:rPr lang="en-US" b="1" dirty="0" smtClean="0">
                <a:solidFill>
                  <a:srgbClr val="00B050"/>
                </a:solidFill>
              </a:rPr>
              <a:t>HRP</a:t>
            </a:r>
            <a:endParaRPr lang="en-US" b="1" dirty="0" smtClean="0">
              <a:solidFill>
                <a:srgbClr val="00B0F0"/>
              </a:solidFill>
            </a:endParaRP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838200"/>
            <a:ext cx="8534400" cy="609600"/>
          </a:xfrm>
        </p:spPr>
        <p:txBody>
          <a:bodyPr>
            <a:normAutofit fontScale="90000"/>
          </a:bodyPr>
          <a:lstStyle/>
          <a:p>
            <a:r>
              <a:rPr lang="en-US" sz="3600" b="1" dirty="0" smtClean="0">
                <a:solidFill>
                  <a:srgbClr val="00B0F0"/>
                </a:solidFill>
              </a:rPr>
              <a:t>Essentials of an effective appraisal system</a:t>
            </a:r>
          </a:p>
        </p:txBody>
      </p:sp>
      <p:sp>
        <p:nvSpPr>
          <p:cNvPr id="20483" name="Rectangle 3"/>
          <p:cNvSpPr>
            <a:spLocks noGrp="1" noChangeArrowheads="1"/>
          </p:cNvSpPr>
          <p:nvPr>
            <p:ph type="body" idx="1"/>
          </p:nvPr>
        </p:nvSpPr>
        <p:spPr>
          <a:xfrm>
            <a:off x="990600" y="1828800"/>
            <a:ext cx="7772400" cy="4114800"/>
          </a:xfrm>
        </p:spPr>
        <p:txBody>
          <a:bodyPr>
            <a:normAutofit lnSpcReduction="10000"/>
          </a:bodyPr>
          <a:lstStyle/>
          <a:p>
            <a:pPr>
              <a:lnSpc>
                <a:spcPct val="90000"/>
              </a:lnSpc>
            </a:pPr>
            <a:r>
              <a:rPr lang="en-US" sz="2800" dirty="0" smtClean="0">
                <a:solidFill>
                  <a:srgbClr val="00B050"/>
                </a:solidFill>
              </a:rPr>
              <a:t>Mutual trust</a:t>
            </a:r>
          </a:p>
          <a:p>
            <a:pPr>
              <a:lnSpc>
                <a:spcPct val="90000"/>
              </a:lnSpc>
            </a:pPr>
            <a:r>
              <a:rPr lang="en-US" sz="2800" dirty="0" smtClean="0">
                <a:solidFill>
                  <a:srgbClr val="00B050"/>
                </a:solidFill>
              </a:rPr>
              <a:t>Clear objectives</a:t>
            </a:r>
          </a:p>
          <a:p>
            <a:pPr>
              <a:lnSpc>
                <a:spcPct val="90000"/>
              </a:lnSpc>
            </a:pPr>
            <a:r>
              <a:rPr lang="en-US" sz="2800" dirty="0" smtClean="0">
                <a:solidFill>
                  <a:srgbClr val="00B050"/>
                </a:solidFill>
              </a:rPr>
              <a:t>Standardizations</a:t>
            </a:r>
          </a:p>
          <a:p>
            <a:pPr>
              <a:lnSpc>
                <a:spcPct val="90000"/>
              </a:lnSpc>
            </a:pPr>
            <a:r>
              <a:rPr lang="en-US" sz="2800" dirty="0" smtClean="0">
                <a:solidFill>
                  <a:srgbClr val="00B050"/>
                </a:solidFill>
              </a:rPr>
              <a:t>Training</a:t>
            </a:r>
          </a:p>
          <a:p>
            <a:pPr>
              <a:lnSpc>
                <a:spcPct val="90000"/>
              </a:lnSpc>
            </a:pPr>
            <a:r>
              <a:rPr lang="en-US" sz="2800" dirty="0" smtClean="0">
                <a:solidFill>
                  <a:srgbClr val="00B050"/>
                </a:solidFill>
              </a:rPr>
              <a:t>Job relatedness</a:t>
            </a:r>
          </a:p>
          <a:p>
            <a:pPr>
              <a:lnSpc>
                <a:spcPct val="90000"/>
              </a:lnSpc>
            </a:pPr>
            <a:r>
              <a:rPr lang="en-US" sz="2800" dirty="0" smtClean="0">
                <a:solidFill>
                  <a:srgbClr val="00B050"/>
                </a:solidFill>
              </a:rPr>
              <a:t>Documentation</a:t>
            </a:r>
          </a:p>
          <a:p>
            <a:pPr>
              <a:lnSpc>
                <a:spcPct val="90000"/>
              </a:lnSpc>
            </a:pPr>
            <a:r>
              <a:rPr lang="en-US" sz="2800" dirty="0" smtClean="0">
                <a:solidFill>
                  <a:srgbClr val="00B050"/>
                </a:solidFill>
              </a:rPr>
              <a:t>Feedback </a:t>
            </a:r>
            <a:r>
              <a:rPr lang="en-US" sz="2800" smtClean="0">
                <a:solidFill>
                  <a:srgbClr val="00B050"/>
                </a:solidFill>
              </a:rPr>
              <a:t>and participation</a:t>
            </a:r>
            <a:endParaRPr lang="en-US" sz="2800" dirty="0" smtClean="0">
              <a:solidFill>
                <a:srgbClr val="00B050"/>
              </a:solidFill>
            </a:endParaRPr>
          </a:p>
          <a:p>
            <a:pPr>
              <a:lnSpc>
                <a:spcPct val="90000"/>
              </a:lnSpc>
            </a:pPr>
            <a:r>
              <a:rPr lang="en-US" sz="2800" dirty="0" smtClean="0">
                <a:solidFill>
                  <a:srgbClr val="00B050"/>
                </a:solidFill>
              </a:rPr>
              <a:t>Post appraisal review</a:t>
            </a:r>
          </a:p>
          <a:p>
            <a:pPr>
              <a:lnSpc>
                <a:spcPct val="90000"/>
              </a:lnSpc>
            </a:pPr>
            <a:r>
              <a:rPr lang="en-US" sz="2800" dirty="0" smtClean="0">
                <a:solidFill>
                  <a:srgbClr val="00B050"/>
                </a:solidFill>
              </a:rPr>
              <a:t>Review and appeal</a:t>
            </a:r>
          </a:p>
          <a:p>
            <a:pPr>
              <a:lnSpc>
                <a:spcPct val="90000"/>
              </a:lnSpc>
            </a:pPr>
            <a:endParaRPr lang="en-US" sz="2800" dirty="0" smtClean="0">
              <a:solidFill>
                <a:srgbClr val="000000"/>
              </a:solidFill>
            </a:endParaRPr>
          </a:p>
        </p:txBody>
      </p:sp>
    </p:spTree>
  </p:cSld>
  <p:clrMapOvr>
    <a:masterClrMapping/>
  </p:clrMapOvr>
  <p:transition>
    <p:blinds/>
  </p:transition>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b="1" dirty="0" smtClean="0">
                <a:solidFill>
                  <a:srgbClr val="00B0F0"/>
                </a:solidFill>
              </a:rPr>
              <a:t>Essentials of an effective appraisal system</a:t>
            </a:r>
            <a:endParaRPr lang="en-US" sz="3600" dirty="0"/>
          </a:p>
        </p:txBody>
      </p:sp>
      <p:pic>
        <p:nvPicPr>
          <p:cNvPr id="1027" name="Picture 3"/>
          <p:cNvPicPr>
            <a:picLocks noGrp="1" noChangeAspect="1" noChangeArrowheads="1"/>
          </p:cNvPicPr>
          <p:nvPr>
            <p:ph idx="1"/>
          </p:nvPr>
        </p:nvPicPr>
        <p:blipFill>
          <a:blip r:embed="rId2"/>
          <a:srcRect/>
          <a:stretch>
            <a:fillRect/>
          </a:stretch>
        </p:blipFill>
        <p:spPr bwMode="auto">
          <a:xfrm>
            <a:off x="17781" y="1295400"/>
            <a:ext cx="8897619" cy="5257800"/>
          </a:xfrm>
          <a:prstGeom prst="rect">
            <a:avLst/>
          </a:prstGeom>
          <a:noFill/>
          <a:ln w="9525">
            <a:noFill/>
            <a:miter lim="800000"/>
            <a:headEnd/>
            <a:tailEnd/>
          </a:ln>
          <a:effectLst/>
        </p:spPr>
      </p:pic>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600" b="1" dirty="0" smtClean="0">
                <a:solidFill>
                  <a:srgbClr val="00B0F0"/>
                </a:solidFill>
              </a:rPr>
              <a:t>Essentials of an effective appraisal system</a:t>
            </a:r>
            <a:endParaRPr lang="en-US" sz="3600" dirty="0"/>
          </a:p>
        </p:txBody>
      </p:sp>
      <p:pic>
        <p:nvPicPr>
          <p:cNvPr id="2050" name="Picture 2"/>
          <p:cNvPicPr>
            <a:picLocks noGrp="1" noChangeAspect="1" noChangeArrowheads="1"/>
          </p:cNvPicPr>
          <p:nvPr>
            <p:ph idx="1"/>
          </p:nvPr>
        </p:nvPicPr>
        <p:blipFill>
          <a:blip r:embed="rId2"/>
          <a:srcRect/>
          <a:stretch>
            <a:fillRect/>
          </a:stretch>
        </p:blipFill>
        <p:spPr bwMode="auto">
          <a:xfrm>
            <a:off x="304800" y="1143000"/>
            <a:ext cx="8534400" cy="5410200"/>
          </a:xfrm>
          <a:prstGeom prst="rect">
            <a:avLst/>
          </a:prstGeom>
          <a:noFill/>
          <a:ln w="9525">
            <a:noFill/>
            <a:miter lim="800000"/>
            <a:headEnd/>
            <a:tailEnd/>
          </a:ln>
          <a:effectLst/>
        </p:spPr>
      </p:pic>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marL="571500" indent="-571500" algn="ctr">
              <a:buNone/>
            </a:pPr>
            <a:r>
              <a:rPr lang="en-US" sz="3900" dirty="0" smtClean="0">
                <a:solidFill>
                  <a:srgbClr val="00B0F0"/>
                </a:solidFill>
              </a:rPr>
              <a:t>Method of appraisal are to be used </a:t>
            </a:r>
            <a:r>
              <a:rPr lang="en-US" sz="3900" dirty="0" smtClean="0">
                <a:solidFill>
                  <a:srgbClr val="00B050"/>
                </a:solidFill>
              </a:rPr>
              <a:t>:- </a:t>
            </a:r>
            <a:endParaRPr lang="en-US" dirty="0" smtClean="0">
              <a:solidFill>
                <a:srgbClr val="00B050"/>
              </a:solidFill>
            </a:endParaRPr>
          </a:p>
          <a:p>
            <a:pPr marL="571500" indent="-571500">
              <a:buNone/>
            </a:pPr>
            <a:r>
              <a:rPr lang="en-US" dirty="0" err="1" smtClean="0">
                <a:solidFill>
                  <a:srgbClr val="00B050"/>
                </a:solidFill>
              </a:rPr>
              <a:t>Brodly</a:t>
            </a:r>
            <a:r>
              <a:rPr lang="en-US" dirty="0" smtClean="0">
                <a:solidFill>
                  <a:srgbClr val="00B050"/>
                </a:solidFill>
              </a:rPr>
              <a:t> classified in to 2 categories :-</a:t>
            </a:r>
          </a:p>
          <a:p>
            <a:pPr marL="571500" indent="-571500">
              <a:buNone/>
            </a:pPr>
            <a:r>
              <a:rPr lang="en-US" u="sng" dirty="0" smtClean="0">
                <a:solidFill>
                  <a:srgbClr val="00B050"/>
                </a:solidFill>
              </a:rPr>
              <a:t>Past oriented</a:t>
            </a:r>
            <a:r>
              <a:rPr lang="en-US" dirty="0" smtClean="0">
                <a:solidFill>
                  <a:srgbClr val="00B050"/>
                </a:solidFill>
              </a:rPr>
              <a:t>                                   </a:t>
            </a:r>
            <a:r>
              <a:rPr lang="en-US" u="sng" dirty="0" smtClean="0">
                <a:solidFill>
                  <a:srgbClr val="00B050"/>
                </a:solidFill>
              </a:rPr>
              <a:t>Future oriented</a:t>
            </a:r>
            <a:r>
              <a:rPr lang="en-US" dirty="0" smtClean="0">
                <a:solidFill>
                  <a:srgbClr val="00B050"/>
                </a:solidFill>
              </a:rPr>
              <a:t>                                      </a:t>
            </a:r>
          </a:p>
          <a:p>
            <a:pPr marL="571500" indent="-571500">
              <a:buNone/>
            </a:pPr>
            <a:r>
              <a:rPr lang="en-US" dirty="0" smtClean="0">
                <a:solidFill>
                  <a:srgbClr val="00B050"/>
                </a:solidFill>
              </a:rPr>
              <a:t>                                                       - MBO</a:t>
            </a:r>
          </a:p>
          <a:p>
            <a:pPr marL="571500" indent="-571500">
              <a:buNone/>
            </a:pPr>
            <a:r>
              <a:rPr lang="en-US" dirty="0" smtClean="0">
                <a:solidFill>
                  <a:srgbClr val="00B050"/>
                </a:solidFill>
              </a:rPr>
              <a:t>-Checklist                                     - 360 Appraisal</a:t>
            </a:r>
          </a:p>
          <a:p>
            <a:pPr marL="571500" indent="-571500">
              <a:buNone/>
            </a:pPr>
            <a:r>
              <a:rPr lang="en-US" dirty="0" smtClean="0">
                <a:solidFill>
                  <a:srgbClr val="00B050"/>
                </a:solidFill>
              </a:rPr>
              <a:t>-Straight Ranking Method         - Assessment center</a:t>
            </a:r>
          </a:p>
          <a:p>
            <a:pPr marL="571500" indent="-571500">
              <a:buNone/>
            </a:pPr>
            <a:r>
              <a:rPr lang="en-US" dirty="0" smtClean="0">
                <a:solidFill>
                  <a:srgbClr val="00B050"/>
                </a:solidFill>
              </a:rPr>
              <a:t>-Critical incident method</a:t>
            </a:r>
          </a:p>
          <a:p>
            <a:pPr marL="571500" indent="-571500">
              <a:buNone/>
            </a:pPr>
            <a:r>
              <a:rPr lang="en-US" dirty="0" smtClean="0">
                <a:solidFill>
                  <a:srgbClr val="00B050"/>
                </a:solidFill>
              </a:rPr>
              <a:t>-Filed review method</a:t>
            </a:r>
          </a:p>
          <a:p>
            <a:pPr marL="571500" indent="-571500">
              <a:buNone/>
            </a:pPr>
            <a:r>
              <a:rPr lang="en-US" dirty="0" smtClean="0">
                <a:solidFill>
                  <a:srgbClr val="00B050"/>
                </a:solidFill>
              </a:rPr>
              <a:t>-Group Appraisal Method</a:t>
            </a:r>
          </a:p>
          <a:p>
            <a:pPr marL="571500" indent="-571500">
              <a:buNone/>
            </a:pPr>
            <a:r>
              <a:rPr lang="en-US" dirty="0" smtClean="0">
                <a:solidFill>
                  <a:srgbClr val="00B050"/>
                </a:solidFill>
              </a:rPr>
              <a:t>-Annual confidential reports</a:t>
            </a:r>
          </a:p>
          <a:p>
            <a:pPr marL="571500" indent="-571500">
              <a:buNone/>
            </a:pPr>
            <a:r>
              <a:rPr lang="en-US" dirty="0" smtClean="0">
                <a:solidFill>
                  <a:srgbClr val="00B050"/>
                </a:solidFill>
              </a:rPr>
              <a:t>-Essay method</a:t>
            </a:r>
          </a:p>
          <a:p>
            <a:pPr marL="571500" indent="-571500">
              <a:buNone/>
            </a:pPr>
            <a:r>
              <a:rPr lang="en-US" dirty="0" smtClean="0">
                <a:solidFill>
                  <a:srgbClr val="00B050"/>
                </a:solidFill>
              </a:rPr>
              <a:t>-Cost accounting approach</a:t>
            </a:r>
          </a:p>
          <a:p>
            <a:pPr marL="571500" indent="-571500">
              <a:buNone/>
            </a:pPr>
            <a:endParaRPr lang="en-US" dirty="0" smtClean="0">
              <a:solidFill>
                <a:srgbClr val="00B050"/>
              </a:solidFill>
            </a:endParaRPr>
          </a:p>
          <a:p>
            <a:pPr marL="571500" indent="-571500">
              <a:buFontTx/>
              <a:buChar char="-"/>
            </a:pPr>
            <a:endParaRPr lang="en-US" dirty="0" smtClean="0">
              <a:solidFill>
                <a:srgbClr val="00B050"/>
              </a:solidFill>
            </a:endParaRPr>
          </a:p>
          <a:p>
            <a:pPr marL="571500" indent="-571500">
              <a:buFontTx/>
              <a:buChar char="-"/>
            </a:pPr>
            <a:endParaRPr lang="en-US" dirty="0">
              <a:solidFill>
                <a:srgbClr val="00B050"/>
              </a:solidFill>
            </a:endParaRP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dirty="0" smtClean="0"/>
              <a:t>Methods of Performance Appraisal </a:t>
            </a:r>
            <a:endParaRPr lang="en-US" dirty="0"/>
          </a:p>
        </p:txBody>
      </p:sp>
      <p:sp>
        <p:nvSpPr>
          <p:cNvPr id="3" name="Content Placeholder 2"/>
          <p:cNvSpPr>
            <a:spLocks noGrp="1"/>
          </p:cNvSpPr>
          <p:nvPr>
            <p:ph idx="1"/>
          </p:nvPr>
        </p:nvSpPr>
        <p:spPr>
          <a:xfrm>
            <a:off x="381000" y="1219200"/>
            <a:ext cx="8382000" cy="5334000"/>
          </a:xfrm>
        </p:spPr>
        <p:txBody>
          <a:bodyPr>
            <a:normAutofit fontScale="70000" lnSpcReduction="20000"/>
          </a:bodyPr>
          <a:lstStyle/>
          <a:p>
            <a:pPr algn="just"/>
            <a:r>
              <a:rPr lang="en-US" b="1" u="sng" dirty="0" smtClean="0"/>
              <a:t>Past Oriented Methods</a:t>
            </a:r>
            <a:endParaRPr lang="en-US" dirty="0" smtClean="0"/>
          </a:p>
          <a:p>
            <a:pPr algn="just"/>
            <a:r>
              <a:rPr lang="en-US" dirty="0" smtClean="0"/>
              <a:t>1.    </a:t>
            </a:r>
            <a:r>
              <a:rPr lang="en-US" b="1" dirty="0" smtClean="0"/>
              <a:t>Rating Scales:</a:t>
            </a:r>
            <a:r>
              <a:rPr lang="en-US" dirty="0" smtClean="0"/>
              <a:t> Rating scales consists of several numerical scales representing job related performance criterion such as dependability, initiative, output, attendance, attitude etc. Each scales ranges from excellent to poor. The total numerical scores are computed and final conclusions are derived. </a:t>
            </a:r>
          </a:p>
          <a:p>
            <a:pPr algn="just"/>
            <a:r>
              <a:rPr lang="en-US" dirty="0" smtClean="0"/>
              <a:t>Advantages – Adaptability, easy to use, low cost, every type of job can be evaluated, large number of employees covered, no formal training required. </a:t>
            </a:r>
          </a:p>
          <a:p>
            <a:pPr algn="just"/>
            <a:r>
              <a:rPr lang="en-US" dirty="0" smtClean="0"/>
              <a:t>Disadvantages – Rater’s biases</a:t>
            </a:r>
          </a:p>
          <a:p>
            <a:pPr algn="just"/>
            <a:r>
              <a:rPr lang="en-US" dirty="0" smtClean="0"/>
              <a:t>2.    </a:t>
            </a:r>
            <a:r>
              <a:rPr lang="en-US" b="1" dirty="0" smtClean="0"/>
              <a:t>Checklist:</a:t>
            </a:r>
            <a:r>
              <a:rPr lang="en-US" dirty="0" smtClean="0"/>
              <a:t> Under this method, checklist of statements of traits of employee in the form of Yes or No based questions is prepared. Here the rater only does the reporting or checking and HR department does the actual evaluation. </a:t>
            </a:r>
          </a:p>
          <a:p>
            <a:pPr algn="just"/>
            <a:r>
              <a:rPr lang="en-US" dirty="0" smtClean="0"/>
              <a:t>Advantages – economy, ease of administration, limited training required, standardization. </a:t>
            </a:r>
          </a:p>
          <a:p>
            <a:pPr algn="just"/>
            <a:r>
              <a:rPr lang="en-US" dirty="0" smtClean="0"/>
              <a:t>Disadvantages – Raters biases, use of improper weighs by HR, does not allow rater to give relative ratings</a:t>
            </a:r>
          </a:p>
          <a:p>
            <a:pPr algn="just"/>
            <a:endParaRPr lang="en-US" dirty="0"/>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Methods of Performance Appraisal </a:t>
            </a:r>
            <a:endParaRPr lang="en-US" dirty="0"/>
          </a:p>
        </p:txBody>
      </p:sp>
      <p:sp>
        <p:nvSpPr>
          <p:cNvPr id="3" name="Content Placeholder 2"/>
          <p:cNvSpPr>
            <a:spLocks noGrp="1"/>
          </p:cNvSpPr>
          <p:nvPr>
            <p:ph idx="1"/>
          </p:nvPr>
        </p:nvSpPr>
        <p:spPr>
          <a:xfrm>
            <a:off x="381000" y="1143000"/>
            <a:ext cx="8534400" cy="5486400"/>
          </a:xfrm>
        </p:spPr>
        <p:txBody>
          <a:bodyPr>
            <a:normAutofit fontScale="77500" lnSpcReduction="20000"/>
          </a:bodyPr>
          <a:lstStyle/>
          <a:p>
            <a:r>
              <a:rPr lang="en-US" dirty="0" smtClean="0"/>
              <a:t>3.    </a:t>
            </a:r>
            <a:r>
              <a:rPr lang="en-US" b="1" dirty="0" smtClean="0"/>
              <a:t>Forced Choice Method:</a:t>
            </a:r>
            <a:r>
              <a:rPr lang="en-US" dirty="0" smtClean="0"/>
              <a:t> The series of statements arranged in the blocks of two or more are given and the rater indicates which statement is true or false. The rater is forced to make a choice. HR department does actual assessment. </a:t>
            </a:r>
          </a:p>
          <a:p>
            <a:r>
              <a:rPr lang="en-US" dirty="0" smtClean="0"/>
              <a:t>Advantages – Absence of personal bias because of forced choice. </a:t>
            </a:r>
          </a:p>
          <a:p>
            <a:r>
              <a:rPr lang="en-US" dirty="0" smtClean="0"/>
              <a:t>Disadvantages – Statements may be wrongly framed.</a:t>
            </a:r>
          </a:p>
          <a:p>
            <a:r>
              <a:rPr lang="en-US" dirty="0" smtClean="0"/>
              <a:t>4.    </a:t>
            </a:r>
            <a:r>
              <a:rPr lang="en-US" b="1" dirty="0" smtClean="0"/>
              <a:t>Forced Distribution Method:</a:t>
            </a:r>
            <a:r>
              <a:rPr lang="en-US" dirty="0" smtClean="0"/>
              <a:t> here employees are clustered around a high point on a rating scale. Rater is compelled to distribute the employees on all points on the scale. It is assumed that the performance is conformed to normal distribution. </a:t>
            </a:r>
          </a:p>
          <a:p>
            <a:r>
              <a:rPr lang="en-US" dirty="0" smtClean="0"/>
              <a:t>Advantages – Eliminates </a:t>
            </a:r>
          </a:p>
          <a:p>
            <a:r>
              <a:rPr lang="en-US" dirty="0" smtClean="0"/>
              <a:t>Disadvantages – Assumption of normal distribution, unrealistic, errors of central tendency.</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391400" cy="533400"/>
          </a:xfrm>
        </p:spPr>
        <p:txBody>
          <a:bodyPr>
            <a:normAutofit fontScale="90000"/>
          </a:bodyPr>
          <a:lstStyle/>
          <a:p>
            <a:r>
              <a:rPr lang="en-US" dirty="0" smtClean="0"/>
              <a:t>Motivation</a:t>
            </a:r>
            <a:endParaRPr lang="en-US" dirty="0"/>
          </a:p>
        </p:txBody>
      </p:sp>
      <p:sp>
        <p:nvSpPr>
          <p:cNvPr id="3" name="Content Placeholder 2"/>
          <p:cNvSpPr>
            <a:spLocks noGrp="1"/>
          </p:cNvSpPr>
          <p:nvPr>
            <p:ph idx="1"/>
          </p:nvPr>
        </p:nvSpPr>
        <p:spPr>
          <a:xfrm>
            <a:off x="228600" y="762000"/>
            <a:ext cx="7924800" cy="5867400"/>
          </a:xfrm>
        </p:spPr>
        <p:txBody>
          <a:bodyPr>
            <a:normAutofit/>
          </a:bodyPr>
          <a:lstStyle/>
          <a:p>
            <a:pPr algn="just">
              <a:buFont typeface="Wingdings" pitchFamily="2" charset="2"/>
              <a:buChar char="v"/>
              <a:tabLst>
                <a:tab pos="457200" algn="l"/>
                <a:tab pos="514350" algn="l"/>
              </a:tabLst>
            </a:pPr>
            <a:r>
              <a:rPr lang="en-US" sz="2000" dirty="0" smtClean="0">
                <a:latin typeface="Times New Roman" pitchFamily="18" charset="0"/>
                <a:cs typeface="Times New Roman" pitchFamily="18" charset="0"/>
              </a:rPr>
              <a:t>An employee’s intrinsic enthusiasm about and drive to accomplish work.</a:t>
            </a:r>
          </a:p>
          <a:p>
            <a:pPr algn="just">
              <a:tabLst>
                <a:tab pos="457200" algn="l"/>
                <a:tab pos="514350" algn="l"/>
              </a:tabLst>
            </a:pPr>
            <a:endParaRPr lang="en-US" sz="2000" dirty="0" smtClean="0">
              <a:latin typeface="Times New Roman" pitchFamily="18" charset="0"/>
              <a:cs typeface="Times New Roman" pitchFamily="18" charset="0"/>
            </a:endParaRPr>
          </a:p>
          <a:p>
            <a:pPr algn="just">
              <a:buNone/>
              <a:tabLst>
                <a:tab pos="457200" algn="l"/>
                <a:tab pos="514350" algn="l"/>
              </a:tabLst>
            </a:pPr>
            <a:r>
              <a:rPr lang="en-US" sz="2000" b="1" dirty="0" smtClean="0">
                <a:latin typeface="Times New Roman" pitchFamily="18" charset="0"/>
                <a:cs typeface="Times New Roman" pitchFamily="18" charset="0"/>
              </a:rPr>
              <a:t>Maintenance-retention of productive employees</a:t>
            </a:r>
          </a:p>
          <a:p>
            <a:pPr algn="just">
              <a:buNone/>
              <a:tabLst>
                <a:tab pos="457200" algn="l"/>
                <a:tab pos="514350" algn="l"/>
              </a:tabLst>
            </a:pPr>
            <a:endParaRPr lang="en-US" sz="2000" b="1" dirty="0" smtClean="0">
              <a:latin typeface="Times New Roman" pitchFamily="18" charset="0"/>
              <a:cs typeface="Times New Roman" pitchFamily="18" charset="0"/>
            </a:endParaRPr>
          </a:p>
          <a:p>
            <a:pPr algn="just">
              <a:buFont typeface="Wingdings" pitchFamily="2" charset="2"/>
              <a:buChar char="v"/>
              <a:tabLst>
                <a:tab pos="457200" algn="l"/>
                <a:tab pos="514350" algn="l"/>
              </a:tabLst>
            </a:pPr>
            <a:r>
              <a:rPr lang="en-US" sz="2000" dirty="0" smtClean="0">
                <a:latin typeface="Times New Roman" pitchFamily="18" charset="0"/>
                <a:cs typeface="Times New Roman" pitchFamily="18" charset="0"/>
              </a:rPr>
              <a:t>Welfare Administration</a:t>
            </a:r>
          </a:p>
          <a:p>
            <a:pPr algn="just">
              <a:buFont typeface="Wingdings" pitchFamily="2" charset="2"/>
              <a:buChar char="v"/>
              <a:tabLst>
                <a:tab pos="457200" algn="l"/>
                <a:tab pos="514350" algn="l"/>
              </a:tabLst>
            </a:pPr>
            <a:r>
              <a:rPr lang="en-US" sz="2000" dirty="0" smtClean="0">
                <a:latin typeface="Times New Roman" pitchFamily="18" charset="0"/>
                <a:cs typeface="Times New Roman" pitchFamily="18" charset="0"/>
              </a:rPr>
              <a:t>Medical facilities</a:t>
            </a:r>
          </a:p>
          <a:p>
            <a:pPr algn="just">
              <a:buFont typeface="Wingdings" pitchFamily="2" charset="2"/>
              <a:buChar char="v"/>
              <a:tabLst>
                <a:tab pos="457200" algn="l"/>
                <a:tab pos="514350" algn="l"/>
              </a:tabLst>
            </a:pPr>
            <a:r>
              <a:rPr lang="en-US" sz="2000" dirty="0" smtClean="0">
                <a:latin typeface="Times New Roman" pitchFamily="18" charset="0"/>
                <a:cs typeface="Times New Roman" pitchFamily="18" charset="0"/>
              </a:rPr>
              <a:t>Canteen facilities</a:t>
            </a:r>
          </a:p>
          <a:p>
            <a:pPr algn="just">
              <a:buFont typeface="Wingdings" pitchFamily="2" charset="2"/>
              <a:buChar char="v"/>
              <a:tabLst>
                <a:tab pos="457200" algn="l"/>
                <a:tab pos="514350" algn="l"/>
              </a:tabLst>
            </a:pPr>
            <a:r>
              <a:rPr lang="en-US" sz="2000" dirty="0" smtClean="0">
                <a:latin typeface="Times New Roman" pitchFamily="18" charset="0"/>
                <a:cs typeface="Times New Roman" pitchFamily="18" charset="0"/>
              </a:rPr>
              <a:t>Housing facilities</a:t>
            </a:r>
          </a:p>
          <a:p>
            <a:pPr algn="just">
              <a:buFont typeface="Wingdings" pitchFamily="2" charset="2"/>
              <a:buChar char="v"/>
              <a:tabLst>
                <a:tab pos="457200" algn="l"/>
                <a:tab pos="514350" algn="l"/>
              </a:tabLst>
            </a:pPr>
            <a:r>
              <a:rPr lang="en-US" sz="2000" dirty="0" smtClean="0">
                <a:latin typeface="Times New Roman" pitchFamily="18" charset="0"/>
                <a:cs typeface="Times New Roman" pitchFamily="18" charset="0"/>
              </a:rPr>
              <a:t>Transport facilities</a:t>
            </a:r>
          </a:p>
          <a:p>
            <a:pPr algn="just">
              <a:buFont typeface="Wingdings" pitchFamily="2" charset="2"/>
              <a:buChar char="v"/>
              <a:tabLst>
                <a:tab pos="457200" algn="l"/>
                <a:tab pos="514350" algn="l"/>
              </a:tabLst>
            </a:pPr>
            <a:r>
              <a:rPr lang="en-US" sz="2000" dirty="0" smtClean="0">
                <a:latin typeface="Times New Roman" pitchFamily="18" charset="0"/>
                <a:cs typeface="Times New Roman" pitchFamily="18" charset="0"/>
              </a:rPr>
              <a:t>Recreation facilities</a:t>
            </a:r>
          </a:p>
          <a:p>
            <a:pPr algn="just">
              <a:buFont typeface="Wingdings" pitchFamily="2" charset="2"/>
              <a:buChar char="v"/>
              <a:tabLst>
                <a:tab pos="457200" algn="l"/>
                <a:tab pos="514350" algn="l"/>
              </a:tabLst>
            </a:pPr>
            <a:r>
              <a:rPr lang="en-US" sz="2000" dirty="0" smtClean="0">
                <a:latin typeface="Times New Roman" pitchFamily="18" charset="0"/>
                <a:cs typeface="Times New Roman" pitchFamily="18" charset="0"/>
              </a:rPr>
              <a:t>Loan facilities</a:t>
            </a:r>
          </a:p>
          <a:p>
            <a:pPr algn="just">
              <a:buFont typeface="Wingdings" pitchFamily="2" charset="2"/>
              <a:buChar char="v"/>
              <a:tabLst>
                <a:tab pos="457200" algn="l"/>
                <a:tab pos="514350" algn="l"/>
              </a:tabLst>
            </a:pPr>
            <a:r>
              <a:rPr lang="en-US" sz="2000" dirty="0" smtClean="0">
                <a:latin typeface="Times New Roman" pitchFamily="18" charset="0"/>
                <a:cs typeface="Times New Roman" pitchFamily="18" charset="0"/>
              </a:rPr>
              <a:t>Educational facilities</a:t>
            </a:r>
          </a:p>
          <a:p>
            <a:pPr algn="just">
              <a:buFont typeface="Wingdings" pitchFamily="2" charset="2"/>
              <a:buChar char="v"/>
              <a:tabLst>
                <a:tab pos="457200" algn="l"/>
                <a:tab pos="514350" algn="l"/>
              </a:tabLst>
            </a:pPr>
            <a:r>
              <a:rPr lang="en-US" sz="2000" dirty="0" smtClean="0">
                <a:latin typeface="Times New Roman" pitchFamily="18" charset="0"/>
                <a:cs typeface="Times New Roman" pitchFamily="18" charset="0"/>
              </a:rPr>
              <a:t>Various Incentive schemes/clear view of retirement ben</a:t>
            </a:r>
            <a:r>
              <a:rPr lang="en-US" sz="2000" dirty="0" smtClean="0"/>
              <a:t>efit</a:t>
            </a:r>
            <a:endParaRPr lang="en-US" sz="2000" b="1" dirty="0"/>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smtClean="0"/>
              <a:t>Methods of Performance Appraisal </a:t>
            </a:r>
            <a:endParaRPr lang="en-US" dirty="0"/>
          </a:p>
        </p:txBody>
      </p:sp>
      <p:sp>
        <p:nvSpPr>
          <p:cNvPr id="3" name="Content Placeholder 2"/>
          <p:cNvSpPr>
            <a:spLocks noGrp="1"/>
          </p:cNvSpPr>
          <p:nvPr>
            <p:ph idx="1"/>
          </p:nvPr>
        </p:nvSpPr>
        <p:spPr>
          <a:xfrm>
            <a:off x="228600" y="838200"/>
            <a:ext cx="8534400" cy="5715000"/>
          </a:xfrm>
        </p:spPr>
        <p:txBody>
          <a:bodyPr>
            <a:noAutofit/>
          </a:bodyPr>
          <a:lstStyle/>
          <a:p>
            <a:pPr algn="just"/>
            <a:r>
              <a:rPr lang="en-US" sz="2000" dirty="0" smtClean="0"/>
              <a:t>5.    </a:t>
            </a:r>
            <a:r>
              <a:rPr lang="en-US" sz="2000" b="1" dirty="0" smtClean="0"/>
              <a:t>Critical Incidents Method:</a:t>
            </a:r>
            <a:r>
              <a:rPr lang="en-US" sz="2000" dirty="0" smtClean="0"/>
              <a:t> The approach is focused on certain critical behaviors of employee that makes all the difference in the performance. Supervisors as and when they occur record such incidents. </a:t>
            </a:r>
          </a:p>
          <a:p>
            <a:pPr algn="just"/>
            <a:r>
              <a:rPr lang="en-US" sz="2000" dirty="0" smtClean="0"/>
              <a:t>Advantages – Evaluations are based on actual job behaviors, ratings are supported by descriptions, feedback is easy, reduces </a:t>
            </a:r>
            <a:r>
              <a:rPr lang="en-US" sz="2000" dirty="0" err="1" smtClean="0"/>
              <a:t>recency</a:t>
            </a:r>
            <a:r>
              <a:rPr lang="en-US" sz="2000" dirty="0" smtClean="0"/>
              <a:t> biases, chances of subordinate improvement are high. </a:t>
            </a:r>
          </a:p>
          <a:p>
            <a:pPr algn="just"/>
            <a:r>
              <a:rPr lang="en-US" sz="2000" dirty="0" smtClean="0"/>
              <a:t>Disadvantages – Negative incidents can be prioritized, forgetting incidents, overly close supervision; feedback may be too much and may appear to be punishment.</a:t>
            </a:r>
          </a:p>
          <a:p>
            <a:pPr algn="just"/>
            <a:r>
              <a:rPr lang="en-US" sz="2000" dirty="0" smtClean="0"/>
              <a:t>6.    </a:t>
            </a:r>
            <a:r>
              <a:rPr lang="en-US" sz="2000" b="1" dirty="0" smtClean="0"/>
              <a:t>Behaviorally Anchored Rating Scales:</a:t>
            </a:r>
            <a:r>
              <a:rPr lang="en-US" sz="2000" dirty="0" smtClean="0"/>
              <a:t> statements of effective and ineffective behaviors determine the points. They are said to be behaviorally anchored. The rater is supposed to say, which behavior describes the employee performance. </a:t>
            </a:r>
          </a:p>
          <a:p>
            <a:pPr algn="just"/>
            <a:r>
              <a:rPr lang="en-US" sz="2000" dirty="0" smtClean="0"/>
              <a:t>Advantages – helps overcome rating errors. </a:t>
            </a:r>
          </a:p>
          <a:p>
            <a:pPr algn="just"/>
            <a:r>
              <a:rPr lang="en-US" sz="2000" dirty="0" smtClean="0"/>
              <a:t>Disadvantages – Suffers from distortions inherent in most rating techniques.</a:t>
            </a:r>
          </a:p>
          <a:p>
            <a:pPr algn="just"/>
            <a:endParaRPr lang="en-US" sz="2000" dirty="0"/>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Methods of Performance Appraisal </a:t>
            </a:r>
            <a:endParaRPr lang="en-US" dirty="0"/>
          </a:p>
        </p:txBody>
      </p:sp>
      <p:sp>
        <p:nvSpPr>
          <p:cNvPr id="3" name="Content Placeholder 2"/>
          <p:cNvSpPr>
            <a:spLocks noGrp="1"/>
          </p:cNvSpPr>
          <p:nvPr>
            <p:ph idx="1"/>
          </p:nvPr>
        </p:nvSpPr>
        <p:spPr>
          <a:xfrm>
            <a:off x="381000" y="1066800"/>
            <a:ext cx="8458200" cy="5410200"/>
          </a:xfrm>
        </p:spPr>
        <p:txBody>
          <a:bodyPr>
            <a:normAutofit fontScale="77500" lnSpcReduction="20000"/>
          </a:bodyPr>
          <a:lstStyle/>
          <a:p>
            <a:pPr algn="just"/>
            <a:r>
              <a:rPr lang="en-US" dirty="0" smtClean="0"/>
              <a:t>7.    </a:t>
            </a:r>
            <a:r>
              <a:rPr lang="en-US" b="1" dirty="0" smtClean="0"/>
              <a:t>Field Review Method:</a:t>
            </a:r>
            <a:r>
              <a:rPr lang="en-US" dirty="0" smtClean="0"/>
              <a:t> This is an appraisal done by someone outside employees’ own department usually from corporate or HR department. </a:t>
            </a:r>
          </a:p>
          <a:p>
            <a:pPr algn="just"/>
            <a:r>
              <a:rPr lang="en-US" dirty="0" smtClean="0"/>
              <a:t>Advantages – Useful for managerial level promotions, when comparable information is needed,</a:t>
            </a:r>
          </a:p>
          <a:p>
            <a:pPr algn="just"/>
            <a:r>
              <a:rPr lang="en-US" dirty="0" smtClean="0"/>
              <a:t> Disadvantages – Outsider is generally not familiar with employees work environment, Observation of actual behaviors not possible.</a:t>
            </a:r>
          </a:p>
          <a:p>
            <a:pPr algn="just"/>
            <a:r>
              <a:rPr lang="en-US" dirty="0" smtClean="0"/>
              <a:t>8.    </a:t>
            </a:r>
            <a:r>
              <a:rPr lang="en-US" b="1" dirty="0" smtClean="0"/>
              <a:t>Performance Tests &amp; Observations: </a:t>
            </a:r>
            <a:r>
              <a:rPr lang="en-US" dirty="0" smtClean="0"/>
              <a:t>This is based on the test of knowledge or skills. The tests may be written or an actual presentation of skills. Tests must be reliable and validated to be useful. </a:t>
            </a:r>
          </a:p>
          <a:p>
            <a:pPr algn="just"/>
            <a:r>
              <a:rPr lang="en-US" dirty="0" smtClean="0"/>
              <a:t>Advantage – Tests may be apt to measure potential more than actual performance.</a:t>
            </a:r>
          </a:p>
          <a:p>
            <a:pPr algn="just"/>
            <a:r>
              <a:rPr lang="en-US" dirty="0" smtClean="0"/>
              <a:t> Disadvantages – Tests may suffer if costs of test development or administration are high.</a:t>
            </a:r>
          </a:p>
          <a:p>
            <a:pPr algn="just"/>
            <a:endParaRPr lang="en-US" dirty="0"/>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Methods of Performance Appraisal </a:t>
            </a:r>
            <a:endParaRPr lang="en-US" dirty="0"/>
          </a:p>
        </p:txBody>
      </p:sp>
      <p:sp>
        <p:nvSpPr>
          <p:cNvPr id="3" name="Content Placeholder 2"/>
          <p:cNvSpPr>
            <a:spLocks noGrp="1"/>
          </p:cNvSpPr>
          <p:nvPr>
            <p:ph idx="1"/>
          </p:nvPr>
        </p:nvSpPr>
        <p:spPr>
          <a:xfrm>
            <a:off x="381000" y="1066800"/>
            <a:ext cx="8382000" cy="5410200"/>
          </a:xfrm>
        </p:spPr>
        <p:txBody>
          <a:bodyPr>
            <a:normAutofit fontScale="62500" lnSpcReduction="20000"/>
          </a:bodyPr>
          <a:lstStyle/>
          <a:p>
            <a:pPr algn="just"/>
            <a:r>
              <a:rPr lang="en-US" dirty="0" smtClean="0"/>
              <a:t>9.    </a:t>
            </a:r>
            <a:r>
              <a:rPr lang="en-US" b="1" dirty="0" smtClean="0"/>
              <a:t>Confidential Records: </a:t>
            </a:r>
            <a:r>
              <a:rPr lang="en-US" dirty="0" smtClean="0"/>
              <a:t>Mostly used by government departments, however its application in industry is not ruled out. Here the report is given in the form of Annual Confidentiality Report (ACR) and may record ratings with respect to following items; attendance, self expression, team work, leadership, initiative, technical ability, reasoning ability, originality and resourcefulness etc. The system is highly secretive and confidential. Feedback to the </a:t>
            </a:r>
            <a:r>
              <a:rPr lang="en-US" dirty="0" err="1" smtClean="0"/>
              <a:t>assessee</a:t>
            </a:r>
            <a:r>
              <a:rPr lang="en-US" dirty="0" smtClean="0"/>
              <a:t> is given only in case of an adverse entry. </a:t>
            </a:r>
          </a:p>
          <a:p>
            <a:pPr algn="just"/>
            <a:r>
              <a:rPr lang="en-US" dirty="0" smtClean="0"/>
              <a:t>Disadvantage is that it is highly subjective and ratings can be manipulated because the evaluations are linked to HR actions like promotions etc.</a:t>
            </a:r>
          </a:p>
          <a:p>
            <a:pPr algn="just"/>
            <a:r>
              <a:rPr lang="en-US" dirty="0" smtClean="0"/>
              <a:t>10.  </a:t>
            </a:r>
            <a:r>
              <a:rPr lang="en-US" b="1" dirty="0" smtClean="0"/>
              <a:t>Essay Method: </a:t>
            </a:r>
            <a:r>
              <a:rPr lang="en-US" dirty="0" smtClean="0"/>
              <a:t>In this method the rater writes down the employee description in detail within a number of broad categories like, overall impression of performance, </a:t>
            </a:r>
            <a:r>
              <a:rPr lang="en-US" dirty="0" err="1" smtClean="0"/>
              <a:t>promoteability</a:t>
            </a:r>
            <a:r>
              <a:rPr lang="en-US" dirty="0" smtClean="0"/>
              <a:t> of employee, existing capabilities and qualifications of performing jobs, strengths and weaknesses and training needs of the employee.</a:t>
            </a:r>
          </a:p>
          <a:p>
            <a:pPr algn="just"/>
            <a:r>
              <a:rPr lang="en-US" dirty="0" smtClean="0"/>
              <a:t> Advantage – It is extremely useful in filing information gaps about the employees that often occur in a better-structured checklist. </a:t>
            </a:r>
          </a:p>
          <a:p>
            <a:pPr algn="just"/>
            <a:r>
              <a:rPr lang="en-US" dirty="0" smtClean="0"/>
              <a:t>Disadvantages – It its highly dependent upon the writing skills of rater and most of them are not good writers. They may get confused success depends on the memory power of raters.</a:t>
            </a:r>
          </a:p>
          <a:p>
            <a:pPr algn="just"/>
            <a:endParaRPr lang="en-US" dirty="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smtClean="0"/>
              <a:t>Methods of Performance Appraisal </a:t>
            </a:r>
            <a:endParaRPr lang="en-US" dirty="0"/>
          </a:p>
        </p:txBody>
      </p:sp>
      <p:sp>
        <p:nvSpPr>
          <p:cNvPr id="3" name="Content Placeholder 2"/>
          <p:cNvSpPr>
            <a:spLocks noGrp="1"/>
          </p:cNvSpPr>
          <p:nvPr>
            <p:ph idx="1"/>
          </p:nvPr>
        </p:nvSpPr>
        <p:spPr>
          <a:xfrm>
            <a:off x="304800" y="1143000"/>
            <a:ext cx="8458200" cy="5334000"/>
          </a:xfrm>
        </p:spPr>
        <p:txBody>
          <a:bodyPr>
            <a:normAutofit fontScale="62500" lnSpcReduction="20000"/>
          </a:bodyPr>
          <a:lstStyle/>
          <a:p>
            <a:pPr algn="just"/>
            <a:r>
              <a:rPr lang="en-US" b="1" u="sng" dirty="0" smtClean="0"/>
              <a:t>Future Oriented Methods</a:t>
            </a:r>
            <a:endParaRPr lang="en-US" dirty="0" smtClean="0"/>
          </a:p>
          <a:p>
            <a:pPr algn="just" fontAlgn="base"/>
            <a:r>
              <a:rPr lang="en-US" dirty="0" smtClean="0"/>
              <a:t>The Practice of management. The concept of MBO as was conceived by </a:t>
            </a:r>
            <a:r>
              <a:rPr lang="en-US" dirty="0" err="1" smtClean="0"/>
              <a:t>Drucker</a:t>
            </a:r>
            <a:r>
              <a:rPr lang="en-US" dirty="0" smtClean="0"/>
              <a:t>, can be described as a “process whereby the superior and subordinate managers of an organization jointly identify its common goals, define each individual’s major areas of responsibility in terms of results expected of him and use these measures as guides for operating the unit and assessing the contribution of each its members”.</a:t>
            </a:r>
          </a:p>
          <a:p>
            <a:pPr algn="just" fontAlgn="base"/>
            <a:r>
              <a:rPr lang="en-US" dirty="0" smtClean="0"/>
              <a:t>In other words, stripped to its essentials, MBO requires the manager to goals with each employee and then periodically discuss his or her progress toward these goals.</a:t>
            </a:r>
          </a:p>
          <a:p>
            <a:pPr algn="just" fontAlgn="base"/>
            <a:r>
              <a:rPr lang="en-US" dirty="0" smtClean="0"/>
              <a:t>In fact, MBO is not only a method of performance evaluation. It is viewed by the Practicing managers and pedagogues as a philosophy of managerial practice because it is a method by wh.ch managers and subordinates plan, organise, communicate, control and debate.</a:t>
            </a:r>
          </a:p>
          <a:p>
            <a:pPr algn="just" fontAlgn="base"/>
            <a:r>
              <a:rPr lang="en-US" dirty="0" smtClean="0"/>
              <a:t>An MBO programme consists of four main steps: goal setting, performance standard, compari­son, and periodic review. </a:t>
            </a:r>
          </a:p>
          <a:p>
            <a:pPr algn="just" fontAlgn="base"/>
            <a:r>
              <a:rPr lang="en-US" dirty="0" smtClean="0"/>
              <a:t>In goal-setting, goals are set which each individual, s to attain. The superior and subordinate jointly establish these goals. The goals refer to the desired outcome to be achieved by each individual employee.</a:t>
            </a:r>
          </a:p>
          <a:p>
            <a:pPr algn="just"/>
            <a:endParaRPr lang="en-US" dirty="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Cont.</a:t>
            </a:r>
            <a:endParaRPr lang="en-US" dirty="0"/>
          </a:p>
        </p:txBody>
      </p:sp>
      <p:sp>
        <p:nvSpPr>
          <p:cNvPr id="3" name="Content Placeholder 2"/>
          <p:cNvSpPr>
            <a:spLocks noGrp="1"/>
          </p:cNvSpPr>
          <p:nvPr>
            <p:ph idx="1"/>
          </p:nvPr>
        </p:nvSpPr>
        <p:spPr>
          <a:xfrm>
            <a:off x="381000" y="1143000"/>
            <a:ext cx="8534400" cy="5410200"/>
          </a:xfrm>
        </p:spPr>
        <p:txBody>
          <a:bodyPr>
            <a:normAutofit fontScale="70000" lnSpcReduction="20000"/>
          </a:bodyPr>
          <a:lstStyle/>
          <a:p>
            <a:pPr algn="just" fontAlgn="base"/>
            <a:r>
              <a:rPr lang="en-US" dirty="0" smtClean="0"/>
              <a:t>In performance standards, the standards are set for the employees as per the previously arranged time period. When the employees start performing their jobs, they come to know what is to be done, what has been done, and what remains to be done.</a:t>
            </a:r>
          </a:p>
          <a:p>
            <a:pPr algn="just" fontAlgn="base"/>
            <a:r>
              <a:rPr lang="en-US" dirty="0" smtClean="0"/>
              <a:t>In the third step the actual level of goals attained are compared with the goals agreed upon. This enables the evaluator to find out the reasons variation between the actual and standard performance of the employees. Such a comparison helps devise training needs for increasing employees’ performance it can also explore the conditions having their bearings on employees’ performance but over which the employees have no control.</a:t>
            </a:r>
          </a:p>
          <a:p>
            <a:pPr algn="just" fontAlgn="base"/>
            <a:r>
              <a:rPr lang="en-US" dirty="0" smtClean="0"/>
              <a:t>Finally, in the periodic review step, corrective measure is initiated when actual performance deviates from the slandered established in the first step-goal-setting stage. Consistent with the MBO philosophy periodic progress reviews are conducted in a constructive rather than punitive manner</a:t>
            </a:r>
          </a:p>
          <a:p>
            <a:pPr algn="just"/>
            <a:endParaRPr lang="en-US" dirty="0"/>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b="1" dirty="0" smtClean="0"/>
              <a:t>Limitation of MBO</a:t>
            </a:r>
          </a:p>
          <a:p>
            <a:r>
              <a:rPr lang="en-US" b="1" dirty="0" smtClean="0"/>
              <a:t>(</a:t>
            </a:r>
            <a:r>
              <a:rPr lang="en-US" b="1" dirty="0" err="1" smtClean="0"/>
              <a:t>i</a:t>
            </a:r>
            <a:r>
              <a:rPr lang="en-US" b="1" dirty="0" smtClean="0"/>
              <a:t>) Setting Un-measurable Objectives:</a:t>
            </a:r>
          </a:p>
          <a:p>
            <a:r>
              <a:rPr lang="en-US" b="1" dirty="0" smtClean="0"/>
              <a:t>(ii) Time-consuming:</a:t>
            </a:r>
          </a:p>
          <a:p>
            <a:r>
              <a:rPr lang="en-US" b="1" dirty="0" smtClean="0"/>
              <a:t>(iii) Tug of War:</a:t>
            </a:r>
          </a:p>
          <a:p>
            <a:r>
              <a:rPr lang="en-US" b="1" dirty="0" smtClean="0"/>
              <a:t>(iv) Lack of Trust:</a:t>
            </a:r>
            <a:endParaRPr lang="en-US" dirty="0"/>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smtClean="0"/>
              <a:t>Methods of Performance Appraisal </a:t>
            </a:r>
            <a:endParaRPr lang="en-US" dirty="0"/>
          </a:p>
        </p:txBody>
      </p:sp>
      <p:sp>
        <p:nvSpPr>
          <p:cNvPr id="3" name="Content Placeholder 2"/>
          <p:cNvSpPr>
            <a:spLocks noGrp="1"/>
          </p:cNvSpPr>
          <p:nvPr>
            <p:ph idx="1"/>
          </p:nvPr>
        </p:nvSpPr>
        <p:spPr>
          <a:xfrm>
            <a:off x="381000" y="1066800"/>
            <a:ext cx="8458200" cy="5486400"/>
          </a:xfrm>
        </p:spPr>
        <p:txBody>
          <a:bodyPr>
            <a:normAutofit fontScale="70000" lnSpcReduction="20000"/>
          </a:bodyPr>
          <a:lstStyle/>
          <a:p>
            <a:pPr algn="just"/>
            <a:r>
              <a:rPr lang="en-US" dirty="0" smtClean="0"/>
              <a:t> </a:t>
            </a:r>
            <a:r>
              <a:rPr lang="en-US" b="1" dirty="0" smtClean="0"/>
              <a:t>Assessment Centers: </a:t>
            </a:r>
            <a:r>
              <a:rPr lang="en-US" dirty="0" smtClean="0"/>
              <a:t>This technique was first developed in USA and UK in 1943. An assessment center is a central location where managers may come together to have their participation in job related exercises evaluated by trained observers. It is more focused on observation of behaviors across a series of select exercises or work samples. </a:t>
            </a:r>
            <a:r>
              <a:rPr lang="en-US" dirty="0" err="1" smtClean="0"/>
              <a:t>Assessees</a:t>
            </a:r>
            <a:r>
              <a:rPr lang="en-US" dirty="0" smtClean="0"/>
              <a:t> are requested to participate in in-basket exercises, work groups, computer simulations, role playing and other similar activities which require same attributes for successful performance in actual job. The characteristics assessed in assessment center can be assertiveness, persuasive ability, communicating ability, planning and organizational ability, self confidence, resistance to stress, energy level, decision making, sensitivity to feelings, administrative ability, creativity and mental alertness etc. Disadvantages – Costs of employees traveling and lodging, psychologists, ratings strongly influenced by </a:t>
            </a:r>
            <a:r>
              <a:rPr lang="en-US" dirty="0" err="1" smtClean="0"/>
              <a:t>assessee’s</a:t>
            </a:r>
            <a:r>
              <a:rPr lang="en-US" dirty="0" smtClean="0"/>
              <a:t> inter-personal skills. Solid performers may feel suffocated in simulated situations. Those who are not selected for this also may get affected.</a:t>
            </a:r>
            <a:endParaRPr lang="en-US" dirty="0"/>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Methods of Performance Appraisal </a:t>
            </a:r>
            <a:endParaRPr lang="en-US" dirty="0"/>
          </a:p>
        </p:txBody>
      </p:sp>
      <p:sp>
        <p:nvSpPr>
          <p:cNvPr id="3" name="Content Placeholder 2"/>
          <p:cNvSpPr>
            <a:spLocks noGrp="1"/>
          </p:cNvSpPr>
          <p:nvPr>
            <p:ph idx="1"/>
          </p:nvPr>
        </p:nvSpPr>
        <p:spPr>
          <a:xfrm>
            <a:off x="381000" y="1219200"/>
            <a:ext cx="8382000" cy="5257800"/>
          </a:xfrm>
        </p:spPr>
        <p:txBody>
          <a:bodyPr>
            <a:normAutofit fontScale="70000" lnSpcReduction="20000"/>
          </a:bodyPr>
          <a:lstStyle/>
          <a:p>
            <a:pPr algn="just"/>
            <a:r>
              <a:rPr lang="en-US" dirty="0" smtClean="0"/>
              <a:t>360-degree appraisal is a modern technique to evaluate employee’s performance which was developed in the early 90s in the U.S.A.</a:t>
            </a:r>
          </a:p>
          <a:p>
            <a:pPr algn="just"/>
            <a:r>
              <a:rPr lang="en-US" dirty="0" smtClean="0"/>
              <a:t>Under this method, an employee’s job performance is appraised by the help of the factors that are present around him at the workplace. Such factors may be superiors, colleagues, subordinates and even clients, customer or spouse.</a:t>
            </a:r>
          </a:p>
          <a:p>
            <a:pPr algn="just"/>
            <a:r>
              <a:rPr lang="en-US" dirty="0" smtClean="0"/>
              <a:t>An evaluator asks various questions to these factors and collects their feedback. The gathered information is then assembled through computerized system and individual reports are prepared. Such reports are finally distributed to the employees, following which they can communicate with their appraiser in regards with their opinion about how to improve his performance.</a:t>
            </a:r>
          </a:p>
          <a:p>
            <a:pPr algn="just"/>
            <a:r>
              <a:rPr lang="en-US" dirty="0" smtClean="0"/>
              <a:t>360-degree method is considered to be the most effective way of appraising employee’s performance as information and feedback is collected from all around.</a:t>
            </a:r>
          </a:p>
          <a:p>
            <a:pPr algn="just"/>
            <a:endParaRPr lang="en-US" dirty="0"/>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smtClean="0">
                <a:solidFill>
                  <a:srgbClr val="00B0F0"/>
                </a:solidFill>
              </a:rPr>
              <a:t>Potential Appraisa</a:t>
            </a:r>
            <a:r>
              <a:rPr lang="en-US" dirty="0" smtClean="0"/>
              <a:t>l</a:t>
            </a:r>
            <a:endParaRPr lang="en-US" dirty="0"/>
          </a:p>
        </p:txBody>
      </p:sp>
      <p:sp>
        <p:nvSpPr>
          <p:cNvPr id="3" name="Content Placeholder 2"/>
          <p:cNvSpPr>
            <a:spLocks noGrp="1"/>
          </p:cNvSpPr>
          <p:nvPr>
            <p:ph idx="1"/>
          </p:nvPr>
        </p:nvSpPr>
        <p:spPr>
          <a:xfrm>
            <a:off x="457200" y="533400"/>
            <a:ext cx="8229600" cy="6172200"/>
          </a:xfrm>
        </p:spPr>
        <p:txBody>
          <a:bodyPr>
            <a:noAutofit/>
          </a:bodyPr>
          <a:lstStyle/>
          <a:p>
            <a:r>
              <a:rPr lang="en-US" sz="2300" dirty="0" smtClean="0">
                <a:solidFill>
                  <a:srgbClr val="00B050"/>
                </a:solidFill>
              </a:rPr>
              <a:t>In many organisation, people earn promotion on the basis of the past performance. The past performance is a good indicator of future job success, </a:t>
            </a:r>
            <a:r>
              <a:rPr lang="en-US" sz="2300" smtClean="0">
                <a:solidFill>
                  <a:srgbClr val="00B050"/>
                </a:solidFill>
              </a:rPr>
              <a:t>but it is </a:t>
            </a:r>
            <a:r>
              <a:rPr lang="en-US" sz="2300" dirty="0" smtClean="0">
                <a:solidFill>
                  <a:srgbClr val="00B050"/>
                </a:solidFill>
              </a:rPr>
              <a:t>only possible when people perform the same job in future which is not possible as employee will be transferred or promoted after its success.</a:t>
            </a:r>
          </a:p>
          <a:p>
            <a:pPr>
              <a:buNone/>
            </a:pPr>
            <a:r>
              <a:rPr lang="en-US" sz="2300" dirty="0" smtClean="0">
                <a:solidFill>
                  <a:srgbClr val="00B050"/>
                </a:solidFill>
              </a:rPr>
              <a:t>                      To overcome with this organisation must think of a new system called potential appraisal. </a:t>
            </a:r>
          </a:p>
          <a:p>
            <a:pPr>
              <a:buNone/>
            </a:pPr>
            <a:r>
              <a:rPr lang="en-US" sz="2300" dirty="0" smtClean="0">
                <a:solidFill>
                  <a:srgbClr val="00B050"/>
                </a:solidFill>
              </a:rPr>
              <a:t>                       The objectives of potential appraisal is to identify  the potential of a given employee to occupy higher positions in the organizational hierarch &amp; undertake higher responsibilities.</a:t>
            </a:r>
          </a:p>
          <a:p>
            <a:pPr>
              <a:buFont typeface="Wingdings" pitchFamily="2" charset="2"/>
              <a:buChar char="Ø"/>
            </a:pPr>
            <a:r>
              <a:rPr lang="en-US" sz="2300" dirty="0" smtClean="0">
                <a:solidFill>
                  <a:srgbClr val="00B050"/>
                </a:solidFill>
              </a:rPr>
              <a:t> Potential Appraisal are required to :-</a:t>
            </a:r>
          </a:p>
          <a:p>
            <a:pPr>
              <a:buNone/>
            </a:pPr>
            <a:r>
              <a:rPr lang="en-US" sz="2300" dirty="0" smtClean="0">
                <a:solidFill>
                  <a:srgbClr val="00B050"/>
                </a:solidFill>
              </a:rPr>
              <a:t>      (a) Inform employees about their future prospects.</a:t>
            </a:r>
          </a:p>
          <a:p>
            <a:pPr>
              <a:buNone/>
            </a:pPr>
            <a:r>
              <a:rPr lang="en-US" sz="2300" dirty="0" smtClean="0">
                <a:solidFill>
                  <a:srgbClr val="00B050"/>
                </a:solidFill>
              </a:rPr>
              <a:t>      (b) Help the org. check out of a suitable succession plan </a:t>
            </a:r>
          </a:p>
          <a:p>
            <a:pPr>
              <a:buNone/>
            </a:pPr>
            <a:r>
              <a:rPr lang="en-US" sz="2300" dirty="0" smtClean="0">
                <a:solidFill>
                  <a:srgbClr val="00B050"/>
                </a:solidFill>
              </a:rPr>
              <a:t>      (c  ) Update training efforts from time to time</a:t>
            </a:r>
          </a:p>
          <a:p>
            <a:pPr>
              <a:buNone/>
            </a:pPr>
            <a:r>
              <a:rPr lang="en-US" sz="2300" dirty="0" smtClean="0">
                <a:solidFill>
                  <a:srgbClr val="00B050"/>
                </a:solidFill>
              </a:rPr>
              <a:t>      (d) Advise employees about what they must do to improve their           career prospects.</a:t>
            </a:r>
            <a:endParaRPr lang="en-US" sz="2300" dirty="0">
              <a:solidFill>
                <a:srgbClr val="00B050"/>
              </a:solidFill>
            </a:endParaRP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1"/>
          <p:cNvSpPr>
            <a:spLocks noGrp="1"/>
          </p:cNvSpPr>
          <p:nvPr>
            <p:ph type="subTitle" idx="4294967295"/>
          </p:nvPr>
        </p:nvSpPr>
        <p:spPr>
          <a:xfrm>
            <a:off x="0" y="3200400"/>
            <a:ext cx="6400800" cy="1600200"/>
          </a:xfrm>
        </p:spPr>
        <p:txBody>
          <a:bodyPr/>
          <a:lstStyle/>
          <a:p>
            <a:pPr marL="0" indent="0" algn="ctr">
              <a:buFont typeface="Wingdings 2" pitchFamily="18" charset="2"/>
              <a:buNone/>
            </a:pPr>
            <a:r>
              <a:rPr lang="en-US" smtClean="0">
                <a:solidFill>
                  <a:schemeClr val="tx2"/>
                </a:solidFill>
              </a:rPr>
              <a:t>                                             </a:t>
            </a:r>
          </a:p>
        </p:txBody>
      </p:sp>
      <p:sp>
        <p:nvSpPr>
          <p:cNvPr id="5123" name="Rectangle 2"/>
          <p:cNvSpPr>
            <a:spLocks noGrp="1" noChangeArrowheads="1"/>
          </p:cNvSpPr>
          <p:nvPr>
            <p:ph type="ctrTitle" idx="4294967295"/>
          </p:nvPr>
        </p:nvSpPr>
        <p:spPr>
          <a:xfrm>
            <a:off x="0" y="1143000"/>
            <a:ext cx="8229600" cy="1757363"/>
          </a:xfrm>
        </p:spPr>
        <p:txBody>
          <a:bodyPr anchor="ctr"/>
          <a:lstStyle/>
          <a:p>
            <a:pPr algn="ctr"/>
            <a:r>
              <a:rPr lang="en-US" sz="3200" smtClean="0">
                <a:solidFill>
                  <a:srgbClr val="92D050"/>
                </a:solidFill>
              </a:rPr>
              <a:t>Compensation Management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4000" b="1" dirty="0" smtClean="0"/>
              <a:t>Personnel Management</a:t>
            </a:r>
            <a:r>
              <a:rPr lang="en-US" b="1" dirty="0" smtClean="0"/>
              <a:t/>
            </a:r>
            <a:br>
              <a:rPr lang="en-US" b="1" dirty="0" smtClean="0"/>
            </a:br>
            <a:endParaRPr lang="en-US" dirty="0"/>
          </a:p>
        </p:txBody>
      </p:sp>
      <p:sp>
        <p:nvSpPr>
          <p:cNvPr id="3" name="Content Placeholder 2"/>
          <p:cNvSpPr>
            <a:spLocks noGrp="1"/>
          </p:cNvSpPr>
          <p:nvPr>
            <p:ph idx="1"/>
          </p:nvPr>
        </p:nvSpPr>
        <p:spPr>
          <a:xfrm>
            <a:off x="152400" y="914400"/>
            <a:ext cx="7924800" cy="5638800"/>
          </a:xfrm>
        </p:spPr>
        <p:txBody>
          <a:bodyPr>
            <a:normAutofit/>
          </a:bodyPr>
          <a:lstStyle/>
          <a:p>
            <a:pPr algn="just">
              <a:buFont typeface="Wingdings" pitchFamily="2" charset="2"/>
              <a:buChar char="v"/>
            </a:pPr>
            <a:r>
              <a:rPr lang="en-US" sz="2200" dirty="0" smtClean="0">
                <a:latin typeface="Times New Roman" pitchFamily="18" charset="0"/>
                <a:cs typeface="Times New Roman" pitchFamily="18" charset="0"/>
              </a:rPr>
              <a:t>Traditionally the term personnel management was used to refer to the set of activities concerning the workforce which included staffing, payroll, contractual obligations and other administrative tasks. </a:t>
            </a:r>
          </a:p>
          <a:p>
            <a:pPr algn="just">
              <a:buFont typeface="Wingdings" pitchFamily="2" charset="2"/>
              <a:buChar char="v"/>
            </a:pPr>
            <a:r>
              <a:rPr lang="en-US" sz="2200" dirty="0" smtClean="0">
                <a:latin typeface="Times New Roman" pitchFamily="18" charset="0"/>
                <a:cs typeface="Times New Roman" pitchFamily="18" charset="0"/>
              </a:rPr>
              <a:t>In this respect, personnel management encompasses the range of activities that are to do with managing the workforce rather than resources. </a:t>
            </a:r>
          </a:p>
          <a:p>
            <a:pPr algn="just">
              <a:buFont typeface="Wingdings" pitchFamily="2" charset="2"/>
              <a:buChar char="v"/>
            </a:pPr>
            <a:r>
              <a:rPr lang="en-US" sz="2200" dirty="0" smtClean="0">
                <a:latin typeface="Times New Roman" pitchFamily="18" charset="0"/>
                <a:cs typeface="Times New Roman" pitchFamily="18" charset="0"/>
              </a:rPr>
              <a:t>Personnel Management is more administrative in nature and the Personnel Manager’s main job is to ensure that the needs of the workforce as they pertain to their immediate concerns are taken care of. </a:t>
            </a:r>
          </a:p>
          <a:p>
            <a:pPr algn="just">
              <a:buFont typeface="Wingdings" pitchFamily="2" charset="2"/>
              <a:buChar char="v"/>
            </a:pPr>
            <a:r>
              <a:rPr lang="en-US" sz="2200" dirty="0" smtClean="0">
                <a:latin typeface="Times New Roman" pitchFamily="18" charset="0"/>
                <a:cs typeface="Times New Roman" pitchFamily="18" charset="0"/>
              </a:rPr>
              <a:t>Further, personnel managers typically played the role of mediators between the management and the employees and hence there was always the feeling that personnel management was not in tune with the objectives of the management.</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162800" cy="670560"/>
          </a:xfrm>
        </p:spPr>
        <p:txBody>
          <a:bodyPr>
            <a:normAutofit fontScale="90000"/>
          </a:bodyPr>
          <a:lstStyle/>
          <a:p>
            <a:pPr algn="ctr"/>
            <a:r>
              <a:rPr lang="en-US" sz="3200" dirty="0" smtClean="0"/>
              <a:t>Health and Safety Administration</a:t>
            </a:r>
            <a:endParaRPr lang="en-US" sz="3200" dirty="0"/>
          </a:p>
        </p:txBody>
      </p:sp>
      <p:sp>
        <p:nvSpPr>
          <p:cNvPr id="3" name="Content Placeholder 2"/>
          <p:cNvSpPr>
            <a:spLocks noGrp="1"/>
          </p:cNvSpPr>
          <p:nvPr>
            <p:ph idx="1"/>
          </p:nvPr>
        </p:nvSpPr>
        <p:spPr>
          <a:xfrm>
            <a:off x="228600" y="1066800"/>
            <a:ext cx="7848600" cy="5638800"/>
          </a:xfrm>
        </p:spPr>
        <p:txBody>
          <a:bodyPr>
            <a:normAutofit/>
          </a:bodyPr>
          <a:lstStyle/>
          <a:p>
            <a:pPr algn="just">
              <a:lnSpc>
                <a:spcPct val="90000"/>
              </a:lnSpc>
              <a:buFont typeface="Wingdings" pitchFamily="2" charset="2"/>
              <a:buChar char="v"/>
            </a:pPr>
            <a:r>
              <a:rPr lang="en-US" sz="2000" dirty="0" smtClean="0">
                <a:latin typeface="Times New Roman" pitchFamily="18" charset="0"/>
                <a:cs typeface="Times New Roman" pitchFamily="18" charset="0"/>
              </a:rPr>
              <a:t>Employees who work in safe environment and enjoy good health are more likely to be productive and yield long-term benefits to organization.</a:t>
            </a:r>
          </a:p>
          <a:p>
            <a:pPr algn="just">
              <a:lnSpc>
                <a:spcPct val="90000"/>
              </a:lnSpc>
            </a:pPr>
            <a:endParaRPr lang="en-US" sz="2000" dirty="0" smtClean="0">
              <a:latin typeface="Times New Roman" pitchFamily="18" charset="0"/>
              <a:cs typeface="Times New Roman" pitchFamily="18" charset="0"/>
            </a:endParaRPr>
          </a:p>
          <a:p>
            <a:pPr algn="just">
              <a:lnSpc>
                <a:spcPct val="90000"/>
              </a:lnSpc>
              <a:buFont typeface="Wingdings" pitchFamily="2" charset="2"/>
              <a:buChar char="v"/>
            </a:pPr>
            <a:r>
              <a:rPr lang="en-US" sz="2000" dirty="0" smtClean="0">
                <a:solidFill>
                  <a:srgbClr val="0000FF"/>
                </a:solidFill>
                <a:latin typeface="Times New Roman" pitchFamily="18" charset="0"/>
                <a:cs typeface="Times New Roman" pitchFamily="18" charset="0"/>
              </a:rPr>
              <a:t>Safety</a:t>
            </a:r>
            <a:r>
              <a:rPr lang="en-US" sz="2000" dirty="0" smtClean="0">
                <a:latin typeface="Times New Roman" pitchFamily="18" charset="0"/>
                <a:cs typeface="Times New Roman" pitchFamily="18" charset="0"/>
              </a:rPr>
              <a:t> - Involves protecting employees from injuries caused by work-related accidents.</a:t>
            </a:r>
          </a:p>
          <a:p>
            <a:pPr algn="just">
              <a:lnSpc>
                <a:spcPct val="90000"/>
              </a:lnSpc>
            </a:pPr>
            <a:endParaRPr lang="en-US" sz="2000" dirty="0" smtClean="0">
              <a:latin typeface="Times New Roman" pitchFamily="18" charset="0"/>
              <a:cs typeface="Times New Roman" pitchFamily="18" charset="0"/>
            </a:endParaRPr>
          </a:p>
          <a:p>
            <a:pPr algn="just">
              <a:lnSpc>
                <a:spcPct val="90000"/>
              </a:lnSpc>
              <a:buFont typeface="Wingdings" pitchFamily="2" charset="2"/>
              <a:buChar char="v"/>
            </a:pPr>
            <a:r>
              <a:rPr lang="en-US" sz="2000" dirty="0" smtClean="0">
                <a:solidFill>
                  <a:srgbClr val="0000FF"/>
                </a:solidFill>
                <a:latin typeface="Times New Roman" pitchFamily="18" charset="0"/>
                <a:cs typeface="Times New Roman" pitchFamily="18" charset="0"/>
              </a:rPr>
              <a:t>Health</a:t>
            </a:r>
            <a:r>
              <a:rPr lang="en-US" sz="2000" dirty="0" smtClean="0">
                <a:latin typeface="Times New Roman" pitchFamily="18" charset="0"/>
                <a:cs typeface="Times New Roman" pitchFamily="18" charset="0"/>
              </a:rPr>
              <a:t> - Refers to employees' freedom from illness and their general physical and mental well being.</a:t>
            </a:r>
          </a:p>
          <a:p>
            <a:pPr algn="just">
              <a:lnSpc>
                <a:spcPct val="90000"/>
              </a:lnSpc>
              <a:buFont typeface="Wingdings" pitchFamily="2" charset="2"/>
              <a:buChar char="v"/>
            </a:pPr>
            <a:endParaRPr lang="en-US" sz="2000" dirty="0" smtClean="0">
              <a:latin typeface="Times New Roman" pitchFamily="18" charset="0"/>
              <a:cs typeface="Times New Roman" pitchFamily="18" charset="0"/>
            </a:endParaRPr>
          </a:p>
          <a:p>
            <a:pPr>
              <a:buFont typeface="Wingdings" pitchFamily="2" charset="2"/>
              <a:buChar char="v"/>
            </a:pPr>
            <a:r>
              <a:rPr lang="en-US" sz="2000" dirty="0" smtClean="0"/>
              <a:t>Employee assistance programs</a:t>
            </a:r>
          </a:p>
          <a:p>
            <a:pPr>
              <a:buFont typeface="Wingdings" pitchFamily="2" charset="2"/>
              <a:buChar char="v"/>
            </a:pPr>
            <a:r>
              <a:rPr lang="en-US" sz="2000" dirty="0" smtClean="0"/>
              <a:t>Medical</a:t>
            </a:r>
          </a:p>
          <a:p>
            <a:pPr>
              <a:buFont typeface="Wingdings" pitchFamily="2" charset="2"/>
              <a:buChar char="v"/>
            </a:pPr>
            <a:r>
              <a:rPr lang="en-US" sz="2000" dirty="0" smtClean="0"/>
              <a:t>Dental</a:t>
            </a:r>
          </a:p>
          <a:p>
            <a:pPr>
              <a:buFont typeface="Wingdings" pitchFamily="2" charset="2"/>
              <a:buChar char="v"/>
            </a:pPr>
            <a:r>
              <a:rPr lang="en-US" sz="2000" dirty="0" smtClean="0"/>
              <a:t>Accidental</a:t>
            </a:r>
          </a:p>
          <a:p>
            <a:pPr>
              <a:buFont typeface="Wingdings" pitchFamily="2" charset="2"/>
              <a:buChar char="v"/>
            </a:pPr>
            <a:r>
              <a:rPr lang="en-US" sz="2000" dirty="0" smtClean="0"/>
              <a:t>Educational</a:t>
            </a:r>
          </a:p>
          <a:p>
            <a:pPr>
              <a:buFont typeface="Wingdings" pitchFamily="2" charset="2"/>
              <a:buChar char="v"/>
            </a:pPr>
            <a:r>
              <a:rPr lang="en-US" sz="2000" dirty="0" smtClean="0"/>
              <a:t>Retirement</a:t>
            </a:r>
            <a:endParaRPr lang="en-US" sz="2000" dirty="0" smtClean="0">
              <a:latin typeface="Times New Roman" pitchFamily="18" charset="0"/>
              <a:cs typeface="Times New Roman" pitchFamily="18" charset="0"/>
            </a:endParaRPr>
          </a:p>
          <a:p>
            <a:pPr>
              <a:buFont typeface="Wingdings" pitchFamily="2" charset="2"/>
              <a:buChar char="v"/>
            </a:pPr>
            <a:endParaRPr lang="en-US" sz="2000" dirty="0" smtClean="0"/>
          </a:p>
          <a:p>
            <a:endParaRPr lang="en-US" sz="2000" dirty="0"/>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533400" y="762000"/>
            <a:ext cx="7848600" cy="4800600"/>
          </a:xfrm>
          <a:prstGeom prst="rect">
            <a:avLst/>
          </a:prstGeom>
          <a:noFill/>
          <a:ln w="9525">
            <a:noFill/>
            <a:miter lim="800000"/>
            <a:headEnd/>
            <a:tailEnd/>
          </a:ln>
        </p:spPr>
        <p:txBody>
          <a:bodyPr>
            <a:spAutoFit/>
          </a:bodyPr>
          <a:lstStyle/>
          <a:p>
            <a:r>
              <a:rPr lang="en-US"/>
              <a:t>Meaning of compensation: Compensation may be viewed as a system of reward that motivates an employee to perform better.</a:t>
            </a:r>
          </a:p>
          <a:p>
            <a:r>
              <a:rPr lang="en-US"/>
              <a:t>The term compensation is used to mean employees' gross earnings in the form of financial rewards and benefits as part of employment relationship.{ In terms of personnel management, compensation is viewed as cash and other gains which obtained by an worker for giving their services to his superior. Compensation management, also referred as wage and salary management, remuneration management, or reward management, is concerned with designing and implementing total compensation package or salary structure. }</a:t>
            </a:r>
          </a:p>
          <a:p>
            <a:r>
              <a:rPr lang="en-US"/>
              <a:t>Compensation may also be viewed as</a:t>
            </a:r>
          </a:p>
          <a:p>
            <a:r>
              <a:rPr lang="en-US"/>
              <a:t>(a) A system of rewards that motivates employees to perform the assigned task,</a:t>
            </a:r>
          </a:p>
          <a:p>
            <a:r>
              <a:rPr lang="en-US"/>
              <a:t>(b) A tool used by organizations to foster the values, culture and the behavior they require, and</a:t>
            </a:r>
          </a:p>
          <a:p>
            <a:r>
              <a:rPr lang="en-US"/>
              <a:t>(c) An instrument that enables organizations to achieve their business goals.</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371600" y="274638"/>
            <a:ext cx="7772400" cy="1143000"/>
          </a:xfrm>
        </p:spPr>
        <p:txBody>
          <a:bodyPr/>
          <a:lstStyle/>
          <a:p>
            <a:r>
              <a:rPr lang="en-US" smtClean="0"/>
              <a:t>Meaning</a:t>
            </a:r>
          </a:p>
        </p:txBody>
      </p:sp>
      <p:sp>
        <p:nvSpPr>
          <p:cNvPr id="7171" name="Rectangle 3"/>
          <p:cNvSpPr>
            <a:spLocks noGrp="1" noChangeArrowheads="1"/>
          </p:cNvSpPr>
          <p:nvPr>
            <p:ph sz="quarter" idx="4294967295"/>
          </p:nvPr>
        </p:nvSpPr>
        <p:spPr>
          <a:xfrm>
            <a:off x="0" y="1371600"/>
            <a:ext cx="7772400" cy="4572000"/>
          </a:xfrm>
        </p:spPr>
        <p:txBody>
          <a:bodyPr/>
          <a:lstStyle/>
          <a:p>
            <a:r>
              <a:rPr lang="en-US" sz="2000" smtClean="0"/>
              <a:t>Wages, salaries and other forms of employee compensation constitute a large component of operating costs.</a:t>
            </a:r>
          </a:p>
          <a:p>
            <a:r>
              <a:rPr lang="en-US" sz="2000" smtClean="0"/>
              <a:t>No organisation can expect to attract and retain qualified and motivated employees unless it pays them fair compensation.</a:t>
            </a:r>
          </a:p>
          <a:p>
            <a:pPr>
              <a:buFont typeface="Wingdings 2" pitchFamily="18" charset="2"/>
              <a:buNone/>
            </a:pPr>
            <a:endParaRPr lang="en-US" sz="2000" smtClean="0"/>
          </a:p>
          <a:p>
            <a:pPr>
              <a:buFont typeface="Wingdings 2" pitchFamily="18" charset="2"/>
              <a:buNone/>
            </a:pPr>
            <a:endParaRPr lang="en-US" sz="2000" smtClean="0"/>
          </a:p>
          <a:p>
            <a:pPr>
              <a:buFont typeface="Wingdings 2" pitchFamily="18" charset="2"/>
              <a:buNone/>
            </a:pPr>
            <a:r>
              <a:rPr lang="en-US" sz="2000" smtClean="0"/>
              <a:t>Compensation refers to a wide range of financial and non-financial rewards to employees for their services rendered to the organization .It is paid in the form of wages, salaries and employee benefits such as paid vacations ,insurance, maternity leave, free travel facility, retirement benefits. Etc.</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DEFINITION</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en-US" dirty="0" smtClean="0"/>
              <a:t>Compensation means something, such as Cash, which gets as a payment for providing service by any employee to their employers. Compensation may be defined as money received in the performance of work, plus some non -monetary gains which are provided by the organizations to their employees.“</a:t>
            </a:r>
          </a:p>
          <a:p>
            <a:pPr marL="274320" indent="-274320" fontAlgn="auto">
              <a:spcAft>
                <a:spcPts val="0"/>
              </a:spcAft>
              <a:buClr>
                <a:schemeClr val="accent3"/>
              </a:buClr>
              <a:buFont typeface="Wingdings 2"/>
              <a:buChar char=""/>
              <a:defRPr/>
            </a:pPr>
            <a:r>
              <a:rPr lang="en-US" dirty="0" smtClean="0"/>
              <a:t>{"Compensation includes direct cash payments, indirect payments in the form of employee benefits and incentives to motivate employees to strive for higher levels of productivity"}</a:t>
            </a:r>
          </a:p>
          <a:p>
            <a:pPr marL="274320" indent="-274320" fontAlgn="auto">
              <a:spcAft>
                <a:spcPts val="0"/>
              </a:spcAft>
              <a:buClr>
                <a:schemeClr val="accent3"/>
              </a:buClr>
              <a:buFont typeface="Wingdings 2"/>
              <a:buChar char=""/>
              <a:defRPr/>
            </a:pPr>
            <a:r>
              <a:rPr lang="en-US" dirty="0" smtClean="0"/>
              <a:t>- </a:t>
            </a:r>
            <a:r>
              <a:rPr lang="en-US" dirty="0" err="1" smtClean="0"/>
              <a:t>Cascio</a:t>
            </a:r>
            <a:endParaRPr lang="en-US" dirty="0" smtClean="0"/>
          </a:p>
          <a:p>
            <a:pPr marL="274320" indent="-274320" fontAlgn="auto">
              <a:spcAft>
                <a:spcPts val="0"/>
              </a:spcAft>
              <a:buClr>
                <a:schemeClr val="accent3"/>
              </a:buClr>
              <a:buFont typeface="Wingdings 2"/>
              <a:buChar char=""/>
              <a:defRPr/>
            </a:pPr>
            <a:endParaRPr lang="en-US" dirty="0"/>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371600" y="274638"/>
            <a:ext cx="7772400" cy="1143000"/>
          </a:xfrm>
        </p:spPr>
        <p:txBody>
          <a:bodyPr/>
          <a:lstStyle/>
          <a:p>
            <a:r>
              <a:rPr lang="en-US" smtClean="0"/>
              <a:t>Compensation management</a:t>
            </a:r>
          </a:p>
        </p:txBody>
      </p:sp>
      <p:sp>
        <p:nvSpPr>
          <p:cNvPr id="9219" name="Rectangle 3"/>
          <p:cNvSpPr>
            <a:spLocks noGrp="1" noChangeArrowheads="1"/>
          </p:cNvSpPr>
          <p:nvPr>
            <p:ph sz="quarter" idx="4294967295"/>
          </p:nvPr>
        </p:nvSpPr>
        <p:spPr>
          <a:xfrm>
            <a:off x="1371600" y="1447800"/>
            <a:ext cx="7772400" cy="4572000"/>
          </a:xfrm>
        </p:spPr>
        <p:txBody>
          <a:bodyPr/>
          <a:lstStyle/>
          <a:p>
            <a:r>
              <a:rPr lang="en-US" smtClean="0"/>
              <a:t>An employee’s total compensation consists of four components.</a:t>
            </a:r>
          </a:p>
          <a:p>
            <a:pPr>
              <a:buFont typeface="Wingdings" pitchFamily="2" charset="2"/>
              <a:buChar char="Ø"/>
            </a:pPr>
            <a:r>
              <a:rPr lang="en-US" smtClean="0"/>
              <a:t>Base compensation.</a:t>
            </a:r>
          </a:p>
          <a:p>
            <a:pPr>
              <a:buFont typeface="Wingdings" pitchFamily="2" charset="2"/>
              <a:buChar char="Ø"/>
            </a:pPr>
            <a:r>
              <a:rPr lang="en-US" smtClean="0"/>
              <a:t>Allowances.</a:t>
            </a:r>
          </a:p>
          <a:p>
            <a:pPr>
              <a:buFont typeface="Wingdings" pitchFamily="2" charset="2"/>
              <a:buChar char="Ø"/>
            </a:pPr>
            <a:r>
              <a:rPr lang="en-US" smtClean="0"/>
              <a:t>Incentive pay.</a:t>
            </a:r>
          </a:p>
          <a:p>
            <a:pPr>
              <a:buFont typeface="Wingdings" pitchFamily="2" charset="2"/>
              <a:buChar char="Ø"/>
            </a:pPr>
            <a:r>
              <a:rPr lang="en-US" smtClean="0"/>
              <a:t>Benefits. </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371600" y="274638"/>
            <a:ext cx="7772400" cy="1143000"/>
          </a:xfrm>
        </p:spPr>
        <p:txBody>
          <a:bodyPr/>
          <a:lstStyle/>
          <a:p>
            <a:r>
              <a:rPr lang="en-US" sz="3600" smtClean="0"/>
              <a:t>Issues in compensation management</a:t>
            </a:r>
          </a:p>
        </p:txBody>
      </p:sp>
      <p:sp>
        <p:nvSpPr>
          <p:cNvPr id="10243" name="Rectangle 3"/>
          <p:cNvSpPr>
            <a:spLocks noGrp="1" noChangeArrowheads="1"/>
          </p:cNvSpPr>
          <p:nvPr>
            <p:ph sz="quarter" idx="4294967295"/>
          </p:nvPr>
        </p:nvSpPr>
        <p:spPr>
          <a:xfrm>
            <a:off x="1371600" y="1447800"/>
            <a:ext cx="7772400" cy="4572000"/>
          </a:xfrm>
        </p:spPr>
        <p:txBody>
          <a:bodyPr/>
          <a:lstStyle/>
          <a:p>
            <a:r>
              <a:rPr lang="en-US" smtClean="0"/>
              <a:t>1 Internal equity v/s external equity.</a:t>
            </a:r>
          </a:p>
          <a:p>
            <a:r>
              <a:rPr lang="en-US" smtClean="0"/>
              <a:t>2 Fixed pay v/s variable pay.</a:t>
            </a:r>
          </a:p>
          <a:p>
            <a:r>
              <a:rPr lang="en-US" smtClean="0"/>
              <a:t>3 Built in incentive</a:t>
            </a:r>
          </a:p>
          <a:p>
            <a:r>
              <a:rPr lang="en-US" smtClean="0"/>
              <a:t>4 link with productivity</a:t>
            </a:r>
          </a:p>
          <a:p>
            <a:r>
              <a:rPr lang="en-US" smtClean="0"/>
              <a:t>5 Monetary v/s non-monetary rewards.</a:t>
            </a:r>
          </a:p>
          <a:p>
            <a:r>
              <a:rPr lang="en-US" smtClean="0"/>
              <a:t>6 Maintain real wages: cost of living (dearness allowance)</a:t>
            </a:r>
          </a:p>
          <a:p>
            <a:endParaRPr lang="en-US" smtClean="0"/>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Components of Compensation</a:t>
            </a:r>
          </a:p>
        </p:txBody>
      </p:sp>
      <p:sp>
        <p:nvSpPr>
          <p:cNvPr id="11267" name="Content Placeholder 2"/>
          <p:cNvSpPr>
            <a:spLocks noGrp="1"/>
          </p:cNvSpPr>
          <p:nvPr>
            <p:ph idx="1"/>
          </p:nvPr>
        </p:nvSpPr>
        <p:spPr/>
        <p:txBody>
          <a:bodyPr/>
          <a:lstStyle/>
          <a:p>
            <a:r>
              <a:rPr lang="en-US" b="1" smtClean="0"/>
              <a:t>Direct Compensation:</a:t>
            </a:r>
            <a:endParaRPr lang="en-US" smtClean="0"/>
          </a:p>
          <a:p>
            <a:r>
              <a:rPr lang="en-US" smtClean="0"/>
              <a:t>1. Basic pay, dearness allowance, cash allowance</a:t>
            </a:r>
          </a:p>
          <a:p>
            <a:r>
              <a:rPr lang="en-US" smtClean="0"/>
              <a:t>2. Incentive pay, bonus, commission, profit sharing, stock option</a:t>
            </a:r>
          </a:p>
          <a:p>
            <a:endParaRPr lang="en-US" smtClean="0"/>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fontScale="85000" lnSpcReduction="20000"/>
          </a:bodyPr>
          <a:lstStyle/>
          <a:p>
            <a:pPr marL="274320" indent="-274320">
              <a:spcAft>
                <a:spcPts val="0"/>
              </a:spcAft>
              <a:buClr>
                <a:schemeClr val="accent3"/>
              </a:buClr>
              <a:buFont typeface="Wingdings 2"/>
              <a:buChar char=""/>
              <a:defRPr/>
            </a:pPr>
            <a:r>
              <a:rPr lang="en-US" b="1" dirty="0" smtClean="0"/>
              <a:t>Indirect Compensation:</a:t>
            </a:r>
          </a:p>
          <a:p>
            <a:pPr marL="274320" indent="-274320">
              <a:spcAft>
                <a:spcPts val="0"/>
              </a:spcAft>
              <a:buClr>
                <a:schemeClr val="accent3"/>
              </a:buClr>
              <a:buFont typeface="Wingdings 2"/>
              <a:buChar char=""/>
              <a:defRPr/>
            </a:pPr>
            <a:r>
              <a:rPr lang="en-US" dirty="0" smtClean="0"/>
              <a:t>1. Legal requirement</a:t>
            </a:r>
          </a:p>
          <a:p>
            <a:pPr marL="274320" indent="-274320">
              <a:spcAft>
                <a:spcPts val="0"/>
              </a:spcAft>
              <a:buClr>
                <a:schemeClr val="accent3"/>
              </a:buClr>
              <a:buFont typeface="Wingdings 2"/>
              <a:buChar char=""/>
              <a:defRPr/>
            </a:pPr>
            <a:r>
              <a:rPr lang="en-US" dirty="0" smtClean="0"/>
              <a:t>a. Provident fund</a:t>
            </a:r>
          </a:p>
          <a:p>
            <a:pPr marL="274320" indent="-274320">
              <a:spcAft>
                <a:spcPts val="0"/>
              </a:spcAft>
              <a:buClr>
                <a:schemeClr val="accent3"/>
              </a:buClr>
              <a:buFont typeface="Wingdings 2"/>
              <a:buChar char=""/>
              <a:defRPr/>
            </a:pPr>
            <a:r>
              <a:rPr lang="en-US" dirty="0" smtClean="0"/>
              <a:t>b. Gravidity</a:t>
            </a:r>
          </a:p>
          <a:p>
            <a:pPr marL="274320" indent="-274320">
              <a:spcAft>
                <a:spcPts val="0"/>
              </a:spcAft>
              <a:buClr>
                <a:schemeClr val="accent3"/>
              </a:buClr>
              <a:buFont typeface="Wingdings 2"/>
              <a:buChar char=""/>
              <a:defRPr/>
            </a:pPr>
            <a:r>
              <a:rPr lang="en-US" dirty="0" smtClean="0"/>
              <a:t>c. Pension</a:t>
            </a:r>
          </a:p>
          <a:p>
            <a:pPr marL="274320" indent="-274320">
              <a:spcAft>
                <a:spcPts val="0"/>
              </a:spcAft>
              <a:buClr>
                <a:schemeClr val="accent3"/>
              </a:buClr>
              <a:buFont typeface="Wingdings 2"/>
              <a:buChar char=""/>
              <a:defRPr/>
            </a:pPr>
            <a:r>
              <a:rPr lang="en-US" dirty="0" smtClean="0"/>
              <a:t>d. Insurance</a:t>
            </a:r>
          </a:p>
          <a:p>
            <a:pPr marL="274320" indent="-274320">
              <a:spcAft>
                <a:spcPts val="0"/>
              </a:spcAft>
              <a:buClr>
                <a:schemeClr val="accent3"/>
              </a:buClr>
              <a:buFont typeface="Wingdings 2"/>
              <a:buChar char=""/>
              <a:defRPr/>
            </a:pPr>
            <a:r>
              <a:rPr lang="en-US" dirty="0" smtClean="0"/>
              <a:t>e. Medical leave</a:t>
            </a:r>
          </a:p>
          <a:p>
            <a:pPr marL="274320" indent="-274320">
              <a:spcAft>
                <a:spcPts val="0"/>
              </a:spcAft>
              <a:buClr>
                <a:schemeClr val="accent3"/>
              </a:buClr>
              <a:buFont typeface="Wingdings 2"/>
              <a:buChar char=""/>
              <a:defRPr/>
            </a:pPr>
            <a:r>
              <a:rPr lang="en-US" dirty="0" smtClean="0"/>
              <a:t>f. Accident benefits</a:t>
            </a:r>
          </a:p>
          <a:p>
            <a:pPr marL="274320" indent="-274320">
              <a:spcAft>
                <a:spcPts val="0"/>
              </a:spcAft>
              <a:buClr>
                <a:schemeClr val="accent3"/>
              </a:buClr>
              <a:buFont typeface="Wingdings 2"/>
              <a:buChar char=""/>
              <a:defRPr/>
            </a:pPr>
            <a:r>
              <a:rPr lang="en-US" dirty="0" smtClean="0"/>
              <a:t>g. Maturity leave</a:t>
            </a:r>
          </a:p>
          <a:p>
            <a:pPr marL="274320" indent="-274320">
              <a:spcAft>
                <a:spcPts val="0"/>
              </a:spcAft>
              <a:buClr>
                <a:schemeClr val="accent3"/>
              </a:buClr>
              <a:buFont typeface="Wingdings 2"/>
              <a:buChar char=""/>
              <a:defRPr/>
            </a:pPr>
            <a:r>
              <a:rPr lang="en-US" dirty="0" smtClean="0"/>
              <a:t>2. Optional sick leave</a:t>
            </a:r>
          </a:p>
          <a:p>
            <a:pPr marL="274320" indent="-274320">
              <a:spcAft>
                <a:spcPts val="0"/>
              </a:spcAft>
              <a:buClr>
                <a:schemeClr val="accent3"/>
              </a:buClr>
              <a:buFont typeface="Wingdings 2"/>
              <a:buChar char=""/>
              <a:defRPr/>
            </a:pPr>
            <a:r>
              <a:rPr lang="en-US" dirty="0" smtClean="0"/>
              <a:t>3. Casual leave</a:t>
            </a:r>
          </a:p>
          <a:p>
            <a:pPr marL="274320" indent="-274320">
              <a:spcAft>
                <a:spcPts val="0"/>
              </a:spcAft>
              <a:buClr>
                <a:schemeClr val="accent3"/>
              </a:buClr>
              <a:buFont typeface="Wingdings 2"/>
              <a:buChar char=""/>
              <a:defRPr/>
            </a:pPr>
            <a:r>
              <a:rPr lang="en-US" dirty="0" smtClean="0"/>
              <a:t>4. Travelling allowance</a:t>
            </a:r>
          </a:p>
          <a:p>
            <a:pPr marL="274320" indent="-274320">
              <a:spcAft>
                <a:spcPts val="0"/>
              </a:spcAft>
              <a:buClr>
                <a:schemeClr val="accent3"/>
              </a:buClr>
              <a:buFont typeface="Wingdings 2"/>
              <a:buChar char=""/>
              <a:defRPr/>
            </a:pPr>
            <a:r>
              <a:rPr lang="en-US" dirty="0" smtClean="0"/>
              <a:t>5. Telephone bills</a:t>
            </a:r>
          </a:p>
          <a:p>
            <a:pPr marL="274320" indent="-274320">
              <a:spcAft>
                <a:spcPts val="0"/>
              </a:spcAft>
              <a:buClr>
                <a:schemeClr val="accent3"/>
              </a:buClr>
              <a:buFont typeface="Wingdings 2"/>
              <a:buChar char=""/>
              <a:defRPr/>
            </a:pPr>
            <a:r>
              <a:rPr lang="en-US" dirty="0" smtClean="0"/>
              <a:t>6. Canteen allowance</a:t>
            </a:r>
          </a:p>
          <a:p>
            <a:pPr marL="274320" indent="-274320">
              <a:spcAft>
                <a:spcPts val="0"/>
              </a:spcAft>
              <a:buClr>
                <a:schemeClr val="accent3"/>
              </a:buClr>
              <a:buFont typeface="Wingdings 2"/>
              <a:buChar char=""/>
              <a:defRPr/>
            </a:pPr>
            <a:r>
              <a:rPr lang="en-US" dirty="0" smtClean="0"/>
              <a:t>7. Club membership</a:t>
            </a:r>
          </a:p>
          <a:p>
            <a:pPr marL="274320" indent="-274320" fontAlgn="auto">
              <a:spcAft>
                <a:spcPts val="0"/>
              </a:spcAft>
              <a:buClr>
                <a:schemeClr val="accent3"/>
              </a:buClr>
              <a:buFont typeface="Wingdings 2"/>
              <a:buChar char=""/>
              <a:defRPr/>
            </a:pPr>
            <a:r>
              <a:rPr lang="en-US" dirty="0" smtClean="0"/>
              <a:t/>
            </a:r>
            <a:br>
              <a:rPr lang="en-US" dirty="0" smtClean="0"/>
            </a:br>
            <a:endParaRPr lang="en-US" dirty="0"/>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228600" y="274638"/>
            <a:ext cx="8915400" cy="792162"/>
          </a:xfrm>
        </p:spPr>
        <p:txBody>
          <a:bodyPr>
            <a:normAutofit fontScale="90000"/>
          </a:bodyPr>
          <a:lstStyle/>
          <a:p>
            <a:pPr fontAlgn="auto">
              <a:spcAft>
                <a:spcPts val="0"/>
              </a:spcAft>
              <a:defRPr/>
            </a:pP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Objectives of Compensation</a:t>
            </a:r>
          </a:p>
        </p:txBody>
      </p:sp>
      <p:sp>
        <p:nvSpPr>
          <p:cNvPr id="11267" name="Rectangle 3"/>
          <p:cNvSpPr>
            <a:spLocks noGrp="1" noChangeArrowheads="1"/>
          </p:cNvSpPr>
          <p:nvPr>
            <p:ph sz="quarter" idx="4294967295"/>
          </p:nvPr>
        </p:nvSpPr>
        <p:spPr>
          <a:xfrm>
            <a:off x="381000" y="1143000"/>
            <a:ext cx="8610600" cy="5257800"/>
          </a:xfrm>
        </p:spPr>
        <p:txBody>
          <a:bodyPr>
            <a:normAutofit fontScale="85000" lnSpcReduction="20000"/>
          </a:bodyPr>
          <a:lstStyle/>
          <a:p>
            <a:pPr marL="274320" indent="-274320" fontAlgn="auto">
              <a:spcAft>
                <a:spcPts val="0"/>
              </a:spcAft>
              <a:buClr>
                <a:schemeClr val="accent3"/>
              </a:buClr>
              <a:buFont typeface="Wingdings 2"/>
              <a:buChar char=""/>
              <a:defRPr/>
            </a:pPr>
            <a:r>
              <a:rPr lang="en-US" dirty="0" smtClean="0"/>
              <a:t>1 To establish a fair and equitable remuneration.</a:t>
            </a:r>
          </a:p>
          <a:p>
            <a:pPr marL="274320" indent="-274320" fontAlgn="auto">
              <a:spcAft>
                <a:spcPts val="0"/>
              </a:spcAft>
              <a:buClr>
                <a:schemeClr val="accent3"/>
              </a:buClr>
              <a:buFont typeface="Wingdings 2"/>
              <a:buChar char=""/>
              <a:defRPr/>
            </a:pPr>
            <a:r>
              <a:rPr lang="en-US" dirty="0" smtClean="0"/>
              <a:t>2 To attract competent personnel.</a:t>
            </a:r>
          </a:p>
          <a:p>
            <a:pPr marL="274320" indent="-274320" fontAlgn="auto">
              <a:spcAft>
                <a:spcPts val="0"/>
              </a:spcAft>
              <a:buClr>
                <a:schemeClr val="accent3"/>
              </a:buClr>
              <a:buFont typeface="Wingdings 2"/>
              <a:buChar char=""/>
              <a:defRPr/>
            </a:pPr>
            <a:r>
              <a:rPr lang="en-US" dirty="0" smtClean="0"/>
              <a:t>3 To retain the present employees.</a:t>
            </a:r>
          </a:p>
          <a:p>
            <a:pPr marL="274320" indent="-274320" fontAlgn="auto">
              <a:spcAft>
                <a:spcPts val="0"/>
              </a:spcAft>
              <a:buClr>
                <a:schemeClr val="accent3"/>
              </a:buClr>
              <a:buFont typeface="Wingdings 2"/>
              <a:buChar char=""/>
              <a:defRPr/>
            </a:pPr>
            <a:r>
              <a:rPr lang="en-US" dirty="0" smtClean="0"/>
              <a:t>4 To improve productivity.</a:t>
            </a:r>
          </a:p>
          <a:p>
            <a:pPr marL="274320" indent="-274320" fontAlgn="auto">
              <a:spcAft>
                <a:spcPts val="0"/>
              </a:spcAft>
              <a:buClr>
                <a:schemeClr val="accent3"/>
              </a:buClr>
              <a:buFont typeface="Wingdings 2"/>
              <a:buChar char=""/>
              <a:defRPr/>
            </a:pPr>
            <a:r>
              <a:rPr lang="en-US" dirty="0" smtClean="0"/>
              <a:t>5 To control costs.</a:t>
            </a:r>
          </a:p>
          <a:p>
            <a:pPr marL="274320" indent="-274320" fontAlgn="auto">
              <a:spcAft>
                <a:spcPts val="0"/>
              </a:spcAft>
              <a:buClr>
                <a:schemeClr val="accent3"/>
              </a:buClr>
              <a:buFont typeface="Wingdings 2"/>
              <a:buChar char=""/>
              <a:defRPr/>
            </a:pPr>
            <a:r>
              <a:rPr lang="en-US" dirty="0" smtClean="0"/>
              <a:t>6 To improve public image of the company.</a:t>
            </a:r>
          </a:p>
          <a:p>
            <a:pPr marL="274320" indent="-274320">
              <a:spcAft>
                <a:spcPts val="0"/>
              </a:spcAft>
              <a:buClr>
                <a:schemeClr val="accent3"/>
              </a:buClr>
              <a:buFont typeface="Wingdings 2"/>
              <a:buChar char=""/>
              <a:defRPr/>
            </a:pPr>
            <a:r>
              <a:rPr lang="en-US" dirty="0" smtClean="0"/>
              <a:t>7The compensation should be paid to each employee on the basis of their abilities and training.</a:t>
            </a:r>
          </a:p>
          <a:p>
            <a:pPr marL="274320" indent="-274320">
              <a:spcAft>
                <a:spcPts val="0"/>
              </a:spcAft>
              <a:buClr>
                <a:schemeClr val="accent3"/>
              </a:buClr>
              <a:buFont typeface="Wingdings 2"/>
              <a:buChar char=""/>
              <a:defRPr/>
            </a:pPr>
            <a:r>
              <a:rPr lang="en-US" dirty="0" smtClean="0"/>
              <a:t>8. Compensation should be in the form of package.</a:t>
            </a:r>
          </a:p>
          <a:p>
            <a:pPr marL="274320" indent="-274320">
              <a:spcAft>
                <a:spcPts val="0"/>
              </a:spcAft>
              <a:buClr>
                <a:schemeClr val="accent3"/>
              </a:buClr>
              <a:buFont typeface="Wingdings 2"/>
              <a:buChar char=""/>
              <a:defRPr/>
            </a:pPr>
            <a:r>
              <a:rPr lang="en-US" dirty="0" smtClean="0"/>
              <a:t>9. It should be capable of taking care of employees for safety and security needs also.</a:t>
            </a:r>
          </a:p>
          <a:p>
            <a:pPr marL="274320" indent="-274320">
              <a:spcAft>
                <a:spcPts val="0"/>
              </a:spcAft>
              <a:buClr>
                <a:schemeClr val="accent3"/>
              </a:buClr>
              <a:buFont typeface="Wingdings 2"/>
              <a:buChar char=""/>
              <a:defRPr/>
            </a:pPr>
            <a:r>
              <a:rPr lang="en-US" dirty="0" smtClean="0"/>
              <a:t>10. It should be flexible and clear.</a:t>
            </a:r>
          </a:p>
          <a:p>
            <a:pPr marL="274320" indent="-274320">
              <a:spcAft>
                <a:spcPts val="0"/>
              </a:spcAft>
              <a:buClr>
                <a:schemeClr val="accent3"/>
              </a:buClr>
              <a:buFont typeface="Wingdings 2"/>
              <a:buChar char=""/>
              <a:defRPr/>
            </a:pPr>
            <a:r>
              <a:rPr lang="en-US" dirty="0" smtClean="0"/>
              <a:t>11. It should not be excessive.</a:t>
            </a:r>
          </a:p>
          <a:p>
            <a:pPr marL="274320" indent="-274320">
              <a:spcAft>
                <a:spcPts val="0"/>
              </a:spcAft>
              <a:buClr>
                <a:schemeClr val="accent3"/>
              </a:buClr>
              <a:buFont typeface="Wingdings 2"/>
              <a:buChar char=""/>
              <a:defRPr/>
            </a:pPr>
            <a:r>
              <a:rPr lang="en-US" dirty="0" smtClean="0"/>
              <a:t>12. Compensation should be decided by the management as per the norms fixed by the legislations in consultation with the union.</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371600" y="274638"/>
            <a:ext cx="7772400" cy="1143000"/>
          </a:xfrm>
        </p:spPr>
        <p:txBody>
          <a:bodyPr/>
          <a:lstStyle/>
          <a:p>
            <a:r>
              <a:rPr lang="en-US" sz="3600" smtClean="0"/>
              <a:t>Principles of wage and salary administration</a:t>
            </a:r>
          </a:p>
        </p:txBody>
      </p:sp>
      <p:sp>
        <p:nvSpPr>
          <p:cNvPr id="14339" name="Rectangle 3"/>
          <p:cNvSpPr>
            <a:spLocks noGrp="1" noChangeArrowheads="1"/>
          </p:cNvSpPr>
          <p:nvPr>
            <p:ph sz="quarter" idx="4294967295"/>
          </p:nvPr>
        </p:nvSpPr>
        <p:spPr>
          <a:xfrm>
            <a:off x="1371600" y="1447800"/>
            <a:ext cx="7772400" cy="4572000"/>
          </a:xfrm>
        </p:spPr>
        <p:txBody>
          <a:bodyPr/>
          <a:lstStyle/>
          <a:p>
            <a:r>
              <a:rPr lang="en-US" smtClean="0"/>
              <a:t>1 Keeping in view the interests of the employer, the employees, the consumers.</a:t>
            </a:r>
          </a:p>
          <a:p>
            <a:r>
              <a:rPr lang="en-US" smtClean="0"/>
              <a:t>2 stated clearly in writing form.</a:t>
            </a:r>
          </a:p>
          <a:p>
            <a:r>
              <a:rPr lang="en-US" smtClean="0"/>
              <a:t>3 sufficiently  flexible.</a:t>
            </a:r>
          </a:p>
          <a:p>
            <a:r>
              <a:rPr lang="en-US" smtClean="0"/>
              <a:t>4  checked against the standards.</a:t>
            </a:r>
          </a:p>
          <a:p>
            <a:r>
              <a:rPr lang="en-US" smtClean="0"/>
              <a:t>5 reviewed and revised periodically.</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normAutofit fontScale="90000"/>
          </a:bodyPr>
          <a:lstStyle/>
          <a:p>
            <a:pPr fontAlgn="auto">
              <a:spcAft>
                <a:spcPts val="0"/>
              </a:spcAft>
              <a:defRPr/>
            </a:pPr>
            <a:r>
              <a:rPr lang="en-US" dirty="0" smtClean="0"/>
              <a:t>Need of compensation Management </a:t>
            </a:r>
            <a:br>
              <a:rPr lang="en-US" dirty="0" smtClean="0"/>
            </a:br>
            <a:endParaRPr lang="en-US" dirty="0"/>
          </a:p>
        </p:txBody>
      </p:sp>
      <p:sp>
        <p:nvSpPr>
          <p:cNvPr id="3" name="Content Placeholder 2"/>
          <p:cNvSpPr>
            <a:spLocks noGrp="1"/>
          </p:cNvSpPr>
          <p:nvPr>
            <p:ph idx="1"/>
          </p:nvPr>
        </p:nvSpPr>
        <p:spPr>
          <a:xfrm>
            <a:off x="228600" y="990600"/>
            <a:ext cx="8458200" cy="5562600"/>
          </a:xfrm>
        </p:spPr>
        <p:txBody>
          <a:bodyPr>
            <a:normAutofit fontScale="85000" lnSpcReduction="20000"/>
          </a:bodyPr>
          <a:lstStyle/>
          <a:p>
            <a:pPr marL="274320" indent="-274320" fontAlgn="auto">
              <a:spcAft>
                <a:spcPts val="0"/>
              </a:spcAft>
              <a:buClr>
                <a:schemeClr val="accent3"/>
              </a:buClr>
              <a:buFont typeface="Wingdings 2"/>
              <a:buChar char=""/>
              <a:defRPr/>
            </a:pPr>
            <a:r>
              <a:rPr lang="en-US" dirty="0" smtClean="0"/>
              <a:t>1. Attracting and Retaining Personnel: From organization's point of view, every organization wants new talent and skill from outside ,for this purpose the compensation management targeted at attracting and retaining right human resource at right place in the organization time to time.</a:t>
            </a:r>
          </a:p>
          <a:p>
            <a:pPr marL="274320" indent="-274320" fontAlgn="auto">
              <a:spcAft>
                <a:spcPts val="0"/>
              </a:spcAft>
              <a:buClr>
                <a:schemeClr val="accent3"/>
              </a:buClr>
              <a:buFont typeface="Wingdings 2"/>
              <a:buChar char=""/>
              <a:defRPr/>
            </a:pPr>
            <a:r>
              <a:rPr lang="en-US" dirty="0" smtClean="0"/>
              <a:t>2. Motivating Personnel: Compensation management targeted at motivating human beings or employees for higher productivity. Compensation can be designed or planned to inspire or encourage people through financial and non- financial compensation.</a:t>
            </a:r>
          </a:p>
          <a:p>
            <a:pPr marL="274320" indent="-274320" fontAlgn="auto">
              <a:spcAft>
                <a:spcPts val="0"/>
              </a:spcAft>
              <a:buClr>
                <a:schemeClr val="accent3"/>
              </a:buClr>
              <a:buFont typeface="Wingdings 2"/>
              <a:buChar char=""/>
              <a:defRPr/>
            </a:pPr>
            <a:r>
              <a:rPr lang="en-US" dirty="0" smtClean="0"/>
              <a:t>3. Optimizing Cost of Compensation: Compensation management targeted at Optimizing cost of compensation by maintaining relation between performance and compensation of every employee. </a:t>
            </a:r>
          </a:p>
          <a:p>
            <a:pPr marL="274320" indent="-274320" fontAlgn="auto">
              <a:spcAft>
                <a:spcPts val="0"/>
              </a:spcAft>
              <a:buClr>
                <a:schemeClr val="accent3"/>
              </a:buClr>
              <a:buFont typeface="Wingdings 2"/>
              <a:buChar char=""/>
              <a:defRPr/>
            </a:pPr>
            <a:r>
              <a:rPr lang="en-US" dirty="0" smtClean="0"/>
              <a:t>4. Consistency in Compensation: Compensation management tries to obtain consistency in both internal and external for remunerating employees. Internal consistency consist payment on the basis of criticality of jobs and employees' performance on jobs. External consistency involves similar remuneration for a job in all organizations}.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0"/>
            <a:ext cx="7772400" cy="762000"/>
          </a:xfrm>
        </p:spPr>
        <p:txBody>
          <a:bodyPr/>
          <a:lstStyle/>
          <a:p>
            <a:pPr eaLnBrk="1" hangingPunct="1"/>
            <a:r>
              <a:rPr lang="en-US" smtClean="0"/>
              <a:t>Compensation</a:t>
            </a:r>
          </a:p>
        </p:txBody>
      </p:sp>
      <p:sp>
        <p:nvSpPr>
          <p:cNvPr id="10243" name="Rectangle 3"/>
          <p:cNvSpPr>
            <a:spLocks noGrp="1" noChangeArrowheads="1"/>
          </p:cNvSpPr>
          <p:nvPr>
            <p:ph idx="1"/>
          </p:nvPr>
        </p:nvSpPr>
        <p:spPr>
          <a:xfrm>
            <a:off x="457200" y="1219200"/>
            <a:ext cx="7772400" cy="4648200"/>
          </a:xfrm>
        </p:spPr>
        <p:txBody>
          <a:bodyPr>
            <a:normAutofit/>
          </a:bodyPr>
          <a:lstStyle/>
          <a:p>
            <a:pPr eaLnBrk="1" hangingPunct="1">
              <a:lnSpc>
                <a:spcPct val="90000"/>
              </a:lnSpc>
              <a:buFont typeface="Wingdings" pitchFamily="2" charset="2"/>
              <a:buChar char="v"/>
            </a:pPr>
            <a:r>
              <a:rPr lang="en-US" sz="2000" dirty="0" smtClean="0">
                <a:solidFill>
                  <a:srgbClr val="0000FF"/>
                </a:solidFill>
                <a:latin typeface="Times New Roman" pitchFamily="18" charset="0"/>
                <a:cs typeface="Times New Roman" pitchFamily="18" charset="0"/>
              </a:rPr>
              <a:t>Direct Financial Compensation </a:t>
            </a:r>
            <a:r>
              <a:rPr lang="en-US" sz="2000" dirty="0" smtClean="0">
                <a:solidFill>
                  <a:schemeClr val="tx2"/>
                </a:solidFill>
                <a:latin typeface="Times New Roman" pitchFamily="18" charset="0"/>
                <a:cs typeface="Times New Roman" pitchFamily="18" charset="0"/>
              </a:rPr>
              <a:t>-</a:t>
            </a:r>
            <a:r>
              <a:rPr lang="en-US" sz="2000" dirty="0" smtClean="0">
                <a:solidFill>
                  <a:srgbClr val="0000FF"/>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Pay that  person receives in form of wages, salaries, bonuses, and commissions.</a:t>
            </a:r>
          </a:p>
          <a:p>
            <a:pPr eaLnBrk="1" hangingPunct="1">
              <a:lnSpc>
                <a:spcPct val="90000"/>
              </a:lnSpc>
            </a:pPr>
            <a:endParaRPr lang="en-US" sz="2000" dirty="0" smtClean="0">
              <a:latin typeface="Times New Roman" pitchFamily="18" charset="0"/>
              <a:cs typeface="Times New Roman" pitchFamily="18" charset="0"/>
            </a:endParaRPr>
          </a:p>
          <a:p>
            <a:pPr eaLnBrk="1" hangingPunct="1">
              <a:lnSpc>
                <a:spcPct val="90000"/>
              </a:lnSpc>
              <a:buFont typeface="Wingdings" pitchFamily="2" charset="2"/>
              <a:buChar char="v"/>
            </a:pPr>
            <a:r>
              <a:rPr lang="en-US" sz="2000" dirty="0" smtClean="0">
                <a:solidFill>
                  <a:srgbClr val="0000FF"/>
                </a:solidFill>
                <a:latin typeface="Times New Roman" pitchFamily="18" charset="0"/>
                <a:cs typeface="Times New Roman" pitchFamily="18" charset="0"/>
              </a:rPr>
              <a:t>Indirect Financial Compensation (Benefits) </a:t>
            </a:r>
            <a:r>
              <a:rPr lang="en-US" sz="2000" dirty="0" smtClean="0">
                <a:solidFill>
                  <a:schemeClr val="tx2"/>
                </a:solidFill>
                <a:latin typeface="Times New Roman" pitchFamily="18" charset="0"/>
                <a:cs typeface="Times New Roman" pitchFamily="18" charset="0"/>
              </a:rPr>
              <a:t>-</a:t>
            </a:r>
            <a:r>
              <a:rPr lang="en-US" sz="2000" dirty="0" smtClean="0">
                <a:solidFill>
                  <a:srgbClr val="0000FF"/>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All financial rewards not included in direct compensation such as paid vacations, sick leave, holidays, and medical insurance.</a:t>
            </a:r>
          </a:p>
          <a:p>
            <a:pPr eaLnBrk="1" hangingPunct="1">
              <a:lnSpc>
                <a:spcPct val="90000"/>
              </a:lnSpc>
            </a:pPr>
            <a:endParaRPr lang="en-US" sz="2000" dirty="0" smtClean="0">
              <a:latin typeface="Times New Roman" pitchFamily="18" charset="0"/>
              <a:cs typeface="Times New Roman" pitchFamily="18" charset="0"/>
            </a:endParaRPr>
          </a:p>
          <a:p>
            <a:pPr eaLnBrk="1" hangingPunct="1">
              <a:lnSpc>
                <a:spcPct val="90000"/>
              </a:lnSpc>
              <a:buFont typeface="Wingdings" pitchFamily="2" charset="2"/>
              <a:buChar char="v"/>
            </a:pPr>
            <a:r>
              <a:rPr lang="en-US" sz="2000" dirty="0" smtClean="0">
                <a:solidFill>
                  <a:srgbClr val="0000FF"/>
                </a:solidFill>
                <a:latin typeface="Times New Roman" pitchFamily="18" charset="0"/>
                <a:cs typeface="Times New Roman" pitchFamily="18" charset="0"/>
              </a:rPr>
              <a:t>Nonfinancial Compensation</a:t>
            </a:r>
            <a:r>
              <a:rPr lang="en-US" sz="2000" dirty="0" smtClean="0">
                <a:latin typeface="Times New Roman" pitchFamily="18" charset="0"/>
                <a:cs typeface="Times New Roman" pitchFamily="18" charset="0"/>
              </a:rPr>
              <a:t> - Satisfaction that  person receives from job itself or from psychological and/or physical environment in which person works.</a:t>
            </a:r>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371600" y="274638"/>
            <a:ext cx="7772400" cy="1143000"/>
          </a:xfrm>
        </p:spPr>
        <p:txBody>
          <a:bodyPr/>
          <a:lstStyle/>
          <a:p>
            <a:r>
              <a:rPr lang="en-US" smtClean="0"/>
              <a:t>Factors affecting wages</a:t>
            </a:r>
          </a:p>
        </p:txBody>
      </p:sp>
      <p:sp>
        <p:nvSpPr>
          <p:cNvPr id="16387" name="Rectangle 3"/>
          <p:cNvSpPr>
            <a:spLocks noGrp="1" noChangeArrowheads="1"/>
          </p:cNvSpPr>
          <p:nvPr>
            <p:ph sz="quarter" idx="4294967295"/>
          </p:nvPr>
        </p:nvSpPr>
        <p:spPr>
          <a:xfrm>
            <a:off x="1371600" y="1447800"/>
            <a:ext cx="7772400" cy="4572000"/>
          </a:xfrm>
        </p:spPr>
        <p:txBody>
          <a:bodyPr/>
          <a:lstStyle/>
          <a:p>
            <a:r>
              <a:rPr lang="en-US" smtClean="0"/>
              <a:t>1 demand for and supply of labour.</a:t>
            </a:r>
          </a:p>
          <a:p>
            <a:r>
              <a:rPr lang="en-US" smtClean="0"/>
              <a:t>2 ability to pay.</a:t>
            </a:r>
          </a:p>
          <a:p>
            <a:r>
              <a:rPr lang="en-US" smtClean="0"/>
              <a:t>3 Labour unions.</a:t>
            </a:r>
          </a:p>
          <a:p>
            <a:r>
              <a:rPr lang="en-US" smtClean="0"/>
              <a:t>4 Cost of living.</a:t>
            </a:r>
          </a:p>
          <a:p>
            <a:r>
              <a:rPr lang="en-US" smtClean="0"/>
              <a:t>5 job requirements.</a:t>
            </a:r>
          </a:p>
          <a:p>
            <a:r>
              <a:rPr lang="en-US" smtClean="0"/>
              <a:t>6 productivity.</a:t>
            </a:r>
          </a:p>
          <a:p>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086600" cy="441960"/>
          </a:xfrm>
        </p:spPr>
        <p:txBody>
          <a:bodyPr>
            <a:normAutofit fontScale="90000"/>
          </a:bodyPr>
          <a:lstStyle/>
          <a:p>
            <a:r>
              <a:rPr lang="en-US" dirty="0" smtClean="0"/>
              <a:t>Maintenance</a:t>
            </a:r>
            <a:endParaRPr lang="en-US" dirty="0"/>
          </a:p>
        </p:txBody>
      </p:sp>
      <p:sp>
        <p:nvSpPr>
          <p:cNvPr id="3" name="Content Placeholder 2"/>
          <p:cNvSpPr>
            <a:spLocks noGrp="1"/>
          </p:cNvSpPr>
          <p:nvPr>
            <p:ph idx="1"/>
          </p:nvPr>
        </p:nvSpPr>
        <p:spPr>
          <a:xfrm>
            <a:off x="457200" y="914400"/>
            <a:ext cx="7239000" cy="5541336"/>
          </a:xfrm>
        </p:spPr>
        <p:txBody>
          <a:bodyPr>
            <a:normAutofit/>
          </a:bodyPr>
          <a:lstStyle/>
          <a:p>
            <a:pPr algn="just">
              <a:buFont typeface="Wingdings" pitchFamily="2" charset="2"/>
              <a:buChar char="q"/>
            </a:pPr>
            <a:r>
              <a:rPr lang="en-US" sz="2000" dirty="0" smtClean="0">
                <a:latin typeface="Times New Roman" pitchFamily="18" charset="0"/>
                <a:cs typeface="Times New Roman" pitchFamily="18" charset="0"/>
              </a:rPr>
              <a:t>It is concerned with protecting and promoting the physical and mental health of employees. For this , several types of fringe benefits such as housing, medical aid, educational facilities, conveyance facilities etc. are provided.</a:t>
            </a:r>
          </a:p>
          <a:p>
            <a:pPr algn="just">
              <a:buFont typeface="Wingdings" pitchFamily="2" charset="2"/>
              <a:buChar char="q"/>
            </a:pPr>
            <a:endParaRPr lang="en-US" sz="2000" dirty="0" smtClean="0">
              <a:latin typeface="Times New Roman" pitchFamily="18" charset="0"/>
              <a:cs typeface="Times New Roman" pitchFamily="18" charset="0"/>
            </a:endParaRPr>
          </a:p>
          <a:p>
            <a:pPr algn="just">
              <a:buFont typeface="Wingdings" pitchFamily="2" charset="2"/>
              <a:buChar char="q"/>
            </a:pPr>
            <a:r>
              <a:rPr lang="en-US" sz="2000" dirty="0" smtClean="0">
                <a:latin typeface="Times New Roman" pitchFamily="18" charset="0"/>
                <a:cs typeface="Times New Roman" pitchFamily="18" charset="0"/>
              </a:rPr>
              <a:t>Social security measures are provided such as; PF, Pension plans, gratuity, maternity benefits disablement allowances, group insurance etc.</a:t>
            </a:r>
            <a:endParaRPr lang="en-US" sz="20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82562"/>
          </a:xfrm>
        </p:spPr>
        <p:txBody>
          <a:bodyPr>
            <a:normAutofit fontScale="90000"/>
          </a:bodyPr>
          <a:lstStyle/>
          <a:p>
            <a:endParaRPr lang="en-US" dirty="0"/>
          </a:p>
        </p:txBody>
      </p:sp>
      <p:sp>
        <p:nvSpPr>
          <p:cNvPr id="3" name="Content Placeholder 2"/>
          <p:cNvSpPr>
            <a:spLocks noGrp="1"/>
          </p:cNvSpPr>
          <p:nvPr>
            <p:ph idx="1"/>
          </p:nvPr>
        </p:nvSpPr>
        <p:spPr>
          <a:xfrm>
            <a:off x="152400" y="990600"/>
            <a:ext cx="8077200" cy="5135563"/>
          </a:xfrm>
        </p:spPr>
        <p:txBody>
          <a:bodyPr/>
          <a:lstStyle/>
          <a:p>
            <a:pPr>
              <a:buNone/>
            </a:pPr>
            <a:endParaRPr lang="en-US" b="1" dirty="0" smtClean="0"/>
          </a:p>
          <a:p>
            <a:pPr>
              <a:buNone/>
            </a:pPr>
            <a:endParaRPr lang="en-US" b="1" dirty="0" smtClean="0"/>
          </a:p>
          <a:p>
            <a:pPr>
              <a:buNone/>
            </a:pPr>
            <a:endParaRPr lang="en-US" b="1" dirty="0" smtClean="0"/>
          </a:p>
          <a:p>
            <a:pPr algn="ctr">
              <a:buNone/>
            </a:pPr>
            <a:r>
              <a:rPr lang="en-US" sz="4000" b="1" dirty="0" smtClean="0">
                <a:latin typeface="Georgia" pitchFamily="18" charset="0"/>
              </a:rPr>
              <a:t>The Changing Environment of HRM</a:t>
            </a:r>
            <a:endParaRPr lang="en-US" sz="4000" dirty="0">
              <a:latin typeface="Georgia"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600" dirty="0" smtClean="0"/>
              <a:t>Globalization Trend</a:t>
            </a:r>
            <a:br>
              <a:rPr lang="en-US" sz="3600" dirty="0" smtClean="0"/>
            </a:br>
            <a:endParaRPr lang="en-US" sz="3600" b="1" dirty="0"/>
          </a:p>
        </p:txBody>
      </p:sp>
      <p:sp>
        <p:nvSpPr>
          <p:cNvPr id="3" name="Content Placeholder 2"/>
          <p:cNvSpPr>
            <a:spLocks noGrp="1"/>
          </p:cNvSpPr>
          <p:nvPr>
            <p:ph idx="1"/>
          </p:nvPr>
        </p:nvSpPr>
        <p:spPr>
          <a:xfrm>
            <a:off x="457200" y="1295400"/>
            <a:ext cx="8229600" cy="4830763"/>
          </a:xfrm>
        </p:spPr>
        <p:txBody>
          <a:bodyPr>
            <a:normAutofit/>
          </a:bodyPr>
          <a:lstStyle/>
          <a:p>
            <a:pPr marL="57150" indent="-57150">
              <a:buNone/>
            </a:pPr>
            <a:r>
              <a:rPr lang="en-US" sz="2000" dirty="0" smtClean="0"/>
              <a:t>Companies dealing across the nation : Sony, Apple, Nike, Mercedes Benz, Infosys, TCS etc.																																																																																															</a:t>
            </a:r>
          </a:p>
        </p:txBody>
      </p:sp>
      <p:sp>
        <p:nvSpPr>
          <p:cNvPr id="4" name="Oval 3"/>
          <p:cNvSpPr/>
          <p:nvPr/>
        </p:nvSpPr>
        <p:spPr>
          <a:xfrm>
            <a:off x="228600" y="2209800"/>
            <a:ext cx="2514600" cy="9144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57150" indent="-57150" algn="ctr">
              <a:buNone/>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More Globalization</a:t>
            </a:r>
            <a:endParaRPr lang="en-US" dirty="0"/>
          </a:p>
        </p:txBody>
      </p:sp>
      <p:sp>
        <p:nvSpPr>
          <p:cNvPr id="7" name="Oval 6"/>
          <p:cNvSpPr/>
          <p:nvPr/>
        </p:nvSpPr>
        <p:spPr>
          <a:xfrm>
            <a:off x="3581400" y="3886200"/>
            <a:ext cx="2590800" cy="1371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57150" indent="-57150" algn="ctr">
              <a:buNone/>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Make employees more productive</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Oval 8"/>
          <p:cNvSpPr/>
          <p:nvPr/>
        </p:nvSpPr>
        <p:spPr>
          <a:xfrm>
            <a:off x="381000" y="3886200"/>
            <a:ext cx="2438400" cy="1143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57150" indent="-57150" algn="ctr"/>
            <a:endParaRPr lang="en-US" dirty="0" smtClean="0"/>
          </a:p>
          <a:p>
            <a:pPr marL="57150" indent="-57150" algn="ct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Do things better &amp; Less Expensive</a:t>
            </a:r>
          </a:p>
          <a:p>
            <a:pPr marL="57150" indent="-57150">
              <a:buNone/>
            </a:pPr>
            <a:endParaRPr lang="en-US" dirty="0"/>
          </a:p>
        </p:txBody>
      </p:sp>
      <p:sp>
        <p:nvSpPr>
          <p:cNvPr id="11" name="Oval 10"/>
          <p:cNvSpPr/>
          <p:nvPr/>
        </p:nvSpPr>
        <p:spPr>
          <a:xfrm>
            <a:off x="3429000" y="2209800"/>
            <a:ext cx="2362200" cy="990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57150" indent="-57150" algn="ctr">
              <a:buNone/>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More Competition</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Oval 11"/>
          <p:cNvSpPr/>
          <p:nvPr/>
        </p:nvSpPr>
        <p:spPr>
          <a:xfrm>
            <a:off x="6477000" y="2057400"/>
            <a:ext cx="2209800" cy="1371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57150" indent="-57150" algn="ctr">
              <a:buNone/>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More pressure to be world class</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3" name="Right Arrow 12"/>
          <p:cNvSpPr/>
          <p:nvPr/>
        </p:nvSpPr>
        <p:spPr>
          <a:xfrm>
            <a:off x="2743200" y="2438400"/>
            <a:ext cx="685800"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1232916" y="3262884"/>
            <a:ext cx="762000"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819400" y="4267200"/>
            <a:ext cx="762000"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5791200" y="2438400"/>
            <a:ext cx="685800"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Globalization brings both benefits and Threats.</a:t>
            </a:r>
            <a:endParaRPr lang="en-US" dirty="0"/>
          </a:p>
        </p:txBody>
      </p:sp>
      <p:sp>
        <p:nvSpPr>
          <p:cNvPr id="3" name="Content Placeholder 2"/>
          <p:cNvSpPr>
            <a:spLocks noGrp="1"/>
          </p:cNvSpPr>
          <p:nvPr>
            <p:ph idx="1"/>
          </p:nvPr>
        </p:nvSpPr>
        <p:spPr>
          <a:xfrm>
            <a:off x="457200" y="1905000"/>
            <a:ext cx="7620000" cy="4221163"/>
          </a:xfrm>
        </p:spPr>
        <p:txBody>
          <a:bodyPr>
            <a:normAutofit/>
          </a:bodyPr>
          <a:lstStyle/>
          <a:p>
            <a:pPr marL="2971800" indent="-2971800">
              <a:buNone/>
            </a:pPr>
            <a:r>
              <a:rPr lang="en-US" sz="2000" dirty="0" smtClean="0"/>
              <a:t>Benefits to the consumer: Variety of products and services at low cost (Ex: From computer to car).</a:t>
            </a:r>
          </a:p>
          <a:p>
            <a:pPr marL="2971800" indent="-2971800">
              <a:buNone/>
            </a:pPr>
            <a:endParaRPr lang="en-US" sz="2000" dirty="0" smtClean="0"/>
          </a:p>
          <a:p>
            <a:pPr marL="857250" indent="-857250">
              <a:buNone/>
            </a:pPr>
            <a:r>
              <a:rPr lang="en-US" sz="2000" dirty="0" smtClean="0"/>
              <a:t>Threat: More competent and knowledgeable people required, Outsourced from other countries.</a:t>
            </a:r>
          </a:p>
          <a:p>
            <a:pPr marL="857250" indent="-857250">
              <a:buNone/>
            </a:pPr>
            <a:endParaRPr lang="en-US" sz="2000" dirty="0" smtClean="0"/>
          </a:p>
          <a:p>
            <a:pPr marL="2971800" indent="-2971800">
              <a:buNone/>
            </a:pPr>
            <a:r>
              <a:rPr lang="en-US" sz="2000" dirty="0" smtClean="0"/>
              <a:t>Ex: Indian IITS, Engineers move abroad for projects.</a:t>
            </a:r>
            <a:endParaRPr 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639762"/>
          </a:xfrm>
        </p:spPr>
        <p:txBody>
          <a:bodyPr>
            <a:normAutofit/>
          </a:bodyPr>
          <a:lstStyle/>
          <a:p>
            <a:r>
              <a:rPr lang="en-US" sz="3600" b="1" dirty="0" smtClean="0"/>
              <a:t>Trends in the Nature of Work</a:t>
            </a:r>
            <a:endParaRPr lang="en-US" sz="3600" b="1" dirty="0"/>
          </a:p>
        </p:txBody>
      </p:sp>
      <p:sp>
        <p:nvSpPr>
          <p:cNvPr id="3" name="Content Placeholder 2"/>
          <p:cNvSpPr>
            <a:spLocks noGrp="1"/>
          </p:cNvSpPr>
          <p:nvPr>
            <p:ph idx="1"/>
          </p:nvPr>
        </p:nvSpPr>
        <p:spPr>
          <a:xfrm>
            <a:off x="152400" y="1219200"/>
            <a:ext cx="8001000" cy="5334000"/>
          </a:xfrm>
        </p:spPr>
        <p:txBody>
          <a:bodyPr>
            <a:normAutofit lnSpcReduction="10000"/>
          </a:bodyPr>
          <a:lstStyle/>
          <a:p>
            <a:pPr algn="just">
              <a:buFont typeface="Wingdings" pitchFamily="2" charset="2"/>
              <a:buChar char="v"/>
            </a:pPr>
            <a:r>
              <a:rPr lang="en-US" sz="2000" dirty="0" smtClean="0"/>
              <a:t>High- Tech Job: Ex-Skilled machinist required.</a:t>
            </a:r>
          </a:p>
          <a:p>
            <a:pPr algn="just"/>
            <a:endParaRPr lang="en-US" sz="2000" dirty="0" smtClean="0"/>
          </a:p>
          <a:p>
            <a:pPr algn="just">
              <a:buFont typeface="Wingdings" pitchFamily="2" charset="2"/>
              <a:buChar char="v"/>
            </a:pPr>
            <a:r>
              <a:rPr lang="en-US" sz="2000" dirty="0" smtClean="0"/>
              <a:t>Service Jobs: More intellect people required.</a:t>
            </a:r>
          </a:p>
          <a:p>
            <a:pPr algn="just"/>
            <a:endParaRPr lang="en-US" sz="2000" dirty="0" smtClean="0"/>
          </a:p>
          <a:p>
            <a:pPr algn="just">
              <a:buFont typeface="Wingdings" pitchFamily="2" charset="2"/>
              <a:buChar char="v"/>
            </a:pPr>
            <a:r>
              <a:rPr lang="en-US" sz="2000" dirty="0" smtClean="0"/>
              <a:t>Knowledge work and Human Capital: The knowledge, education, training, skills, and expertise of a firm’s worker. </a:t>
            </a:r>
          </a:p>
          <a:p>
            <a:pPr algn="just">
              <a:buNone/>
            </a:pPr>
            <a:r>
              <a:rPr lang="en-US" sz="2000" dirty="0" smtClean="0"/>
              <a:t>     </a:t>
            </a:r>
            <a:r>
              <a:rPr lang="en-US" sz="2000" dirty="0" smtClean="0">
                <a:solidFill>
                  <a:srgbClr val="C00000"/>
                </a:solidFill>
              </a:rPr>
              <a:t>(Management Guru Peter </a:t>
            </a:r>
            <a:r>
              <a:rPr lang="en-US" sz="2000" dirty="0" err="1" smtClean="0">
                <a:solidFill>
                  <a:srgbClr val="C00000"/>
                </a:solidFill>
              </a:rPr>
              <a:t>Drucker</a:t>
            </a:r>
            <a:r>
              <a:rPr lang="en-US" sz="2000" dirty="0" smtClean="0">
                <a:solidFill>
                  <a:srgbClr val="C00000"/>
                </a:solidFill>
              </a:rPr>
              <a:t> predicted several years ago, “ the center of gravity in employment is moving fast from manual and clerical workers to knowledge workers”).</a:t>
            </a:r>
          </a:p>
          <a:p>
            <a:pPr algn="just">
              <a:buNone/>
            </a:pPr>
            <a:endParaRPr lang="en-US" sz="2000" dirty="0" smtClean="0"/>
          </a:p>
          <a:p>
            <a:pPr algn="just">
              <a:buFont typeface="Wingdings" pitchFamily="2" charset="2"/>
              <a:buChar char="v"/>
            </a:pPr>
            <a:r>
              <a:rPr lang="en-US" sz="2000" dirty="0" smtClean="0"/>
              <a:t>Nature of work and facilities provided.(Ex: Same Software implication in two different banks but results came different ).</a:t>
            </a:r>
          </a:p>
          <a:p>
            <a:pPr algn="just"/>
            <a:endParaRPr lang="en-US" sz="2000" dirty="0" smtClean="0"/>
          </a:p>
          <a:p>
            <a:pPr algn="just">
              <a:buFont typeface="Wingdings" pitchFamily="2" charset="2"/>
              <a:buChar char="v"/>
            </a:pPr>
            <a:r>
              <a:rPr lang="en-US" sz="2000" dirty="0" smtClean="0"/>
              <a:t>Work Force Demographic Trends: Age, Education, Family Background.</a:t>
            </a:r>
            <a:endParaRPr 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487362"/>
          </a:xfrm>
        </p:spPr>
        <p:txBody>
          <a:bodyPr>
            <a:normAutofit fontScale="90000"/>
          </a:bodyPr>
          <a:lstStyle/>
          <a:p>
            <a:r>
              <a:rPr lang="en-US" sz="3600" dirty="0" smtClean="0"/>
              <a:t>The Changing Role of HRM</a:t>
            </a:r>
            <a:endParaRPr lang="en-US" sz="3600" dirty="0"/>
          </a:p>
        </p:txBody>
      </p:sp>
      <p:sp>
        <p:nvSpPr>
          <p:cNvPr id="3" name="Content Placeholder 2"/>
          <p:cNvSpPr>
            <a:spLocks noGrp="1"/>
          </p:cNvSpPr>
          <p:nvPr>
            <p:ph idx="1"/>
          </p:nvPr>
        </p:nvSpPr>
        <p:spPr>
          <a:xfrm>
            <a:off x="457200" y="1143000"/>
            <a:ext cx="8229600" cy="4983163"/>
          </a:xfrm>
        </p:spPr>
        <p:txBody>
          <a:bodyPr/>
          <a:lstStyle/>
          <a:p>
            <a:endParaRPr lang="en-US" dirty="0"/>
          </a:p>
        </p:txBody>
      </p:sp>
      <p:sp>
        <p:nvSpPr>
          <p:cNvPr id="4" name="Rectangle 3"/>
          <p:cNvSpPr/>
          <p:nvPr/>
        </p:nvSpPr>
        <p:spPr>
          <a:xfrm>
            <a:off x="609600" y="1295400"/>
            <a:ext cx="50292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Strategic HRM</a:t>
            </a:r>
          </a:p>
        </p:txBody>
      </p:sp>
      <p:sp>
        <p:nvSpPr>
          <p:cNvPr id="5" name="Rectangle 4"/>
          <p:cNvSpPr/>
          <p:nvPr/>
        </p:nvSpPr>
        <p:spPr>
          <a:xfrm>
            <a:off x="1676400" y="2209800"/>
            <a:ext cx="4953000"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smtClean="0"/>
              <a:t>Creating High-Performance Work system</a:t>
            </a:r>
          </a:p>
        </p:txBody>
      </p:sp>
      <p:sp>
        <p:nvSpPr>
          <p:cNvPr id="6" name="Rectangle 5"/>
          <p:cNvSpPr/>
          <p:nvPr/>
        </p:nvSpPr>
        <p:spPr>
          <a:xfrm>
            <a:off x="2590800" y="3124200"/>
            <a:ext cx="50292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Managing technology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639762"/>
          </a:xfrm>
        </p:spPr>
        <p:txBody>
          <a:bodyPr>
            <a:normAutofit/>
          </a:bodyPr>
          <a:lstStyle/>
          <a:p>
            <a:r>
              <a:rPr lang="en-US" b="1" dirty="0" smtClean="0"/>
              <a:t>HR Policies</a:t>
            </a:r>
            <a:endParaRPr lang="en-US" dirty="0"/>
          </a:p>
        </p:txBody>
      </p:sp>
      <p:sp>
        <p:nvSpPr>
          <p:cNvPr id="3" name="Content Placeholder 2"/>
          <p:cNvSpPr>
            <a:spLocks noGrp="1"/>
          </p:cNvSpPr>
          <p:nvPr>
            <p:ph idx="1"/>
          </p:nvPr>
        </p:nvSpPr>
        <p:spPr>
          <a:xfrm>
            <a:off x="0" y="1066800"/>
            <a:ext cx="8153400" cy="5059363"/>
          </a:xfrm>
        </p:spPr>
        <p:txBody>
          <a:bodyPr>
            <a:normAutofit/>
          </a:bodyPr>
          <a:lstStyle/>
          <a:p>
            <a:pPr>
              <a:buNone/>
            </a:pPr>
            <a:r>
              <a:rPr lang="en-US" sz="2000" b="1" dirty="0" smtClean="0">
                <a:latin typeface="Times New Roman" pitchFamily="18" charset="0"/>
                <a:cs typeface="Times New Roman" pitchFamily="18" charset="0"/>
              </a:rPr>
              <a:t>What is a Policy:</a:t>
            </a:r>
          </a:p>
          <a:p>
            <a:pPr>
              <a:buNone/>
            </a:pPr>
            <a:endParaRPr lang="en-US" sz="2000" b="1" dirty="0" smtClean="0">
              <a:latin typeface="Times New Roman" pitchFamily="18" charset="0"/>
              <a:cs typeface="Times New Roman" pitchFamily="18" charset="0"/>
            </a:endParaRPr>
          </a:p>
          <a:p>
            <a:pPr algn="just">
              <a:buFont typeface="Wingdings" pitchFamily="2" charset="2"/>
              <a:buChar char="v"/>
            </a:pPr>
            <a:r>
              <a:rPr lang="en-US" sz="2000" dirty="0" smtClean="0">
                <a:latin typeface="Times New Roman" pitchFamily="18" charset="0"/>
                <a:cs typeface="Times New Roman" pitchFamily="18" charset="0"/>
              </a:rPr>
              <a:t>A policy is a predetermined course of action established as a guide toward accepted objectives and strategies of the organization.</a:t>
            </a:r>
          </a:p>
          <a:p>
            <a:pPr algn="just"/>
            <a:endParaRPr lang="en-US" sz="2000" b="1" i="1" dirty="0" smtClean="0">
              <a:latin typeface="Times New Roman" pitchFamily="18" charset="0"/>
              <a:cs typeface="Times New Roman" pitchFamily="18" charset="0"/>
            </a:endParaRPr>
          </a:p>
          <a:p>
            <a:pPr algn="just">
              <a:buFont typeface="Wingdings" pitchFamily="2" charset="2"/>
              <a:buChar char="v"/>
            </a:pPr>
            <a:r>
              <a:rPr lang="en-US" sz="2000" b="1" i="1" dirty="0" smtClean="0">
                <a:latin typeface="Times New Roman" pitchFamily="18" charset="0"/>
                <a:cs typeface="Times New Roman" pitchFamily="18" charset="0"/>
              </a:rPr>
              <a:t>A vision is formulated, business processes are analyzed, and policy and procedure systems to support the vision are born. As policies and procedures are written, approved, published, and implemented, the company’s vision is articulated.</a:t>
            </a:r>
          </a:p>
          <a:p>
            <a:pPr>
              <a:buNone/>
            </a:pPr>
            <a:endParaRPr lang="en-US" sz="20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3200" b="1" dirty="0" smtClean="0"/>
              <a:t>WHY DEVELOP A POLICY MANUAL</a:t>
            </a:r>
            <a:endParaRPr lang="en-US" sz="3200" dirty="0"/>
          </a:p>
        </p:txBody>
      </p:sp>
      <p:sp>
        <p:nvSpPr>
          <p:cNvPr id="3" name="Content Placeholder 2"/>
          <p:cNvSpPr>
            <a:spLocks noGrp="1"/>
          </p:cNvSpPr>
          <p:nvPr>
            <p:ph idx="1"/>
          </p:nvPr>
        </p:nvSpPr>
        <p:spPr>
          <a:xfrm>
            <a:off x="152400" y="1066800"/>
            <a:ext cx="7924800" cy="5334000"/>
          </a:xfrm>
        </p:spPr>
        <p:txBody>
          <a:bodyPr>
            <a:normAutofit lnSpcReduction="10000"/>
          </a:bodyPr>
          <a:lstStyle/>
          <a:p>
            <a:pPr algn="just">
              <a:buFont typeface="Wingdings" pitchFamily="2" charset="2"/>
              <a:buChar char="v"/>
            </a:pPr>
            <a:r>
              <a:rPr lang="en-US" sz="2000" dirty="0" smtClean="0">
                <a:latin typeface="Times New Roman" pitchFamily="18" charset="0"/>
                <a:cs typeface="Times New Roman" pitchFamily="18" charset="0"/>
              </a:rPr>
              <a:t>Policy manuals are developed to help staff and management teams run the organization. </a:t>
            </a:r>
          </a:p>
          <a:p>
            <a:pPr algn="just"/>
            <a:endParaRPr lang="en-US" sz="2000" dirty="0" smtClean="0">
              <a:latin typeface="Times New Roman" pitchFamily="18" charset="0"/>
              <a:cs typeface="Times New Roman" pitchFamily="18" charset="0"/>
            </a:endParaRPr>
          </a:p>
          <a:p>
            <a:pPr algn="just">
              <a:buFont typeface="Wingdings" pitchFamily="2" charset="2"/>
              <a:buChar char="v"/>
            </a:pPr>
            <a:r>
              <a:rPr lang="en-US" sz="2000" dirty="0" smtClean="0">
                <a:latin typeface="Times New Roman" pitchFamily="18" charset="0"/>
                <a:cs typeface="Times New Roman" pitchFamily="18" charset="0"/>
              </a:rPr>
              <a:t>In best use situations, policies play a strategic role in an organization. </a:t>
            </a:r>
          </a:p>
          <a:p>
            <a:pPr algn="just"/>
            <a:endParaRPr lang="en-US" sz="2000" dirty="0" smtClean="0">
              <a:latin typeface="Times New Roman" pitchFamily="18" charset="0"/>
              <a:cs typeface="Times New Roman" pitchFamily="18" charset="0"/>
            </a:endParaRPr>
          </a:p>
          <a:p>
            <a:pPr algn="just">
              <a:buFont typeface="Wingdings" pitchFamily="2" charset="2"/>
              <a:buChar char="v"/>
            </a:pPr>
            <a:r>
              <a:rPr lang="en-US" sz="2000" dirty="0" smtClean="0">
                <a:latin typeface="Times New Roman" pitchFamily="18" charset="0"/>
                <a:cs typeface="Times New Roman" pitchFamily="18" charset="0"/>
              </a:rPr>
              <a:t>They are developed in light of the mission and objectives of the company and they become the media by which management’s plans, rules, intents, and business processes become documented and communicated to all staff. </a:t>
            </a:r>
          </a:p>
          <a:p>
            <a:pPr algn="just"/>
            <a:endParaRPr lang="en-US" sz="2000" dirty="0" smtClean="0">
              <a:latin typeface="Times New Roman" pitchFamily="18" charset="0"/>
              <a:cs typeface="Times New Roman" pitchFamily="18" charset="0"/>
            </a:endParaRPr>
          </a:p>
          <a:p>
            <a:pPr algn="just">
              <a:buFont typeface="Wingdings" pitchFamily="2" charset="2"/>
              <a:buChar char="v"/>
            </a:pPr>
            <a:r>
              <a:rPr lang="en-US" sz="2000" dirty="0" smtClean="0">
                <a:latin typeface="Times New Roman" pitchFamily="18" charset="0"/>
                <a:cs typeface="Times New Roman" pitchFamily="18" charset="0"/>
              </a:rPr>
              <a:t>Carefully drafted and standardized policies and procedures save the company countless hours of management time. </a:t>
            </a:r>
          </a:p>
          <a:p>
            <a:pPr algn="just"/>
            <a:endParaRPr lang="en-US" sz="2000" dirty="0" smtClean="0">
              <a:latin typeface="Times New Roman" pitchFamily="18" charset="0"/>
              <a:cs typeface="Times New Roman" pitchFamily="18" charset="0"/>
            </a:endParaRPr>
          </a:p>
          <a:p>
            <a:pPr algn="just">
              <a:buFont typeface="Wingdings" pitchFamily="2" charset="2"/>
              <a:buChar char="v"/>
            </a:pPr>
            <a:r>
              <a:rPr lang="en-US" sz="2000" dirty="0" smtClean="0">
                <a:latin typeface="Times New Roman" pitchFamily="18" charset="0"/>
                <a:cs typeface="Times New Roman" pitchFamily="18" charset="0"/>
              </a:rPr>
              <a:t>The consistent use and interpretation of such policies, in an evenhanded and fair manner, reduces management's concern about legal issues becoming legal problems.</a:t>
            </a:r>
          </a:p>
          <a:p>
            <a:endParaRPr lang="en-US" sz="2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t>Personnel Functions </a:t>
            </a:r>
            <a:br>
              <a:rPr lang="en-US" b="1" dirty="0" smtClean="0"/>
            </a:br>
            <a:endParaRPr lang="en-US" dirty="0"/>
          </a:p>
        </p:txBody>
      </p:sp>
      <p:sp>
        <p:nvSpPr>
          <p:cNvPr id="3" name="Content Placeholder 2"/>
          <p:cNvSpPr>
            <a:spLocks noGrp="1"/>
          </p:cNvSpPr>
          <p:nvPr>
            <p:ph idx="1"/>
          </p:nvPr>
        </p:nvSpPr>
        <p:spPr>
          <a:xfrm>
            <a:off x="152400" y="838200"/>
            <a:ext cx="7924800" cy="5715000"/>
          </a:xfrm>
        </p:spPr>
        <p:txBody>
          <a:bodyPr>
            <a:normAutofit/>
          </a:bodyPr>
          <a:lstStyle/>
          <a:p>
            <a:pPr marL="457200" indent="-457200" algn="just">
              <a:buAutoNum type="arabicPeriod"/>
            </a:pPr>
            <a:r>
              <a:rPr lang="en-US" sz="2400" b="1" dirty="0" smtClean="0">
                <a:latin typeface="Times New Roman" pitchFamily="18" charset="0"/>
                <a:cs typeface="Times New Roman" pitchFamily="18" charset="0"/>
              </a:rPr>
              <a:t>The procurement function- </a:t>
            </a:r>
            <a:r>
              <a:rPr lang="en-US" sz="2400" dirty="0" smtClean="0">
                <a:latin typeface="Times New Roman" pitchFamily="18" charset="0"/>
                <a:cs typeface="Times New Roman" pitchFamily="18" charset="0"/>
              </a:rPr>
              <a:t>obtaining of a proper kind and number of personnel necessary to accomplish an organization’s goals. </a:t>
            </a:r>
          </a:p>
          <a:p>
            <a:pPr marL="457200" indent="-457200" algn="just">
              <a:buAutoNum type="arabicPeriod"/>
            </a:pPr>
            <a:r>
              <a:rPr lang="en-US" sz="2400" b="1" dirty="0" smtClean="0">
                <a:latin typeface="Times New Roman" pitchFamily="18" charset="0"/>
                <a:cs typeface="Times New Roman" pitchFamily="18" charset="0"/>
              </a:rPr>
              <a:t>The development function- </a:t>
            </a:r>
            <a:r>
              <a:rPr lang="en-US" sz="2400" dirty="0" smtClean="0">
                <a:latin typeface="Times New Roman" pitchFamily="18" charset="0"/>
                <a:cs typeface="Times New Roman" pitchFamily="18" charset="0"/>
              </a:rPr>
              <a:t>personnel development of employees, training.</a:t>
            </a:r>
          </a:p>
          <a:p>
            <a:pPr marL="457200" indent="-457200" algn="just">
              <a:buAutoNum type="arabicPeriod"/>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The compensating function</a:t>
            </a:r>
            <a:r>
              <a:rPr lang="en-US" sz="2400" dirty="0" smtClean="0">
                <a:latin typeface="Times New Roman" pitchFamily="18" charset="0"/>
                <a:cs typeface="Times New Roman" pitchFamily="18" charset="0"/>
              </a:rPr>
              <a:t>- securing adequate and equitable remuneration to personnel.</a:t>
            </a:r>
          </a:p>
          <a:p>
            <a:pPr marL="457200" indent="-457200" algn="just">
              <a:buAutoNum type="arabicPeriod"/>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The Integration function- </a:t>
            </a:r>
            <a:r>
              <a:rPr lang="en-US" sz="2400" dirty="0" smtClean="0">
                <a:latin typeface="Times New Roman" pitchFamily="18" charset="0"/>
                <a:cs typeface="Times New Roman" pitchFamily="18" charset="0"/>
              </a:rPr>
              <a:t>an “integration” of human resources with organization through job enlargement, job evaluation, variable compensation plans, disciplinary action programs. </a:t>
            </a:r>
            <a:endParaRPr lang="en-US" sz="2400" dirty="0">
              <a:latin typeface="Times New Roman" pitchFamily="18" charset="0"/>
              <a:cs typeface="Times New Roman" pitchFamily="18" charset="0"/>
            </a:endParaRPr>
          </a:p>
          <a:p>
            <a:pPr marL="457200" indent="-457200" algn="just">
              <a:buAutoNum type="arabicPeriod"/>
            </a:pPr>
            <a:r>
              <a:rPr lang="en-US" sz="2400" b="1" dirty="0" smtClean="0">
                <a:latin typeface="Times New Roman" pitchFamily="18" charset="0"/>
                <a:cs typeface="Times New Roman" pitchFamily="18" charset="0"/>
              </a:rPr>
              <a:t>The maintenance function- </a:t>
            </a:r>
            <a:r>
              <a:rPr lang="en-US" sz="2400" dirty="0" smtClean="0">
                <a:latin typeface="Times New Roman" pitchFamily="18" charset="0"/>
                <a:cs typeface="Times New Roman" pitchFamily="18" charset="0"/>
              </a:rPr>
              <a:t>maintaining the physical conditions of employees (health and safety measures) and employee service programs. </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868362"/>
          </a:xfrm>
        </p:spPr>
        <p:txBody>
          <a:bodyPr>
            <a:normAutofit/>
          </a:bodyPr>
          <a:lstStyle/>
          <a:p>
            <a:r>
              <a:rPr lang="en-US" sz="3200" b="1" dirty="0" smtClean="0"/>
              <a:t>Objectives</a:t>
            </a:r>
            <a:endParaRPr lang="en-US" sz="3200" dirty="0"/>
          </a:p>
        </p:txBody>
      </p:sp>
      <p:sp>
        <p:nvSpPr>
          <p:cNvPr id="3" name="Content Placeholder 2"/>
          <p:cNvSpPr>
            <a:spLocks noGrp="1"/>
          </p:cNvSpPr>
          <p:nvPr>
            <p:ph idx="1"/>
          </p:nvPr>
        </p:nvSpPr>
        <p:spPr>
          <a:xfrm>
            <a:off x="152400" y="1219200"/>
            <a:ext cx="7924800" cy="5334000"/>
          </a:xfrm>
        </p:spPr>
        <p:txBody>
          <a:bodyPr>
            <a:normAutofit/>
          </a:bodyPr>
          <a:lstStyle/>
          <a:p>
            <a:pPr algn="just">
              <a:buFont typeface="Wingdings" pitchFamily="2" charset="2"/>
              <a:buChar char="v"/>
            </a:pPr>
            <a:r>
              <a:rPr lang="en-US" sz="2000" dirty="0" smtClean="0">
                <a:latin typeface="Times New Roman" pitchFamily="18" charset="0"/>
                <a:cs typeface="Times New Roman" pitchFamily="18" charset="0"/>
              </a:rPr>
              <a:t>To provide fair, acceptable &amp; efficient leadership</a:t>
            </a:r>
          </a:p>
          <a:p>
            <a:pPr algn="just"/>
            <a:endParaRPr lang="en-US" sz="2000" dirty="0" smtClean="0">
              <a:latin typeface="Times New Roman" pitchFamily="18" charset="0"/>
              <a:cs typeface="Times New Roman" pitchFamily="18" charset="0"/>
            </a:endParaRPr>
          </a:p>
          <a:p>
            <a:pPr algn="just">
              <a:buFont typeface="Wingdings" pitchFamily="2" charset="2"/>
              <a:buChar char="v"/>
            </a:pPr>
            <a:r>
              <a:rPr lang="en-US" sz="2000" dirty="0" smtClean="0">
                <a:latin typeface="Times New Roman" pitchFamily="18" charset="0"/>
                <a:cs typeface="Times New Roman" pitchFamily="18" charset="0"/>
              </a:rPr>
              <a:t>To provide an opportunity for expansion &amp; voice in management</a:t>
            </a:r>
          </a:p>
          <a:p>
            <a:pPr algn="just"/>
            <a:endParaRPr lang="en-US" sz="2000" dirty="0" smtClean="0">
              <a:latin typeface="Times New Roman" pitchFamily="18" charset="0"/>
              <a:cs typeface="Times New Roman" pitchFamily="18" charset="0"/>
            </a:endParaRPr>
          </a:p>
          <a:p>
            <a:pPr algn="just">
              <a:buFont typeface="Wingdings" pitchFamily="2" charset="2"/>
              <a:buChar char="v"/>
            </a:pPr>
            <a:r>
              <a:rPr lang="en-US" sz="2000" dirty="0" smtClean="0">
                <a:latin typeface="Times New Roman" pitchFamily="18" charset="0"/>
                <a:cs typeface="Times New Roman" pitchFamily="18" charset="0"/>
              </a:rPr>
              <a:t>To strengthen &amp; appreciate the human assets continuously by providing training &amp; developmental programs</a:t>
            </a:r>
          </a:p>
          <a:p>
            <a:pPr algn="just"/>
            <a:endParaRPr lang="en-US" sz="2000" dirty="0" smtClean="0">
              <a:latin typeface="Times New Roman" pitchFamily="18" charset="0"/>
              <a:cs typeface="Times New Roman" pitchFamily="18" charset="0"/>
            </a:endParaRPr>
          </a:p>
          <a:p>
            <a:pPr algn="just">
              <a:buFont typeface="Wingdings" pitchFamily="2" charset="2"/>
              <a:buChar char="v"/>
            </a:pPr>
            <a:r>
              <a:rPr lang="en-US" sz="2000" dirty="0" smtClean="0">
                <a:latin typeface="Times New Roman" pitchFamily="18" charset="0"/>
                <a:cs typeface="Times New Roman" pitchFamily="18" charset="0"/>
              </a:rPr>
              <a:t>To provide facilities &amp; conditions of work &amp; creation of favorable atmosphere for maintaining stability of employment</a:t>
            </a:r>
          </a:p>
          <a:p>
            <a:pPr algn="just"/>
            <a:endParaRPr lang="en-US" sz="2000" dirty="0" smtClean="0">
              <a:latin typeface="Times New Roman" pitchFamily="18" charset="0"/>
              <a:cs typeface="Times New Roman" pitchFamily="18" charset="0"/>
            </a:endParaRPr>
          </a:p>
          <a:p>
            <a:pPr algn="just">
              <a:buFont typeface="Wingdings" pitchFamily="2" charset="2"/>
              <a:buChar char="v"/>
            </a:pPr>
            <a:r>
              <a:rPr lang="en-US" sz="2000" dirty="0" smtClean="0">
                <a:latin typeface="Times New Roman" pitchFamily="18" charset="0"/>
                <a:cs typeface="Times New Roman" pitchFamily="18" charset="0"/>
              </a:rPr>
              <a:t>To attain an effective utilization of human resources in the achievement of organizational goals, etc</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06362"/>
          </a:xfrm>
        </p:spPr>
        <p:txBody>
          <a:bodyPr>
            <a:normAutofit fontScale="90000"/>
          </a:bodyPr>
          <a:lstStyle/>
          <a:p>
            <a:endParaRPr lang="en-US" dirty="0"/>
          </a:p>
        </p:txBody>
      </p:sp>
      <p:graphicFrame>
        <p:nvGraphicFramePr>
          <p:cNvPr id="1026" name="Object 10"/>
          <p:cNvGraphicFramePr>
            <a:graphicFrameLocks noChangeAspect="1"/>
          </p:cNvGraphicFramePr>
          <p:nvPr>
            <p:ph idx="1"/>
          </p:nvPr>
        </p:nvGraphicFramePr>
        <p:xfrm>
          <a:off x="1422400" y="838200"/>
          <a:ext cx="6526213" cy="5562600"/>
        </p:xfrm>
        <a:graphic>
          <a:graphicData uri="http://schemas.openxmlformats.org/presentationml/2006/ole">
            <p:oleObj spid="_x0000_s1026" name="Bitmap Image" r:id="rId3" imgW="6335009" imgH="5401429" progId="PBrush">
              <p:embed/>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Various Types of Policies</a:t>
            </a:r>
            <a:r>
              <a:rPr lang="en-US" dirty="0" smtClean="0"/>
              <a:t/>
            </a:r>
            <a:br>
              <a:rPr lang="en-US" dirty="0" smtClean="0"/>
            </a:br>
            <a:endParaRPr lang="en-US" dirty="0"/>
          </a:p>
        </p:txBody>
      </p:sp>
      <p:sp>
        <p:nvSpPr>
          <p:cNvPr id="3" name="Content Placeholder 2"/>
          <p:cNvSpPr>
            <a:spLocks noGrp="1"/>
          </p:cNvSpPr>
          <p:nvPr>
            <p:ph idx="1"/>
          </p:nvPr>
        </p:nvSpPr>
        <p:spPr>
          <a:xfrm>
            <a:off x="0" y="914400"/>
            <a:ext cx="8153400" cy="5486400"/>
          </a:xfrm>
        </p:spPr>
        <p:txBody>
          <a:bodyPr>
            <a:normAutofit fontScale="92500"/>
          </a:bodyPr>
          <a:lstStyle/>
          <a:p>
            <a:pPr marL="361950" indent="-361950" algn="just">
              <a:buNone/>
            </a:pPr>
            <a:r>
              <a:rPr lang="en-US" sz="2400" b="1" dirty="0" smtClean="0">
                <a:latin typeface="Times New Roman" pitchFamily="18" charset="0"/>
                <a:cs typeface="Times New Roman" pitchFamily="18" charset="0"/>
              </a:rPr>
              <a:t>Employment Policies</a:t>
            </a:r>
          </a:p>
          <a:p>
            <a:pPr marL="361950" indent="-361950" algn="just">
              <a:buNone/>
            </a:pPr>
            <a:r>
              <a:rPr lang="en-US" sz="2400" dirty="0" smtClean="0">
                <a:latin typeface="Times New Roman" pitchFamily="18" charset="0"/>
                <a:cs typeface="Times New Roman" pitchFamily="18" charset="0"/>
              </a:rPr>
              <a:t>     These are the policies that guide hiring practices, orientation of new employees, compliance with employment laws, and confidentiality.</a:t>
            </a:r>
          </a:p>
          <a:p>
            <a:pPr marL="361950" indent="-361950" algn="just">
              <a:buNone/>
            </a:pPr>
            <a:r>
              <a:rPr lang="en-US" sz="2400" b="1" dirty="0" smtClean="0">
                <a:latin typeface="Times New Roman" pitchFamily="18" charset="0"/>
                <a:cs typeface="Times New Roman" pitchFamily="18" charset="0"/>
              </a:rPr>
              <a:t>Employment Status &amp; Records</a:t>
            </a:r>
          </a:p>
          <a:p>
            <a:pPr marL="361950" indent="-361950" algn="just">
              <a:buNone/>
            </a:pPr>
            <a:r>
              <a:rPr lang="en-US" sz="2400" dirty="0" smtClean="0">
                <a:latin typeface="Times New Roman" pitchFamily="18" charset="0"/>
                <a:cs typeface="Times New Roman" pitchFamily="18" charset="0"/>
              </a:rPr>
              <a:t>     These are the policies that define such issues as employment classifications, access to personnel files and guidance on how background checks and performance reviews are to be performed.</a:t>
            </a:r>
          </a:p>
          <a:p>
            <a:pPr marL="361950" indent="-361950" algn="just">
              <a:buNone/>
            </a:pPr>
            <a:r>
              <a:rPr lang="en-US" sz="2400" b="1" dirty="0" smtClean="0">
                <a:latin typeface="Times New Roman" pitchFamily="18" charset="0"/>
                <a:cs typeface="Times New Roman" pitchFamily="18" charset="0"/>
              </a:rPr>
              <a:t>Employee Benefits</a:t>
            </a:r>
          </a:p>
          <a:p>
            <a:pPr marL="361950" indent="-361950" algn="just">
              <a:buNone/>
            </a:pPr>
            <a:r>
              <a:rPr lang="en-US" sz="2400" dirty="0" smtClean="0">
                <a:latin typeface="Times New Roman" pitchFamily="18" charset="0"/>
                <a:cs typeface="Times New Roman" pitchFamily="18" charset="0"/>
              </a:rPr>
              <a:t>     These are policies that explain employee benefits such as insurance, vacations, holidays, leave, and employee reimbursements.</a:t>
            </a:r>
          </a:p>
          <a:p>
            <a:pPr marL="361950" indent="-361950" algn="just">
              <a:buNone/>
            </a:pPr>
            <a:r>
              <a:rPr lang="en-US" sz="2400" b="1" dirty="0" smtClean="0">
                <a:latin typeface="Times New Roman" pitchFamily="18" charset="0"/>
                <a:cs typeface="Times New Roman" pitchFamily="18" charset="0"/>
              </a:rPr>
              <a:t>Payroll</a:t>
            </a:r>
          </a:p>
          <a:p>
            <a:pPr marL="361950" indent="-361950" algn="just">
              <a:buNone/>
            </a:pPr>
            <a:r>
              <a:rPr lang="en-US" sz="2400" dirty="0" smtClean="0">
                <a:latin typeface="Times New Roman" pitchFamily="18" charset="0"/>
                <a:cs typeface="Times New Roman" pitchFamily="18" charset="0"/>
              </a:rPr>
              <a:t>     These are policies that are related to salary and wage administration including deductions, pay advances, and time keeping.</a:t>
            </a:r>
          </a:p>
          <a:p>
            <a:pPr algn="just"/>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258762"/>
          </a:xfrm>
        </p:spPr>
        <p:txBody>
          <a:bodyPr>
            <a:normAutofit fontScale="90000"/>
          </a:bodyPr>
          <a:lstStyle/>
          <a:p>
            <a:endParaRPr lang="en-US" dirty="0"/>
          </a:p>
        </p:txBody>
      </p:sp>
      <p:sp>
        <p:nvSpPr>
          <p:cNvPr id="3" name="Content Placeholder 2"/>
          <p:cNvSpPr>
            <a:spLocks noGrp="1"/>
          </p:cNvSpPr>
          <p:nvPr>
            <p:ph idx="1"/>
          </p:nvPr>
        </p:nvSpPr>
        <p:spPr>
          <a:xfrm>
            <a:off x="0" y="685800"/>
            <a:ext cx="8153400" cy="5440363"/>
          </a:xfrm>
        </p:spPr>
        <p:txBody>
          <a:bodyPr>
            <a:normAutofit/>
          </a:bodyPr>
          <a:lstStyle/>
          <a:p>
            <a:pPr algn="just">
              <a:lnSpc>
                <a:spcPct val="80000"/>
              </a:lnSpc>
              <a:buNone/>
            </a:pPr>
            <a:r>
              <a:rPr lang="en-US" sz="2000" b="1" dirty="0" smtClean="0">
                <a:latin typeface="Times New Roman" pitchFamily="18" charset="0"/>
                <a:cs typeface="Times New Roman" pitchFamily="18" charset="0"/>
              </a:rPr>
              <a:t>Workplace Guidelines</a:t>
            </a:r>
          </a:p>
          <a:p>
            <a:pPr algn="just">
              <a:lnSpc>
                <a:spcPct val="80000"/>
              </a:lnSpc>
              <a:buNone/>
            </a:pPr>
            <a:r>
              <a:rPr lang="en-US" sz="2000" dirty="0" smtClean="0">
                <a:latin typeface="Times New Roman" pitchFamily="18" charset="0"/>
                <a:cs typeface="Times New Roman" pitchFamily="18" charset="0"/>
              </a:rPr>
              <a:t>     These policies are quite varied and their purpose range from defining certain work arrangements such as flex time and telecommuting to offering guidelines on the use of company assets and record retention.</a:t>
            </a:r>
          </a:p>
          <a:p>
            <a:pPr algn="just">
              <a:lnSpc>
                <a:spcPct val="80000"/>
              </a:lnSpc>
              <a:buNone/>
            </a:pPr>
            <a:endParaRPr lang="en-US" sz="2000" dirty="0" smtClean="0">
              <a:latin typeface="Times New Roman" pitchFamily="18" charset="0"/>
              <a:cs typeface="Times New Roman" pitchFamily="18" charset="0"/>
            </a:endParaRPr>
          </a:p>
          <a:p>
            <a:pPr algn="just">
              <a:lnSpc>
                <a:spcPct val="80000"/>
              </a:lnSpc>
              <a:buNone/>
            </a:pPr>
            <a:r>
              <a:rPr lang="en-US" sz="2000" b="1" dirty="0" smtClean="0">
                <a:latin typeface="Times New Roman" pitchFamily="18" charset="0"/>
                <a:cs typeface="Times New Roman" pitchFamily="18" charset="0"/>
              </a:rPr>
              <a:t>Employee Conduct</a:t>
            </a:r>
          </a:p>
          <a:p>
            <a:pPr algn="just">
              <a:lnSpc>
                <a:spcPct val="80000"/>
              </a:lnSpc>
              <a:buNone/>
            </a:pPr>
            <a:r>
              <a:rPr lang="en-US" sz="2000" dirty="0" smtClean="0">
                <a:latin typeface="Times New Roman" pitchFamily="18" charset="0"/>
                <a:cs typeface="Times New Roman" pitchFamily="18" charset="0"/>
              </a:rPr>
              <a:t>     These policies are guidelines that control employer behavior and conduct on the job. The mainstay of this section is a code of conduct but also important are policies regarding substance abuse, smoking, harassment, and workplace violence.</a:t>
            </a:r>
          </a:p>
          <a:p>
            <a:pPr algn="just">
              <a:lnSpc>
                <a:spcPct val="80000"/>
              </a:lnSpc>
              <a:buNone/>
            </a:pPr>
            <a:endParaRPr lang="en-US" sz="2000" b="1" dirty="0" smtClean="0">
              <a:latin typeface="Times New Roman" pitchFamily="18" charset="0"/>
              <a:cs typeface="Times New Roman" pitchFamily="18" charset="0"/>
            </a:endParaRPr>
          </a:p>
          <a:p>
            <a:pPr algn="just">
              <a:lnSpc>
                <a:spcPct val="80000"/>
              </a:lnSpc>
              <a:buNone/>
            </a:pPr>
            <a:r>
              <a:rPr lang="en-US" sz="2000" b="1" dirty="0" smtClean="0">
                <a:latin typeface="Times New Roman" pitchFamily="18" charset="0"/>
                <a:cs typeface="Times New Roman" pitchFamily="18" charset="0"/>
              </a:rPr>
              <a:t>E-Policies</a:t>
            </a:r>
          </a:p>
          <a:p>
            <a:pPr algn="just">
              <a:lnSpc>
                <a:spcPct val="80000"/>
              </a:lnSpc>
              <a:buNone/>
            </a:pPr>
            <a:r>
              <a:rPr lang="en-US" sz="2000" dirty="0" smtClean="0">
                <a:latin typeface="Times New Roman" pitchFamily="18" charset="0"/>
                <a:cs typeface="Times New Roman" pitchFamily="18" charset="0"/>
              </a:rPr>
              <a:t>    These policies guide staff in the use of the organization’s information technology. Policies defining acceptable and prohibited activities and use of e-mail and the Internet make up a majority of these policies</a:t>
            </a:r>
          </a:p>
          <a:p>
            <a:endParaRPr lang="en-US"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
          <a:ext cx="9144000" cy="6966962"/>
        </p:xfrm>
        <a:graphic>
          <a:graphicData uri="http://schemas.openxmlformats.org/drawingml/2006/table">
            <a:tbl>
              <a:tblPr firstRow="1" bandRow="1">
                <a:tableStyleId>{5C22544A-7EE6-4342-B048-85BDC9FD1C3A}</a:tableStyleId>
              </a:tblPr>
              <a:tblGrid>
                <a:gridCol w="3048000"/>
                <a:gridCol w="3048000"/>
                <a:gridCol w="3048000"/>
              </a:tblGrid>
              <a:tr h="422245">
                <a:tc>
                  <a:txBody>
                    <a:bodyPr/>
                    <a:lstStyle/>
                    <a:p>
                      <a:pPr algn="l">
                        <a:lnSpc>
                          <a:spcPct val="200000"/>
                        </a:lnSpc>
                        <a:spcAft>
                          <a:spcPts val="2305"/>
                        </a:spcAft>
                      </a:pPr>
                      <a:r>
                        <a:rPr lang="en-US" sz="1050" b="1" cap="all" dirty="0">
                          <a:solidFill>
                            <a:srgbClr val="222222"/>
                          </a:solidFill>
                          <a:latin typeface="Arial"/>
                          <a:ea typeface="Times New Roman"/>
                          <a:cs typeface="Times New Roman"/>
                        </a:rPr>
                        <a:t>BASIS OF DIFFERENCE</a:t>
                      </a:r>
                      <a:endParaRPr lang="en-US" sz="1100" dirty="0">
                        <a:latin typeface="Calibri"/>
                        <a:ea typeface="Calibri"/>
                        <a:cs typeface="Times New Roman"/>
                      </a:endParaRPr>
                    </a:p>
                  </a:txBody>
                  <a:tcPr marL="9525" marR="9525" marT="9525" marB="9525"/>
                </a:tc>
                <a:tc>
                  <a:txBody>
                    <a:bodyPr/>
                    <a:lstStyle/>
                    <a:p>
                      <a:pPr algn="l">
                        <a:lnSpc>
                          <a:spcPct val="200000"/>
                        </a:lnSpc>
                        <a:spcAft>
                          <a:spcPts val="2305"/>
                        </a:spcAft>
                      </a:pPr>
                      <a:r>
                        <a:rPr lang="en-US" sz="1050" b="1" cap="all" dirty="0">
                          <a:solidFill>
                            <a:srgbClr val="222222"/>
                          </a:solidFill>
                          <a:latin typeface="Arial"/>
                          <a:ea typeface="Times New Roman"/>
                          <a:cs typeface="Times New Roman"/>
                        </a:rPr>
                        <a:t>PERSONNEL MANAGEMENT</a:t>
                      </a:r>
                      <a:endParaRPr lang="en-US" sz="1100" dirty="0">
                        <a:latin typeface="Calibri"/>
                        <a:ea typeface="Calibri"/>
                        <a:cs typeface="Times New Roman"/>
                      </a:endParaRPr>
                    </a:p>
                  </a:txBody>
                  <a:tcPr marL="9525" marR="9525" marT="9525" marB="9525"/>
                </a:tc>
                <a:tc>
                  <a:txBody>
                    <a:bodyPr/>
                    <a:lstStyle/>
                    <a:p>
                      <a:pPr algn="l">
                        <a:lnSpc>
                          <a:spcPct val="200000"/>
                        </a:lnSpc>
                        <a:spcAft>
                          <a:spcPts val="2305"/>
                        </a:spcAft>
                      </a:pPr>
                      <a:r>
                        <a:rPr lang="en-US" sz="1050" b="1" cap="all">
                          <a:solidFill>
                            <a:srgbClr val="222222"/>
                          </a:solidFill>
                          <a:latin typeface="Arial"/>
                          <a:ea typeface="Times New Roman"/>
                          <a:cs typeface="Times New Roman"/>
                        </a:rPr>
                        <a:t>HUMAN RESOURCE MANAGEMENT</a:t>
                      </a:r>
                      <a:endParaRPr lang="en-US" sz="1100">
                        <a:latin typeface="Calibri"/>
                        <a:ea typeface="Calibri"/>
                        <a:cs typeface="Times New Roman"/>
                      </a:endParaRPr>
                    </a:p>
                  </a:txBody>
                  <a:tcPr marL="9525" marR="9525" marT="9525" marB="9525"/>
                </a:tc>
              </a:tr>
              <a:tr h="1200977">
                <a:tc>
                  <a:txBody>
                    <a:bodyPr/>
                    <a:lstStyle/>
                    <a:p>
                      <a:pPr algn="l">
                        <a:lnSpc>
                          <a:spcPct val="200000"/>
                        </a:lnSpc>
                        <a:spcAft>
                          <a:spcPts val="2305"/>
                        </a:spcAft>
                      </a:pPr>
                      <a:r>
                        <a:rPr lang="en-US" sz="1050">
                          <a:solidFill>
                            <a:srgbClr val="222222"/>
                          </a:solidFill>
                          <a:latin typeface="Arial"/>
                          <a:ea typeface="Times New Roman"/>
                          <a:cs typeface="Times New Roman"/>
                        </a:rPr>
                        <a:t>Meaning</a:t>
                      </a:r>
                      <a:endParaRPr lang="en-US" sz="1100">
                        <a:latin typeface="Calibri"/>
                        <a:ea typeface="Calibri"/>
                        <a:cs typeface="Times New Roman"/>
                      </a:endParaRPr>
                    </a:p>
                  </a:txBody>
                  <a:tcPr marL="87630" marR="87630" marT="43815" marB="43815"/>
                </a:tc>
                <a:tc>
                  <a:txBody>
                    <a:bodyPr/>
                    <a:lstStyle/>
                    <a:p>
                      <a:pPr algn="l">
                        <a:lnSpc>
                          <a:spcPct val="200000"/>
                        </a:lnSpc>
                        <a:spcAft>
                          <a:spcPts val="2305"/>
                        </a:spcAft>
                      </a:pPr>
                      <a:r>
                        <a:rPr lang="en-US" sz="1050">
                          <a:solidFill>
                            <a:srgbClr val="222222"/>
                          </a:solidFill>
                          <a:latin typeface="Arial"/>
                          <a:ea typeface="Times New Roman"/>
                          <a:cs typeface="Times New Roman"/>
                        </a:rPr>
                        <a:t>It is traditional approach of managing people at workplace and is concern of personnel department.</a:t>
                      </a:r>
                      <a:endParaRPr lang="en-US" sz="1100">
                        <a:latin typeface="Calibri"/>
                        <a:ea typeface="Calibri"/>
                        <a:cs typeface="Times New Roman"/>
                      </a:endParaRPr>
                    </a:p>
                  </a:txBody>
                  <a:tcPr marL="87630" marR="87630" marT="43815" marB="43815"/>
                </a:tc>
                <a:tc>
                  <a:txBody>
                    <a:bodyPr/>
                    <a:lstStyle/>
                    <a:p>
                      <a:pPr algn="l">
                        <a:lnSpc>
                          <a:spcPct val="200000"/>
                        </a:lnSpc>
                        <a:spcAft>
                          <a:spcPts val="2305"/>
                        </a:spcAft>
                      </a:pPr>
                      <a:r>
                        <a:rPr lang="en-US" sz="1050">
                          <a:solidFill>
                            <a:srgbClr val="222222"/>
                          </a:solidFill>
                          <a:latin typeface="Arial"/>
                          <a:ea typeface="Times New Roman"/>
                          <a:cs typeface="Times New Roman"/>
                        </a:rPr>
                        <a:t>It is modern approach of managing people at workplace and is concern of managers of all level (from top to bottom).</a:t>
                      </a:r>
                      <a:endParaRPr lang="en-US" sz="1100">
                        <a:latin typeface="Calibri"/>
                        <a:ea typeface="Calibri"/>
                        <a:cs typeface="Times New Roman"/>
                      </a:endParaRPr>
                    </a:p>
                  </a:txBody>
                  <a:tcPr marL="87630" marR="87630" marT="43815" marB="43815"/>
                </a:tc>
              </a:tr>
              <a:tr h="464180">
                <a:tc>
                  <a:txBody>
                    <a:bodyPr/>
                    <a:lstStyle/>
                    <a:p>
                      <a:pPr algn="l">
                        <a:lnSpc>
                          <a:spcPct val="200000"/>
                        </a:lnSpc>
                        <a:spcAft>
                          <a:spcPts val="2305"/>
                        </a:spcAft>
                      </a:pPr>
                      <a:r>
                        <a:rPr lang="en-US" sz="1050" dirty="0">
                          <a:solidFill>
                            <a:srgbClr val="222222"/>
                          </a:solidFill>
                          <a:latin typeface="Arial"/>
                          <a:ea typeface="Times New Roman"/>
                          <a:cs typeface="Times New Roman"/>
                        </a:rPr>
                        <a:t>Nature</a:t>
                      </a:r>
                      <a:endParaRPr lang="en-US" sz="1100" dirty="0">
                        <a:latin typeface="Calibri"/>
                        <a:ea typeface="Calibri"/>
                        <a:cs typeface="Times New Roman"/>
                      </a:endParaRPr>
                    </a:p>
                  </a:txBody>
                  <a:tcPr marL="87630" marR="87630" marT="43815" marB="43815"/>
                </a:tc>
                <a:tc>
                  <a:txBody>
                    <a:bodyPr/>
                    <a:lstStyle/>
                    <a:p>
                      <a:pPr algn="l">
                        <a:lnSpc>
                          <a:spcPct val="200000"/>
                        </a:lnSpc>
                        <a:spcAft>
                          <a:spcPts val="2305"/>
                        </a:spcAft>
                      </a:pPr>
                      <a:r>
                        <a:rPr lang="en-US" sz="1050">
                          <a:solidFill>
                            <a:srgbClr val="222222"/>
                          </a:solidFill>
                          <a:latin typeface="Arial"/>
                          <a:ea typeface="Times New Roman"/>
                          <a:cs typeface="Times New Roman"/>
                        </a:rPr>
                        <a:t>It is a routine function.</a:t>
                      </a:r>
                      <a:endParaRPr lang="en-US" sz="1100">
                        <a:latin typeface="Calibri"/>
                        <a:ea typeface="Calibri"/>
                        <a:cs typeface="Times New Roman"/>
                      </a:endParaRPr>
                    </a:p>
                  </a:txBody>
                  <a:tcPr marL="87630" marR="87630" marT="43815" marB="43815"/>
                </a:tc>
                <a:tc>
                  <a:txBody>
                    <a:bodyPr/>
                    <a:lstStyle/>
                    <a:p>
                      <a:pPr algn="l">
                        <a:lnSpc>
                          <a:spcPct val="200000"/>
                        </a:lnSpc>
                        <a:spcAft>
                          <a:spcPts val="2305"/>
                        </a:spcAft>
                      </a:pPr>
                      <a:r>
                        <a:rPr lang="en-US" sz="1050">
                          <a:solidFill>
                            <a:srgbClr val="222222"/>
                          </a:solidFill>
                          <a:latin typeface="Arial"/>
                          <a:ea typeface="Times New Roman"/>
                          <a:cs typeface="Times New Roman"/>
                        </a:rPr>
                        <a:t>It is a strategic function.</a:t>
                      </a:r>
                      <a:endParaRPr lang="en-US" sz="1100">
                        <a:latin typeface="Calibri"/>
                        <a:ea typeface="Calibri"/>
                        <a:cs typeface="Times New Roman"/>
                      </a:endParaRPr>
                    </a:p>
                  </a:txBody>
                  <a:tcPr marL="87630" marR="87630" marT="43815" marB="43815"/>
                </a:tc>
              </a:tr>
              <a:tr h="778819">
                <a:tc>
                  <a:txBody>
                    <a:bodyPr/>
                    <a:lstStyle/>
                    <a:p>
                      <a:pPr algn="l">
                        <a:lnSpc>
                          <a:spcPct val="200000"/>
                        </a:lnSpc>
                        <a:spcAft>
                          <a:spcPts val="2305"/>
                        </a:spcAft>
                      </a:pPr>
                      <a:r>
                        <a:rPr lang="en-US" sz="1050">
                          <a:solidFill>
                            <a:srgbClr val="222222"/>
                          </a:solidFill>
                          <a:latin typeface="Arial"/>
                          <a:ea typeface="Times New Roman"/>
                          <a:cs typeface="Times New Roman"/>
                        </a:rPr>
                        <a:t>Focus</a:t>
                      </a:r>
                      <a:endParaRPr lang="en-US" sz="1100">
                        <a:latin typeface="Calibri"/>
                        <a:ea typeface="Calibri"/>
                        <a:cs typeface="Times New Roman"/>
                      </a:endParaRPr>
                    </a:p>
                  </a:txBody>
                  <a:tcPr marL="87630" marR="87630" marT="43815" marB="43815"/>
                </a:tc>
                <a:tc>
                  <a:txBody>
                    <a:bodyPr/>
                    <a:lstStyle/>
                    <a:p>
                      <a:pPr algn="l">
                        <a:lnSpc>
                          <a:spcPct val="200000"/>
                        </a:lnSpc>
                        <a:spcAft>
                          <a:spcPts val="2305"/>
                        </a:spcAft>
                      </a:pPr>
                      <a:r>
                        <a:rPr lang="en-US" sz="1050">
                          <a:solidFill>
                            <a:srgbClr val="222222"/>
                          </a:solidFill>
                          <a:latin typeface="Arial"/>
                          <a:ea typeface="Times New Roman"/>
                          <a:cs typeface="Times New Roman"/>
                        </a:rPr>
                        <a:t>Efficient management is given priority.</a:t>
                      </a:r>
                      <a:endParaRPr lang="en-US" sz="1100">
                        <a:latin typeface="Calibri"/>
                        <a:ea typeface="Calibri"/>
                        <a:cs typeface="Times New Roman"/>
                      </a:endParaRPr>
                    </a:p>
                  </a:txBody>
                  <a:tcPr marL="87630" marR="87630" marT="43815" marB="43815"/>
                </a:tc>
                <a:tc>
                  <a:txBody>
                    <a:bodyPr/>
                    <a:lstStyle/>
                    <a:p>
                      <a:pPr algn="l">
                        <a:lnSpc>
                          <a:spcPct val="200000"/>
                        </a:lnSpc>
                        <a:spcAft>
                          <a:spcPts val="2305"/>
                        </a:spcAft>
                      </a:pPr>
                      <a:r>
                        <a:rPr lang="en-US" sz="1050">
                          <a:solidFill>
                            <a:srgbClr val="222222"/>
                          </a:solidFill>
                          <a:latin typeface="Arial"/>
                          <a:ea typeface="Times New Roman"/>
                          <a:cs typeface="Times New Roman"/>
                        </a:rPr>
                        <a:t>Human values and individual needs are given priority.</a:t>
                      </a:r>
                      <a:endParaRPr lang="en-US" sz="1100">
                        <a:latin typeface="Calibri"/>
                        <a:ea typeface="Calibri"/>
                        <a:cs typeface="Times New Roman"/>
                      </a:endParaRPr>
                    </a:p>
                  </a:txBody>
                  <a:tcPr marL="87630" marR="87630" marT="43815" marB="43815"/>
                </a:tc>
              </a:tr>
              <a:tr h="1200977">
                <a:tc>
                  <a:txBody>
                    <a:bodyPr/>
                    <a:lstStyle/>
                    <a:p>
                      <a:pPr algn="l">
                        <a:lnSpc>
                          <a:spcPct val="200000"/>
                        </a:lnSpc>
                        <a:spcAft>
                          <a:spcPts val="2305"/>
                        </a:spcAft>
                      </a:pPr>
                      <a:r>
                        <a:rPr lang="en-US" sz="1050">
                          <a:solidFill>
                            <a:srgbClr val="222222"/>
                          </a:solidFill>
                          <a:latin typeface="Arial"/>
                          <a:ea typeface="Times New Roman"/>
                          <a:cs typeface="Times New Roman"/>
                        </a:rPr>
                        <a:t>Function</a:t>
                      </a:r>
                      <a:endParaRPr lang="en-US" sz="1100">
                        <a:latin typeface="Calibri"/>
                        <a:ea typeface="Calibri"/>
                        <a:cs typeface="Times New Roman"/>
                      </a:endParaRPr>
                    </a:p>
                  </a:txBody>
                  <a:tcPr marL="87630" marR="87630" marT="43815" marB="43815"/>
                </a:tc>
                <a:tc>
                  <a:txBody>
                    <a:bodyPr/>
                    <a:lstStyle/>
                    <a:p>
                      <a:pPr algn="l">
                        <a:lnSpc>
                          <a:spcPct val="200000"/>
                        </a:lnSpc>
                        <a:spcAft>
                          <a:spcPts val="2305"/>
                        </a:spcAft>
                      </a:pPr>
                      <a:r>
                        <a:rPr lang="en-US" sz="1050">
                          <a:solidFill>
                            <a:srgbClr val="222222"/>
                          </a:solidFill>
                          <a:latin typeface="Arial"/>
                          <a:ea typeface="Times New Roman"/>
                          <a:cs typeface="Times New Roman"/>
                        </a:rPr>
                        <a:t>Personnel administration, labor relation and employee welfare are major functions of personnel management.</a:t>
                      </a:r>
                      <a:endParaRPr lang="en-US" sz="1100">
                        <a:latin typeface="Calibri"/>
                        <a:ea typeface="Calibri"/>
                        <a:cs typeface="Times New Roman"/>
                      </a:endParaRPr>
                    </a:p>
                  </a:txBody>
                  <a:tcPr marL="87630" marR="87630" marT="43815" marB="43815"/>
                </a:tc>
                <a:tc>
                  <a:txBody>
                    <a:bodyPr/>
                    <a:lstStyle/>
                    <a:p>
                      <a:pPr algn="l">
                        <a:lnSpc>
                          <a:spcPct val="200000"/>
                        </a:lnSpc>
                        <a:spcAft>
                          <a:spcPts val="2305"/>
                        </a:spcAft>
                      </a:pPr>
                      <a:r>
                        <a:rPr lang="en-US" sz="1050">
                          <a:solidFill>
                            <a:srgbClr val="222222"/>
                          </a:solidFill>
                          <a:latin typeface="Arial"/>
                          <a:ea typeface="Times New Roman"/>
                          <a:cs typeface="Times New Roman"/>
                        </a:rPr>
                        <a:t>Acquisition, development, utilization and maintenance of human resource are major functions of human resource management.</a:t>
                      </a:r>
                      <a:endParaRPr lang="en-US" sz="1100">
                        <a:latin typeface="Calibri"/>
                        <a:ea typeface="Calibri"/>
                        <a:cs typeface="Times New Roman"/>
                      </a:endParaRPr>
                    </a:p>
                  </a:txBody>
                  <a:tcPr marL="87630" marR="87630" marT="43815" marB="43815"/>
                </a:tc>
              </a:tr>
              <a:tr h="1200977">
                <a:tc>
                  <a:txBody>
                    <a:bodyPr/>
                    <a:lstStyle/>
                    <a:p>
                      <a:pPr algn="l">
                        <a:lnSpc>
                          <a:spcPct val="200000"/>
                        </a:lnSpc>
                        <a:spcAft>
                          <a:spcPts val="2305"/>
                        </a:spcAft>
                      </a:pPr>
                      <a:r>
                        <a:rPr lang="en-US" sz="1050">
                          <a:solidFill>
                            <a:srgbClr val="222222"/>
                          </a:solidFill>
                          <a:latin typeface="Arial"/>
                          <a:ea typeface="Times New Roman"/>
                          <a:cs typeface="Times New Roman"/>
                        </a:rPr>
                        <a:t>Objective</a:t>
                      </a:r>
                      <a:endParaRPr lang="en-US" sz="1100">
                        <a:latin typeface="Calibri"/>
                        <a:ea typeface="Calibri"/>
                        <a:cs typeface="Times New Roman"/>
                      </a:endParaRPr>
                    </a:p>
                  </a:txBody>
                  <a:tcPr marL="87630" marR="87630" marT="43815" marB="43815"/>
                </a:tc>
                <a:tc>
                  <a:txBody>
                    <a:bodyPr/>
                    <a:lstStyle/>
                    <a:p>
                      <a:pPr algn="l">
                        <a:lnSpc>
                          <a:spcPct val="200000"/>
                        </a:lnSpc>
                        <a:spcAft>
                          <a:spcPts val="2305"/>
                        </a:spcAft>
                      </a:pPr>
                      <a:r>
                        <a:rPr lang="en-US" sz="1050">
                          <a:solidFill>
                            <a:srgbClr val="222222"/>
                          </a:solidFill>
                          <a:latin typeface="Arial"/>
                          <a:ea typeface="Times New Roman"/>
                          <a:cs typeface="Times New Roman"/>
                        </a:rPr>
                        <a:t>It manages people in accordance with organization’s goal.</a:t>
                      </a:r>
                      <a:endParaRPr lang="en-US" sz="1100">
                        <a:latin typeface="Calibri"/>
                        <a:ea typeface="Calibri"/>
                        <a:cs typeface="Times New Roman"/>
                      </a:endParaRPr>
                    </a:p>
                  </a:txBody>
                  <a:tcPr marL="87630" marR="87630" marT="43815" marB="43815"/>
                </a:tc>
                <a:tc>
                  <a:txBody>
                    <a:bodyPr/>
                    <a:lstStyle/>
                    <a:p>
                      <a:pPr algn="l">
                        <a:lnSpc>
                          <a:spcPct val="200000"/>
                        </a:lnSpc>
                        <a:spcAft>
                          <a:spcPts val="2305"/>
                        </a:spcAft>
                      </a:pPr>
                      <a:r>
                        <a:rPr lang="en-US" sz="1050">
                          <a:solidFill>
                            <a:srgbClr val="222222"/>
                          </a:solidFill>
                          <a:latin typeface="Arial"/>
                          <a:ea typeface="Times New Roman"/>
                          <a:cs typeface="Times New Roman"/>
                        </a:rPr>
                        <a:t>It determines human resource needs and formulate policies by matching individual’s needs with organization’s needs.</a:t>
                      </a:r>
                      <a:endParaRPr lang="en-US" sz="1100">
                        <a:latin typeface="Calibri"/>
                        <a:ea typeface="Calibri"/>
                        <a:cs typeface="Times New Roman"/>
                      </a:endParaRPr>
                    </a:p>
                  </a:txBody>
                  <a:tcPr marL="87630" marR="87630" marT="43815" marB="43815"/>
                </a:tc>
              </a:tr>
              <a:tr h="919968">
                <a:tc>
                  <a:txBody>
                    <a:bodyPr/>
                    <a:lstStyle/>
                    <a:p>
                      <a:pPr algn="l">
                        <a:lnSpc>
                          <a:spcPct val="200000"/>
                        </a:lnSpc>
                        <a:spcAft>
                          <a:spcPts val="2305"/>
                        </a:spcAft>
                      </a:pPr>
                      <a:r>
                        <a:rPr lang="en-US" sz="1050">
                          <a:solidFill>
                            <a:srgbClr val="222222"/>
                          </a:solidFill>
                          <a:latin typeface="Arial"/>
                          <a:ea typeface="Times New Roman"/>
                          <a:cs typeface="Times New Roman"/>
                        </a:rPr>
                        <a:t>Perspective</a:t>
                      </a:r>
                      <a:endParaRPr lang="en-US" sz="1100">
                        <a:latin typeface="Calibri"/>
                        <a:ea typeface="Calibri"/>
                        <a:cs typeface="Times New Roman"/>
                      </a:endParaRPr>
                    </a:p>
                  </a:txBody>
                  <a:tcPr marL="87630" marR="87630" marT="43815" marB="43815"/>
                </a:tc>
                <a:tc>
                  <a:txBody>
                    <a:bodyPr/>
                    <a:lstStyle/>
                    <a:p>
                      <a:pPr algn="l">
                        <a:lnSpc>
                          <a:spcPct val="200000"/>
                        </a:lnSpc>
                        <a:spcAft>
                          <a:spcPts val="2305"/>
                        </a:spcAft>
                      </a:pPr>
                      <a:r>
                        <a:rPr lang="en-US" sz="1050">
                          <a:solidFill>
                            <a:srgbClr val="222222"/>
                          </a:solidFill>
                          <a:latin typeface="Arial"/>
                          <a:ea typeface="Times New Roman"/>
                          <a:cs typeface="Times New Roman"/>
                        </a:rPr>
                        <a:t>It regards people as basic input to make desired output.</a:t>
                      </a:r>
                      <a:endParaRPr lang="en-US" sz="1100">
                        <a:latin typeface="Calibri"/>
                        <a:ea typeface="Calibri"/>
                        <a:cs typeface="Times New Roman"/>
                      </a:endParaRPr>
                    </a:p>
                  </a:txBody>
                  <a:tcPr marL="87630" marR="87630" marT="43815" marB="43815"/>
                </a:tc>
                <a:tc>
                  <a:txBody>
                    <a:bodyPr/>
                    <a:lstStyle/>
                    <a:p>
                      <a:pPr algn="l">
                        <a:lnSpc>
                          <a:spcPct val="200000"/>
                        </a:lnSpc>
                        <a:spcAft>
                          <a:spcPts val="2305"/>
                        </a:spcAft>
                      </a:pPr>
                      <a:r>
                        <a:rPr lang="en-US" sz="1050">
                          <a:solidFill>
                            <a:srgbClr val="222222"/>
                          </a:solidFill>
                          <a:latin typeface="Arial"/>
                          <a:ea typeface="Times New Roman"/>
                          <a:cs typeface="Times New Roman"/>
                        </a:rPr>
                        <a:t>It regards people as strategic and valuable resource to make desired output.</a:t>
                      </a:r>
                      <a:endParaRPr lang="en-US" sz="1100">
                        <a:latin typeface="Calibri"/>
                        <a:ea typeface="Calibri"/>
                        <a:cs typeface="Times New Roman"/>
                      </a:endParaRPr>
                    </a:p>
                  </a:txBody>
                  <a:tcPr marL="87630" marR="87630" marT="43815" marB="43815"/>
                </a:tc>
              </a:tr>
              <a:tr h="778819">
                <a:tc>
                  <a:txBody>
                    <a:bodyPr/>
                    <a:lstStyle/>
                    <a:p>
                      <a:pPr algn="l">
                        <a:lnSpc>
                          <a:spcPct val="200000"/>
                        </a:lnSpc>
                        <a:spcAft>
                          <a:spcPts val="2305"/>
                        </a:spcAft>
                      </a:pPr>
                      <a:r>
                        <a:rPr lang="en-US" sz="1050" dirty="0">
                          <a:solidFill>
                            <a:srgbClr val="222222"/>
                          </a:solidFill>
                          <a:latin typeface="Arial"/>
                          <a:ea typeface="Times New Roman"/>
                          <a:cs typeface="Times New Roman"/>
                        </a:rPr>
                        <a:t>Job design</a:t>
                      </a:r>
                      <a:endParaRPr lang="en-US" sz="1100" dirty="0">
                        <a:latin typeface="Calibri"/>
                        <a:ea typeface="Calibri"/>
                        <a:cs typeface="Times New Roman"/>
                      </a:endParaRPr>
                    </a:p>
                  </a:txBody>
                  <a:tcPr marL="87630" marR="87630" marT="43815" marB="43815"/>
                </a:tc>
                <a:tc>
                  <a:txBody>
                    <a:bodyPr/>
                    <a:lstStyle/>
                    <a:p>
                      <a:pPr algn="l">
                        <a:lnSpc>
                          <a:spcPct val="200000"/>
                        </a:lnSpc>
                        <a:spcAft>
                          <a:spcPts val="2305"/>
                        </a:spcAft>
                      </a:pPr>
                      <a:r>
                        <a:rPr lang="en-US" sz="1050" dirty="0">
                          <a:solidFill>
                            <a:srgbClr val="222222"/>
                          </a:solidFill>
                          <a:latin typeface="Arial"/>
                          <a:ea typeface="Times New Roman"/>
                          <a:cs typeface="Times New Roman"/>
                        </a:rPr>
                        <a:t>Jobs are designed on the basis of division of labor.</a:t>
                      </a:r>
                      <a:endParaRPr lang="en-US" sz="1100" dirty="0">
                        <a:latin typeface="Calibri"/>
                        <a:ea typeface="Calibri"/>
                        <a:cs typeface="Times New Roman"/>
                      </a:endParaRPr>
                    </a:p>
                  </a:txBody>
                  <a:tcPr marL="87630" marR="87630" marT="43815" marB="43815"/>
                </a:tc>
                <a:tc>
                  <a:txBody>
                    <a:bodyPr/>
                    <a:lstStyle/>
                    <a:p>
                      <a:pPr algn="l">
                        <a:lnSpc>
                          <a:spcPct val="200000"/>
                        </a:lnSpc>
                        <a:spcAft>
                          <a:spcPts val="2305"/>
                        </a:spcAft>
                      </a:pPr>
                      <a:r>
                        <a:rPr lang="en-US" sz="1050" dirty="0">
                          <a:solidFill>
                            <a:srgbClr val="222222"/>
                          </a:solidFill>
                          <a:latin typeface="Arial"/>
                          <a:ea typeface="Times New Roman"/>
                          <a:cs typeface="Times New Roman"/>
                        </a:rPr>
                        <a:t>Jobs are designed on the basis of teamwork.</a:t>
                      </a:r>
                      <a:endParaRPr lang="en-US" sz="1100" dirty="0">
                        <a:latin typeface="Calibri"/>
                        <a:ea typeface="Calibri"/>
                        <a:cs typeface="Times New Roman"/>
                      </a:endParaRPr>
                    </a:p>
                  </a:txBody>
                  <a:tcPr marL="87630" marR="87630" marT="43815" marB="43815"/>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rot="19077686">
            <a:off x="946732" y="2336088"/>
            <a:ext cx="5584143" cy="2081898"/>
          </a:xfrm>
        </p:spPr>
        <p:txBody>
          <a:bodyPr>
            <a:normAutofit fontScale="92500" lnSpcReduction="10000"/>
          </a:bodyPr>
          <a:lstStyle/>
          <a:p>
            <a:pPr>
              <a:buNone/>
            </a:pPr>
            <a:endParaRPr lang="en-US" dirty="0" smtClean="0"/>
          </a:p>
          <a:p>
            <a:pPr>
              <a:buNone/>
            </a:pPr>
            <a:endParaRPr lang="en-US" dirty="0" smtClean="0"/>
          </a:p>
          <a:p>
            <a:pPr>
              <a:buNone/>
            </a:pPr>
            <a:endParaRPr lang="en-US" dirty="0" smtClean="0"/>
          </a:p>
          <a:p>
            <a:pPr>
              <a:buNone/>
            </a:pPr>
            <a:r>
              <a:rPr lang="en-US" sz="6000" b="1" dirty="0" smtClean="0">
                <a:solidFill>
                  <a:schemeClr val="tx2"/>
                </a:solidFill>
                <a:latin typeface="Georgia" pitchFamily="18" charset="0"/>
              </a:rPr>
              <a:t>THANK  YOU</a:t>
            </a:r>
            <a:endParaRPr lang="en-US" sz="6000" b="1" dirty="0">
              <a:solidFill>
                <a:schemeClr val="tx2"/>
              </a:solidFill>
              <a:latin typeface="Georgia"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099560"/>
          </a:xfrm>
        </p:spPr>
        <p:txBody>
          <a:bodyPr>
            <a:normAutofit/>
          </a:bodyPr>
          <a:lstStyle/>
          <a:p>
            <a:r>
              <a:rPr lang="en-US" sz="6600" dirty="0" smtClean="0"/>
              <a:t>UNIT 2</a:t>
            </a:r>
            <a:endParaRPr lang="en-US" sz="6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itle 1"/>
          <p:cNvSpPr>
            <a:spLocks noGrp="1"/>
          </p:cNvSpPr>
          <p:nvPr>
            <p:ph type="ctrTitle"/>
          </p:nvPr>
        </p:nvSpPr>
        <p:spPr/>
        <p:txBody>
          <a:bodyPr/>
          <a:lstStyle/>
          <a:p>
            <a:pPr eaLnBrk="1" hangingPunct="1"/>
            <a:r>
              <a:rPr lang="en-US" smtClean="0"/>
              <a:t>Job analysis</a:t>
            </a:r>
          </a:p>
        </p:txBody>
      </p:sp>
      <p:sp>
        <p:nvSpPr>
          <p:cNvPr id="1048601" name="Subtitle 2"/>
          <p:cNvSpPr>
            <a:spLocks noGrp="1"/>
          </p:cNvSpPr>
          <p:nvPr>
            <p:ph type="subTitle" idx="1"/>
          </p:nvPr>
        </p:nvSpPr>
        <p:spPr/>
        <p:txBody>
          <a:bodyPr>
            <a:normAutofit/>
          </a:bodyPr>
          <a:lstStyle/>
          <a:p>
            <a:pPr eaLnBrk="1" hangingPunct="1"/>
            <a:r>
              <a:rPr lang="en-US" sz="3000" dirty="0" smtClean="0">
                <a:solidFill>
                  <a:srgbClr val="FFFF00"/>
                </a:solidFill>
              </a:rPr>
              <a:t>Introduction, importance, methods etc.</a:t>
            </a:r>
          </a:p>
          <a:p>
            <a:pPr eaLnBrk="1" hangingPunct="1"/>
            <a:endParaRPr lang="en-US" sz="3000" dirty="0" smtClean="0">
              <a:solidFill>
                <a:srgbClr val="898989"/>
              </a:solidFill>
            </a:endParaRPr>
          </a:p>
        </p:txBody>
      </p:sp>
      <p:pic>
        <p:nvPicPr>
          <p:cNvPr id="2097152" name="Picture 2" descr="C:\Documents and Settings\TANU.D6711E1C18464CB\Local Settings\Temporary Internet Files\Content.IE5\3J28IG19\MPj04116740000[1].jpg"/>
          <p:cNvPicPr>
            <a:picLocks noChangeAspect="1" noChangeArrowheads="1"/>
          </p:cNvPicPr>
          <p:nvPr/>
        </p:nvPicPr>
        <p:blipFill>
          <a:blip r:embed="rId2"/>
          <a:srcRect/>
          <a:stretch>
            <a:fillRect/>
          </a:stretch>
        </p:blipFill>
        <p:spPr bwMode="auto">
          <a:xfrm>
            <a:off x="3048000" y="0"/>
            <a:ext cx="2990850" cy="239236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1"/>
          <p:cNvSpPr>
            <a:spLocks noGrp="1"/>
          </p:cNvSpPr>
          <p:nvPr>
            <p:ph type="title"/>
          </p:nvPr>
        </p:nvSpPr>
        <p:spPr>
          <a:xfrm>
            <a:off x="381000" y="304800"/>
            <a:ext cx="8305800" cy="685800"/>
          </a:xfrm>
        </p:spPr>
        <p:txBody>
          <a:bodyPr rtlCol="0">
            <a:normAutofit fontScale="90000"/>
          </a:bodyPr>
          <a:lstStyle/>
          <a:p>
            <a:pPr eaLnBrk="1" fontAlgn="auto" hangingPunct="1">
              <a:spcAft>
                <a:spcPts val="0"/>
              </a:spcAft>
            </a:pPr>
            <a:r>
              <a:rPr lang="en-US" sz="5400" dirty="0" smtClean="0">
                <a:solidFill>
                  <a:schemeClr val="accent6">
                    <a:lumMod val="75000"/>
                  </a:schemeClr>
                </a:solidFill>
              </a:rPr>
              <a:t>Job Analysis</a:t>
            </a:r>
          </a:p>
        </p:txBody>
      </p:sp>
      <p:sp>
        <p:nvSpPr>
          <p:cNvPr id="1048593" name="Content Placeholder 2"/>
          <p:cNvSpPr>
            <a:spLocks noGrp="1"/>
          </p:cNvSpPr>
          <p:nvPr>
            <p:ph idx="1"/>
          </p:nvPr>
        </p:nvSpPr>
        <p:spPr>
          <a:xfrm>
            <a:off x="457200" y="1371600"/>
            <a:ext cx="8229600" cy="2590800"/>
          </a:xfrm>
        </p:spPr>
        <p:txBody>
          <a:bodyPr/>
          <a:lstStyle/>
          <a:p>
            <a:pPr algn="just" eaLnBrk="1" hangingPunct="1"/>
            <a:r>
              <a:rPr lang="en-US" sz="2800" smtClean="0"/>
              <a:t>Job analysis is a systematic investigation of the tasks, duties and responsibilities necessary to do a job. </a:t>
            </a:r>
          </a:p>
          <a:p>
            <a:pPr algn="just" eaLnBrk="1" hangingPunct="1"/>
            <a:r>
              <a:rPr lang="en-US" sz="2800" smtClean="0"/>
              <a:t>Job analysis is the process of collecting job related information. </a:t>
            </a:r>
          </a:p>
        </p:txBody>
      </p:sp>
      <p:graphicFrame>
        <p:nvGraphicFramePr>
          <p:cNvPr id="4194306" name="Diagram 4"/>
          <p:cNvGraphicFramePr>
            <a:graphicFrameLocks/>
          </p:cNvGraphicFramePr>
          <p:nvPr/>
        </p:nvGraphicFramePr>
        <p:xfrm>
          <a:off x="1987550" y="3736975"/>
          <a:ext cx="51816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48593">
                                            <p:txEl>
                                              <p:pRg st="0" end="0"/>
                                            </p:txEl>
                                          </p:spTgt>
                                        </p:tgtEl>
                                        <p:attrNameLst>
                                          <p:attrName>style.visibility</p:attrName>
                                        </p:attrNameLst>
                                      </p:cBhvr>
                                      <p:to>
                                        <p:strVal val="visible"/>
                                      </p:to>
                                    </p:set>
                                    <p:animEffect transition="in" filter="wipe(down)">
                                      <p:cBhvr>
                                        <p:cTn id="7" dur="500"/>
                                        <p:tgtEl>
                                          <p:spTgt spid="10485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48593">
                                            <p:txEl>
                                              <p:pRg st="1" end="1"/>
                                            </p:txEl>
                                          </p:spTgt>
                                        </p:tgtEl>
                                        <p:attrNameLst>
                                          <p:attrName>style.visibility</p:attrName>
                                        </p:attrNameLst>
                                      </p:cBhvr>
                                      <p:to>
                                        <p:strVal val="visible"/>
                                      </p:to>
                                    </p:set>
                                    <p:animEffect transition="in" filter="dissolve">
                                      <p:cBhvr>
                                        <p:cTn id="12" dur="500"/>
                                        <p:tgtEl>
                                          <p:spTgt spid="10485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3" grpId="0"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Title 1"/>
          <p:cNvSpPr>
            <a:spLocks noGrp="1"/>
          </p:cNvSpPr>
          <p:nvPr>
            <p:ph type="title"/>
          </p:nvPr>
        </p:nvSpPr>
        <p:spPr>
          <a:xfrm>
            <a:off x="457200" y="0"/>
            <a:ext cx="8229600" cy="762000"/>
          </a:xfrm>
        </p:spPr>
        <p:txBody>
          <a:bodyPr rtlCol="0">
            <a:normAutofit/>
          </a:bodyPr>
          <a:lstStyle/>
          <a:p>
            <a:pPr eaLnBrk="1" fontAlgn="auto" hangingPunct="1">
              <a:spcAft>
                <a:spcPts val="0"/>
              </a:spcAft>
            </a:pPr>
            <a:endParaRPr/>
          </a:p>
        </p:txBody>
      </p:sp>
      <p:graphicFrame>
        <p:nvGraphicFramePr>
          <p:cNvPr id="4194304" name="Diagram 5"/>
          <p:cNvGraphicFramePr>
            <a:graphicFrameLocks/>
          </p:cNvGraphicFramePr>
          <p:nvPr/>
        </p:nvGraphicFramePr>
        <p:xfrm>
          <a:off x="0" y="762001"/>
          <a:ext cx="8991600" cy="6098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563562"/>
          </a:xfrm>
        </p:spPr>
        <p:txBody>
          <a:bodyPr>
            <a:normAutofit fontScale="90000"/>
          </a:bodyPr>
          <a:lstStyle/>
          <a:p>
            <a:r>
              <a:rPr lang="en-US" dirty="0" smtClean="0"/>
              <a:t>HRM</a:t>
            </a:r>
            <a:endParaRPr lang="en-US" dirty="0"/>
          </a:p>
        </p:txBody>
      </p:sp>
      <p:sp>
        <p:nvSpPr>
          <p:cNvPr id="3" name="Content Placeholder 2"/>
          <p:cNvSpPr>
            <a:spLocks noGrp="1"/>
          </p:cNvSpPr>
          <p:nvPr>
            <p:ph idx="1"/>
          </p:nvPr>
        </p:nvSpPr>
        <p:spPr>
          <a:xfrm>
            <a:off x="228600" y="1219200"/>
            <a:ext cx="7924800" cy="4906963"/>
          </a:xfrm>
        </p:spPr>
        <p:txBody>
          <a:bodyPr>
            <a:normAutofit/>
          </a:bodyPr>
          <a:lstStyle/>
          <a:p>
            <a:pPr algn="just">
              <a:buFont typeface="Wingdings" pitchFamily="2" charset="2"/>
              <a:buChar char="v"/>
            </a:pPr>
            <a:r>
              <a:rPr lang="en-US" sz="2000" dirty="0" smtClean="0">
                <a:latin typeface="Times New Roman" pitchFamily="18" charset="0"/>
                <a:cs typeface="Times New Roman" pitchFamily="18" charset="0"/>
              </a:rPr>
              <a:t>Human resource management is concerned with the development and implementation of people strategies, which are integrated with corporate strategies, and ensures that the culture, values and structure of the organization, and the quality, motivation and commitment of its members contribute fully to the achievement of its goals.</a:t>
            </a:r>
          </a:p>
          <a:p>
            <a:pPr algn="just">
              <a:buNone/>
            </a:pPr>
            <a:endParaRPr lang="en-US" sz="2000" dirty="0" smtClean="0">
              <a:latin typeface="Times New Roman" pitchFamily="18" charset="0"/>
              <a:cs typeface="Times New Roman" pitchFamily="18" charset="0"/>
            </a:endParaRPr>
          </a:p>
          <a:p>
            <a:pPr algn="just">
              <a:buFont typeface="Wingdings" pitchFamily="2" charset="2"/>
              <a:buChar char="v"/>
            </a:pPr>
            <a:r>
              <a:rPr lang="en-US" sz="2000" b="1" i="1" dirty="0" smtClean="0">
                <a:latin typeface="Times New Roman" pitchFamily="18" charset="0"/>
                <a:cs typeface="Times New Roman" pitchFamily="18" charset="0"/>
              </a:rPr>
              <a:t>Definition:</a:t>
            </a:r>
            <a:r>
              <a:rPr lang="en-US" sz="2000" dirty="0" smtClean="0">
                <a:latin typeface="Times New Roman" pitchFamily="18" charset="0"/>
                <a:cs typeface="Times New Roman" pitchFamily="18" charset="0"/>
              </a:rPr>
              <a:t> HRM is the process of acquiring, training, appraising, and compensating employees, and of attending to their labor relations, health &amp; safety, and fairness concern</a:t>
            </a:r>
            <a:r>
              <a:rPr lang="en-US" sz="2000" dirty="0" smtClean="0"/>
              <a:t>.</a:t>
            </a:r>
            <a:endParaRPr lang="en-US"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Title 1"/>
          <p:cNvSpPr>
            <a:spLocks noGrp="1"/>
          </p:cNvSpPr>
          <p:nvPr>
            <p:ph type="title"/>
          </p:nvPr>
        </p:nvSpPr>
        <p:spPr>
          <a:xfrm>
            <a:off x="457200" y="0"/>
            <a:ext cx="8229600" cy="1143000"/>
          </a:xfrm>
        </p:spPr>
        <p:txBody>
          <a:bodyPr rtlCol="0">
            <a:normAutofit/>
          </a:bodyPr>
          <a:lstStyle/>
          <a:p>
            <a:pPr eaLnBrk="1" fontAlgn="auto" hangingPunct="1">
              <a:spcAft>
                <a:spcPts val="0"/>
              </a:spcAft>
            </a:pPr>
            <a:endParaRPr/>
          </a:p>
        </p:txBody>
      </p:sp>
      <p:graphicFrame>
        <p:nvGraphicFramePr>
          <p:cNvPr id="4194305" name="Diagram 5"/>
          <p:cNvGraphicFramePr>
            <a:graphicFrameLocks/>
          </p:cNvGraphicFramePr>
          <p:nvPr/>
        </p:nvGraphicFramePr>
        <p:xfrm>
          <a:off x="380883" y="1234421"/>
          <a:ext cx="8147400" cy="5625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1"/>
          <p:cNvSpPr>
            <a:spLocks noGrp="1"/>
          </p:cNvSpPr>
          <p:nvPr>
            <p:ph type="title"/>
          </p:nvPr>
        </p:nvSpPr>
        <p:spPr>
          <a:xfrm>
            <a:off x="457200" y="274638"/>
            <a:ext cx="8229600" cy="868362"/>
          </a:xfrm>
        </p:spPr>
        <p:txBody>
          <a:bodyPr rtlCol="0">
            <a:normAutofit/>
          </a:bodyPr>
          <a:lstStyle/>
          <a:p>
            <a:pPr eaLnBrk="1" fontAlgn="auto" hangingPunct="1">
              <a:spcAft>
                <a:spcPts val="0"/>
              </a:spcAft>
            </a:pPr>
            <a:endParaRPr lang="zh-CN" altLang="en-US"/>
          </a:p>
        </p:txBody>
      </p:sp>
      <p:graphicFrame>
        <p:nvGraphicFramePr>
          <p:cNvPr id="4194307" name="Content Placeholder 3"/>
          <p:cNvGraphicFramePr>
            <a:graphicFrameLocks noGrp="1"/>
          </p:cNvGraphicFramePr>
          <p:nvPr>
            <p:ph idx="1"/>
          </p:nvPr>
        </p:nvGraphicFramePr>
        <p:xfrm>
          <a:off x="457200" y="1143000"/>
          <a:ext cx="8229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4307"/>
                                        </p:tgtEl>
                                        <p:attrNameLst>
                                          <p:attrName>style.visibility</p:attrName>
                                        </p:attrNameLst>
                                      </p:cBhvr>
                                      <p:to>
                                        <p:strVal val="visible"/>
                                      </p:to>
                                    </p:set>
                                    <p:animEffect transition="in" filter="dissolve">
                                      <p:cBhvr>
                                        <p:cTn id="7" dur="500"/>
                                        <p:tgtEl>
                                          <p:spTgt spid="4194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194307"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le 1"/>
          <p:cNvSpPr>
            <a:spLocks noGrp="1"/>
          </p:cNvSpPr>
          <p:nvPr>
            <p:ph type="title"/>
          </p:nvPr>
        </p:nvSpPr>
        <p:spPr>
          <a:xfrm>
            <a:off x="457200" y="274638"/>
            <a:ext cx="8229600" cy="715962"/>
          </a:xfrm>
        </p:spPr>
        <p:txBody>
          <a:bodyPr rtlCol="0">
            <a:noAutofit/>
          </a:bodyPr>
          <a:lstStyle/>
          <a:p>
            <a:pPr eaLnBrk="1" fontAlgn="auto" hangingPunct="1">
              <a:spcAft>
                <a:spcPts val="0"/>
              </a:spcAft>
            </a:pPr>
            <a:r>
              <a:rPr lang="en-US" dirty="0" smtClean="0">
                <a:solidFill>
                  <a:schemeClr val="accent6">
                    <a:lumMod val="75000"/>
                  </a:schemeClr>
                </a:solidFill>
              </a:rPr>
              <a:t>Outcomes of Job Analysis</a:t>
            </a:r>
          </a:p>
        </p:txBody>
      </p:sp>
      <p:sp>
        <p:nvSpPr>
          <p:cNvPr id="1048603" name="Content Placeholder 2"/>
          <p:cNvSpPr>
            <a:spLocks noGrp="1"/>
          </p:cNvSpPr>
          <p:nvPr>
            <p:ph idx="1"/>
          </p:nvPr>
        </p:nvSpPr>
        <p:spPr>
          <a:xfrm>
            <a:off x="0" y="1066800"/>
            <a:ext cx="8915400" cy="5791200"/>
          </a:xfrm>
        </p:spPr>
        <p:txBody>
          <a:bodyPr/>
          <a:lstStyle/>
          <a:p>
            <a:pPr eaLnBrk="1" hangingPunct="1">
              <a:buFont typeface="Arial" charset="0"/>
              <a:buNone/>
            </a:pPr>
            <a:r>
              <a:rPr lang="en-US" sz="2800" smtClean="0"/>
              <a:t> </a:t>
            </a:r>
          </a:p>
          <a:p>
            <a:pPr eaLnBrk="1" hangingPunct="1"/>
            <a:r>
              <a:rPr lang="en-US" sz="2800" smtClean="0"/>
              <a:t>The information obtained from job analysis is classified into three categories.</a:t>
            </a:r>
          </a:p>
          <a:p>
            <a:pPr lvl="1" algn="just" eaLnBrk="1" hangingPunct="1">
              <a:lnSpc>
                <a:spcPct val="150000"/>
              </a:lnSpc>
            </a:pPr>
            <a:r>
              <a:rPr lang="en-US" sz="4000" smtClean="0">
                <a:solidFill>
                  <a:srgbClr val="C00000"/>
                </a:solidFill>
              </a:rPr>
              <a:t>Job description</a:t>
            </a:r>
            <a:endParaRPr lang="en-US" sz="3200" i="1" smtClean="0"/>
          </a:p>
          <a:p>
            <a:pPr lvl="1" algn="just" eaLnBrk="1" hangingPunct="1">
              <a:lnSpc>
                <a:spcPct val="150000"/>
              </a:lnSpc>
            </a:pPr>
            <a:r>
              <a:rPr lang="en-US" sz="4000" smtClean="0">
                <a:solidFill>
                  <a:srgbClr val="C00000"/>
                </a:solidFill>
              </a:rPr>
              <a:t>Job specification</a:t>
            </a:r>
          </a:p>
          <a:p>
            <a:pPr lvl="1" algn="just" eaLnBrk="1" hangingPunct="1">
              <a:lnSpc>
                <a:spcPct val="150000"/>
              </a:lnSpc>
            </a:pPr>
            <a:r>
              <a:rPr lang="en-US" sz="4000" smtClean="0">
                <a:solidFill>
                  <a:srgbClr val="C00000"/>
                </a:solidFill>
              </a:rPr>
              <a:t>Job evaluation</a:t>
            </a:r>
            <a:endParaRPr lang="en-US" sz="4000" smtClean="0"/>
          </a:p>
        </p:txBody>
      </p:sp>
      <p:pic>
        <p:nvPicPr>
          <p:cNvPr id="2097153" name="Picture 4" descr="C:\Documents and Settings\TANU.D6711E1C18464CB\Local Settings\Temporary Internet Files\Content.IE5\NLC6J4AM\MPj04330570000[1].jpg"/>
          <p:cNvPicPr>
            <a:picLocks noChangeAspect="1" noChangeArrowheads="1"/>
          </p:cNvPicPr>
          <p:nvPr/>
        </p:nvPicPr>
        <p:blipFill>
          <a:blip r:embed="rId2" cstate="print"/>
          <a:srcRect/>
          <a:stretch>
            <a:fillRect/>
          </a:stretch>
        </p:blipFill>
        <p:spPr bwMode="auto">
          <a:xfrm>
            <a:off x="5257800" y="2971800"/>
            <a:ext cx="3295650" cy="2643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8603"/>
                                        </p:tgtEl>
                                        <p:attrNameLst>
                                          <p:attrName>style.visibility</p:attrName>
                                        </p:attrNameLst>
                                      </p:cBhvr>
                                      <p:to>
                                        <p:strVal val="visible"/>
                                      </p:to>
                                    </p:set>
                                    <p:animEffect transition="in" filter="dissolve">
                                      <p:cBhvr>
                                        <p:cTn id="7" dur="500"/>
                                        <p:tgtEl>
                                          <p:spTgt spid="1048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
          <p:cNvSpPr>
            <a:spLocks noGrp="1"/>
          </p:cNvSpPr>
          <p:nvPr>
            <p:ph type="title"/>
          </p:nvPr>
        </p:nvSpPr>
        <p:spPr/>
        <p:txBody>
          <a:bodyPr/>
          <a:lstStyle/>
          <a:p>
            <a:r>
              <a:rPr lang="en-US" dirty="0" smtClean="0">
                <a:solidFill>
                  <a:schemeClr val="accent6">
                    <a:lumMod val="75000"/>
                  </a:schemeClr>
                </a:solidFill>
              </a:rPr>
              <a:t>Job Description</a:t>
            </a:r>
            <a:endParaRPr lang="en-US" dirty="0">
              <a:solidFill>
                <a:schemeClr val="accent6">
                  <a:lumMod val="75000"/>
                </a:schemeClr>
              </a:solidFill>
            </a:endParaRPr>
          </a:p>
        </p:txBody>
      </p:sp>
      <p:sp>
        <p:nvSpPr>
          <p:cNvPr id="1048605" name="Content Placeholder 2"/>
          <p:cNvSpPr>
            <a:spLocks noGrp="1"/>
          </p:cNvSpPr>
          <p:nvPr>
            <p:ph idx="1"/>
          </p:nvPr>
        </p:nvSpPr>
        <p:spPr>
          <a:xfrm>
            <a:off x="457200" y="1600200"/>
            <a:ext cx="8229600" cy="4953000"/>
          </a:xfrm>
        </p:spPr>
        <p:txBody>
          <a:bodyPr/>
          <a:lstStyle/>
          <a:p>
            <a:pPr algn="just"/>
            <a:r>
              <a:rPr lang="en-US" sz="2800" dirty="0" smtClean="0"/>
              <a:t>A job description is a functional description of what the job entails. It is descriptive in nature and defines the purpose and scope of a job. It is a factual and organized statement describing the job in terms of its title, location, tasks, duties, responsibilities, working condition, hazards and relationship with other jobs. It tells us what is to be done, how it is to be done and why. </a:t>
            </a:r>
          </a:p>
          <a:p>
            <a:pPr algn="just">
              <a:buFont typeface="Arial" charset="0"/>
              <a:buNone/>
            </a:pPr>
            <a:endParaRPr lang="en-US" sz="1400" dirty="0" smtClean="0"/>
          </a:p>
        </p:txBody>
      </p:sp>
      <p:pic>
        <p:nvPicPr>
          <p:cNvPr id="2097154" name="Picture 2" descr="C:\Documents and Settings\TANU.D6711E1C18464CB\Local Settings\Temporary Internet Files\Content.IE5\YAXEEUB0\MPj04384780000[1].jpg"/>
          <p:cNvPicPr>
            <a:picLocks noChangeAspect="1" noChangeArrowheads="1"/>
          </p:cNvPicPr>
          <p:nvPr/>
        </p:nvPicPr>
        <p:blipFill>
          <a:blip r:embed="rId2"/>
          <a:srcRect/>
          <a:stretch>
            <a:fillRect/>
          </a:stretch>
        </p:blipFill>
        <p:spPr bwMode="auto">
          <a:xfrm>
            <a:off x="7391400" y="0"/>
            <a:ext cx="1752600" cy="1581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8605">
                                            <p:txEl>
                                              <p:pRg st="0" end="0"/>
                                            </p:txEl>
                                          </p:spTgt>
                                        </p:tgtEl>
                                        <p:attrNameLst>
                                          <p:attrName>style.visibility</p:attrName>
                                        </p:attrNameLst>
                                      </p:cBhvr>
                                      <p:to>
                                        <p:strVal val="visible"/>
                                      </p:to>
                                    </p:set>
                                    <p:animEffect transition="in" filter="dissolve">
                                      <p:cBhvr>
                                        <p:cTn id="7" dur="500"/>
                                        <p:tgtEl>
                                          <p:spTgt spid="10486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5" grpId="0" build="allAtOnce"/>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itle 1"/>
          <p:cNvSpPr>
            <a:spLocks noGrp="1"/>
          </p:cNvSpPr>
          <p:nvPr>
            <p:ph type="title"/>
          </p:nvPr>
        </p:nvSpPr>
        <p:spPr/>
        <p:txBody>
          <a:bodyPr/>
          <a:lstStyle/>
          <a:p>
            <a:r>
              <a:rPr lang="en-US" dirty="0" smtClean="0"/>
              <a:t>Uses of Job Description</a:t>
            </a:r>
            <a:endParaRPr lang="en-US" dirty="0"/>
          </a:p>
        </p:txBody>
      </p:sp>
      <p:sp>
        <p:nvSpPr>
          <p:cNvPr id="1048607" name="Content Placeholder 2"/>
          <p:cNvSpPr>
            <a:spLocks noGrp="1"/>
          </p:cNvSpPr>
          <p:nvPr>
            <p:ph idx="1"/>
          </p:nvPr>
        </p:nvSpPr>
        <p:spPr/>
        <p:txBody>
          <a:bodyPr>
            <a:normAutofit fontScale="97500" lnSpcReduction="10000"/>
          </a:bodyPr>
          <a:lstStyle/>
          <a:p>
            <a:pPr marL="514350" indent="-514350">
              <a:buAutoNum type="arabicPeriod"/>
            </a:pPr>
            <a:r>
              <a:rPr lang="en-US" dirty="0" smtClean="0"/>
              <a:t>Job grading &amp; Classification</a:t>
            </a:r>
          </a:p>
          <a:p>
            <a:pPr marL="514350" indent="-514350">
              <a:buAutoNum type="arabicPeriod"/>
            </a:pPr>
            <a:r>
              <a:rPr lang="en-US" dirty="0" smtClean="0"/>
              <a:t>Placement of new employees on a job</a:t>
            </a:r>
          </a:p>
          <a:p>
            <a:pPr marL="514350" indent="-514350">
              <a:buAutoNum type="arabicPeriod"/>
            </a:pPr>
            <a:r>
              <a:rPr lang="en-US" dirty="0" smtClean="0"/>
              <a:t>Orientation of new employees towards basic duties and responsibilities.</a:t>
            </a:r>
          </a:p>
          <a:p>
            <a:pPr marL="514350" indent="-514350">
              <a:buAutoNum type="arabicPeriod"/>
            </a:pPr>
            <a:r>
              <a:rPr lang="en-US" dirty="0" smtClean="0"/>
              <a:t>Promotions &amp; Transfers</a:t>
            </a:r>
          </a:p>
          <a:p>
            <a:pPr marL="514350" indent="-514350">
              <a:buAutoNum type="arabicPeriod"/>
            </a:pPr>
            <a:r>
              <a:rPr lang="en-US" dirty="0" smtClean="0"/>
              <a:t>Defining and outlining career paths</a:t>
            </a:r>
          </a:p>
          <a:p>
            <a:pPr marL="514350" indent="-514350">
              <a:buAutoNum type="arabicPeriod"/>
            </a:pPr>
            <a:r>
              <a:rPr lang="en-US" dirty="0" smtClean="0"/>
              <a:t>Investigating accidents</a:t>
            </a:r>
          </a:p>
          <a:p>
            <a:pPr marL="514350" indent="-514350">
              <a:buAutoNum type="arabicPeriod"/>
            </a:pPr>
            <a:r>
              <a:rPr lang="en-US" dirty="0" smtClean="0"/>
              <a:t>Defining the limits of authority</a:t>
            </a:r>
          </a:p>
          <a:p>
            <a:pPr marL="514350" indent="-514350">
              <a:buAutoNum type="arabicPeriod"/>
            </a:pPr>
            <a:r>
              <a:rPr lang="en-US" dirty="0" smtClean="0"/>
              <a:t>Developing performance standards</a:t>
            </a:r>
          </a:p>
          <a:p>
            <a:pPr marL="514350" indent="-514350">
              <a:buAutoNum type="arabicPeriod"/>
            </a:pPr>
            <a:r>
              <a:rPr lang="en-US" dirty="0" smtClean="0"/>
              <a:t>Organizational change and development</a:t>
            </a:r>
          </a:p>
          <a:p>
            <a:pPr marL="514350" indent="-514350">
              <a:buAutoNum type="arabicPeriod"/>
            </a:pPr>
            <a:r>
              <a:rPr lang="en-US" dirty="0" smtClean="0"/>
              <a:t>Work measurement &amp; work environment</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
          <p:cNvSpPr>
            <a:spLocks noGrp="1"/>
          </p:cNvSpPr>
          <p:nvPr>
            <p:ph type="title"/>
          </p:nvPr>
        </p:nvSpPr>
        <p:spPr>
          <a:xfrm>
            <a:off x="457200" y="304800"/>
            <a:ext cx="8229600" cy="762000"/>
          </a:xfrm>
        </p:spPr>
        <p:txBody>
          <a:bodyPr>
            <a:normAutofit/>
          </a:bodyPr>
          <a:lstStyle/>
          <a:p>
            <a:r>
              <a:rPr lang="en-US" dirty="0" smtClean="0"/>
              <a:t>Contents of Job Description</a:t>
            </a:r>
            <a:endParaRPr lang="en-US" dirty="0"/>
          </a:p>
        </p:txBody>
      </p:sp>
      <p:sp>
        <p:nvSpPr>
          <p:cNvPr id="1048609" name="Content Placeholder 2"/>
          <p:cNvSpPr>
            <a:spLocks noGrp="1"/>
          </p:cNvSpPr>
          <p:nvPr>
            <p:ph idx="1"/>
          </p:nvPr>
        </p:nvSpPr>
        <p:spPr>
          <a:xfrm>
            <a:off x="457200" y="1219200"/>
            <a:ext cx="8229600" cy="5410200"/>
          </a:xfrm>
        </p:spPr>
        <p:txBody>
          <a:bodyPr>
            <a:normAutofit fontScale="88462" lnSpcReduction="20000"/>
          </a:bodyPr>
          <a:lstStyle/>
          <a:p>
            <a:pPr marL="514350" indent="-514350">
              <a:buAutoNum type="arabicPeriod"/>
            </a:pPr>
            <a:r>
              <a:rPr lang="en-US" dirty="0" smtClean="0">
                <a:solidFill>
                  <a:srgbClr val="FF0000"/>
                </a:solidFill>
              </a:rPr>
              <a:t>Job Identification </a:t>
            </a:r>
            <a:r>
              <a:rPr lang="en-US" dirty="0" smtClean="0"/>
              <a:t>:- Job Title, Job code, Department &amp; Division where the job is located.</a:t>
            </a:r>
          </a:p>
          <a:p>
            <a:pPr marL="514350" indent="-514350">
              <a:buAutoNum type="arabicPeriod"/>
            </a:pPr>
            <a:r>
              <a:rPr lang="en-US" dirty="0" smtClean="0">
                <a:solidFill>
                  <a:srgbClr val="FF0000"/>
                </a:solidFill>
              </a:rPr>
              <a:t>Job Summery </a:t>
            </a:r>
            <a:r>
              <a:rPr lang="en-US" dirty="0" smtClean="0"/>
              <a:t>:- It describe the contents of a job</a:t>
            </a:r>
          </a:p>
          <a:p>
            <a:pPr marL="514350" indent="-514350">
              <a:buAutoNum type="arabicPeriod"/>
            </a:pPr>
            <a:r>
              <a:rPr lang="en-US" dirty="0" smtClean="0">
                <a:solidFill>
                  <a:srgbClr val="FF0000"/>
                </a:solidFill>
              </a:rPr>
              <a:t>Job Duties and Responsibilities </a:t>
            </a:r>
            <a:r>
              <a:rPr lang="en-US" dirty="0" smtClean="0"/>
              <a:t>:- It describe the duties and responsibilities of a job.</a:t>
            </a:r>
          </a:p>
          <a:p>
            <a:pPr marL="514350" indent="-514350">
              <a:buAutoNum type="arabicPeriod"/>
            </a:pPr>
            <a:r>
              <a:rPr lang="en-US" dirty="0" smtClean="0">
                <a:solidFill>
                  <a:srgbClr val="FF0000"/>
                </a:solidFill>
              </a:rPr>
              <a:t>Working Conditions </a:t>
            </a:r>
            <a:r>
              <a:rPr lang="en-US" dirty="0" smtClean="0"/>
              <a:t>:- The physical environment of the job is described in terms of heat, Light, Noise, Dust etc. </a:t>
            </a:r>
          </a:p>
          <a:p>
            <a:pPr marL="514350" indent="-514350">
              <a:buAutoNum type="arabicPeriod"/>
            </a:pPr>
            <a:r>
              <a:rPr lang="en-US" dirty="0" smtClean="0">
                <a:solidFill>
                  <a:srgbClr val="FF0000"/>
                </a:solidFill>
              </a:rPr>
              <a:t>Social environment </a:t>
            </a:r>
            <a:r>
              <a:rPr lang="en-US" dirty="0" smtClean="0"/>
              <a:t>:- Size of work group and inter-persona instructions required to performance the job is given.</a:t>
            </a:r>
          </a:p>
          <a:p>
            <a:pPr marL="514350" indent="-514350">
              <a:buAutoNum type="arabicPeriod"/>
            </a:pPr>
            <a:r>
              <a:rPr lang="en-US" dirty="0" smtClean="0">
                <a:solidFill>
                  <a:srgbClr val="FF0000"/>
                </a:solidFill>
              </a:rPr>
              <a:t>Machines, Tools and Equipment</a:t>
            </a:r>
            <a:r>
              <a:rPr lang="en-US" dirty="0" smtClean="0"/>
              <a:t> :- The names of major machines, equipments and material used in the job described.</a:t>
            </a:r>
          </a:p>
          <a:p>
            <a:pPr marL="514350" indent="-514350">
              <a:buAutoNum type="arabicPeriod"/>
            </a:pPr>
            <a:r>
              <a:rPr lang="en-US" dirty="0" smtClean="0">
                <a:solidFill>
                  <a:srgbClr val="FF0000"/>
                </a:solidFill>
              </a:rPr>
              <a:t>Supervision</a:t>
            </a:r>
            <a:r>
              <a:rPr lang="en-US" dirty="0" smtClean="0"/>
              <a:t> :- designations of immediate superiors &amp; subordinates may also be given.</a:t>
            </a:r>
          </a:p>
          <a:p>
            <a:pPr marL="514350" indent="-514350">
              <a:buAutoNum type="arabicPeriod"/>
            </a:pPr>
            <a:r>
              <a:rPr lang="en-US" dirty="0" smtClean="0">
                <a:solidFill>
                  <a:srgbClr val="FF0000"/>
                </a:solidFill>
              </a:rPr>
              <a:t>Relations to Others </a:t>
            </a:r>
            <a:r>
              <a:rPr lang="en-US" dirty="0" smtClean="0"/>
              <a:t>:- The jobs immediately below and above are mentioned.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1"/>
          <p:cNvSpPr>
            <a:spLocks noGrp="1"/>
          </p:cNvSpPr>
          <p:nvPr>
            <p:ph type="title"/>
          </p:nvPr>
        </p:nvSpPr>
        <p:spPr/>
        <p:txBody>
          <a:bodyPr/>
          <a:lstStyle/>
          <a:p>
            <a:r>
              <a:rPr lang="en-US" sz="4800" dirty="0" smtClean="0">
                <a:solidFill>
                  <a:schemeClr val="accent6">
                    <a:lumMod val="75000"/>
                  </a:schemeClr>
                </a:solidFill>
              </a:rPr>
              <a:t>Job specification</a:t>
            </a:r>
            <a:endParaRPr lang="en-US" sz="4800" dirty="0">
              <a:solidFill>
                <a:schemeClr val="accent6">
                  <a:lumMod val="75000"/>
                </a:schemeClr>
              </a:solidFill>
            </a:endParaRPr>
          </a:p>
        </p:txBody>
      </p:sp>
      <p:sp>
        <p:nvSpPr>
          <p:cNvPr id="1048611" name="Content Placeholder 2"/>
          <p:cNvSpPr>
            <a:spLocks noGrp="1"/>
          </p:cNvSpPr>
          <p:nvPr>
            <p:ph idx="1"/>
          </p:nvPr>
        </p:nvSpPr>
        <p:spPr>
          <a:xfrm>
            <a:off x="381000" y="2332038"/>
            <a:ext cx="8229600" cy="4221162"/>
          </a:xfrm>
        </p:spPr>
        <p:txBody>
          <a:bodyPr>
            <a:normAutofit fontScale="94773"/>
          </a:bodyPr>
          <a:lstStyle/>
          <a:p>
            <a:pPr marL="342900" lvl="1" indent="-342900" algn="just">
              <a:buFont typeface="Arial" charset="0"/>
              <a:buChar char="•"/>
            </a:pPr>
            <a:r>
              <a:rPr lang="en-US" sz="2400" smtClean="0"/>
              <a:t>Job specifications specify the </a:t>
            </a:r>
            <a:r>
              <a:rPr lang="en-US" sz="2400" b="1" smtClean="0">
                <a:solidFill>
                  <a:srgbClr val="C00000"/>
                </a:solidFill>
              </a:rPr>
              <a:t>minimum acceptable qualifications</a:t>
            </a:r>
            <a:r>
              <a:rPr lang="en-US" sz="2400" smtClean="0"/>
              <a:t> required by the individual to perform the task efficiently. Based on the information obtained from the job analysis procedures, job specification identifies the qualifications, appropriate skills, knowledge, and abilities and experienced required to perform the job. </a:t>
            </a:r>
          </a:p>
          <a:p>
            <a:pPr marL="342900" lvl="1" indent="-342900" algn="just">
              <a:buFont typeface="Arial" charset="0"/>
              <a:buNone/>
            </a:pPr>
            <a:endParaRPr lang="en-US" sz="2400" smtClean="0"/>
          </a:p>
          <a:p>
            <a:pPr marL="342900" lvl="1" indent="-342900" algn="just">
              <a:buFont typeface="Arial" charset="0"/>
              <a:buChar char="•"/>
            </a:pPr>
            <a:r>
              <a:rPr lang="en-US" sz="2400" smtClean="0"/>
              <a:t>Job specification is an important tool in the selection process as it keeps the attention of the selector on the necessary qualifications required for that job.</a:t>
            </a:r>
            <a:endParaRPr lang="en-US" sz="2200" smtClean="0"/>
          </a:p>
          <a:p>
            <a:endParaRPr lang="en-US" smtClean="0"/>
          </a:p>
        </p:txBody>
      </p:sp>
      <p:pic>
        <p:nvPicPr>
          <p:cNvPr id="2097155" name="Picture 2" descr="C:\Documents and Settings\TANU.D6711E1C18464CB\Local Settings\Temporary Internet Files\Content.IE5\DT5AW25Q\MPj04311020000[1].jpg"/>
          <p:cNvPicPr>
            <a:picLocks noChangeAspect="1" noChangeArrowheads="1"/>
          </p:cNvPicPr>
          <p:nvPr/>
        </p:nvPicPr>
        <p:blipFill>
          <a:blip r:embed="rId2"/>
          <a:srcRect/>
          <a:stretch>
            <a:fillRect/>
          </a:stretch>
        </p:blipFill>
        <p:spPr bwMode="auto">
          <a:xfrm>
            <a:off x="7010400" y="0"/>
            <a:ext cx="2133600" cy="210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8611">
                                            <p:txEl>
                                              <p:pRg st="0" end="0"/>
                                            </p:txEl>
                                          </p:spTgt>
                                        </p:tgtEl>
                                        <p:attrNameLst>
                                          <p:attrName>style.visibility</p:attrName>
                                        </p:attrNameLst>
                                      </p:cBhvr>
                                      <p:to>
                                        <p:strVal val="visible"/>
                                      </p:to>
                                    </p:set>
                                    <p:animEffect transition="in" filter="dissolve">
                                      <p:cBhvr>
                                        <p:cTn id="7" dur="500"/>
                                        <p:tgtEl>
                                          <p:spTgt spid="104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48611">
                                            <p:txEl>
                                              <p:pRg st="2" end="2"/>
                                            </p:txEl>
                                          </p:spTgt>
                                        </p:tgtEl>
                                        <p:attrNameLst>
                                          <p:attrName>style.visibility</p:attrName>
                                        </p:attrNameLst>
                                      </p:cBhvr>
                                      <p:to>
                                        <p:strVal val="visible"/>
                                      </p:to>
                                    </p:set>
                                    <p:animEffect transition="in" filter="dissolve">
                                      <p:cBhvr>
                                        <p:cTn id="12" dur="500"/>
                                        <p:tgtEl>
                                          <p:spTgt spid="1048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1" grpId="0"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
          <p:cNvSpPr>
            <a:spLocks noGrp="1"/>
          </p:cNvSpPr>
          <p:nvPr>
            <p:ph type="title"/>
          </p:nvPr>
        </p:nvSpPr>
        <p:spPr/>
        <p:txBody>
          <a:bodyPr/>
          <a:lstStyle/>
          <a:p>
            <a:endParaRPr lang="en-US"/>
          </a:p>
        </p:txBody>
      </p:sp>
      <p:sp>
        <p:nvSpPr>
          <p:cNvPr id="1048613" name="Content Placeholder 2"/>
          <p:cNvSpPr>
            <a:spLocks noGrp="1"/>
          </p:cNvSpPr>
          <p:nvPr>
            <p:ph idx="1"/>
          </p:nvPr>
        </p:nvSpPr>
        <p:spPr/>
        <p:txBody>
          <a:bodyPr/>
          <a:lstStyle/>
          <a:p>
            <a:endParaRPr lang="en-US" dirty="0"/>
          </a:p>
        </p:txBody>
      </p:sp>
      <p:sp>
        <p:nvSpPr>
          <p:cNvPr id="1048614" name="Rectangle 3"/>
          <p:cNvSpPr/>
          <p:nvPr/>
        </p:nvSpPr>
        <p:spPr>
          <a:xfrm>
            <a:off x="609600" y="2413338"/>
            <a:ext cx="6248400" cy="1967231"/>
          </a:xfrm>
          <a:prstGeom prst="rect">
            <a:avLst/>
          </a:prstGeom>
        </p:spPr>
        <p:txBody>
          <a:bodyPr wrap="square">
            <a:spAutoFit/>
          </a:bodyPr>
          <a:lstStyle/>
          <a:p>
            <a:pPr lvl="1"/>
            <a:endParaRPr lang="en-US" dirty="0" smtClean="0"/>
          </a:p>
          <a:p>
            <a:pPr lvl="1"/>
            <a:r>
              <a:rPr lang="en-US" dirty="0" smtClean="0"/>
              <a:t>Educational qualifications for that title </a:t>
            </a:r>
          </a:p>
          <a:p>
            <a:pPr lvl="1"/>
            <a:r>
              <a:rPr lang="en-US" dirty="0" smtClean="0"/>
              <a:t>Physical and other related attributes </a:t>
            </a:r>
          </a:p>
          <a:p>
            <a:pPr lvl="1"/>
            <a:r>
              <a:rPr lang="en-US" dirty="0" smtClean="0"/>
              <a:t>Physique and mental health </a:t>
            </a:r>
          </a:p>
          <a:p>
            <a:pPr lvl="1"/>
            <a:r>
              <a:rPr lang="en-US" dirty="0" smtClean="0"/>
              <a:t>Special attributes and abilities </a:t>
            </a:r>
          </a:p>
          <a:p>
            <a:pPr lvl="1"/>
            <a:r>
              <a:rPr lang="en-US" dirty="0" smtClean="0"/>
              <a:t>Maturity and dependability </a:t>
            </a:r>
          </a:p>
          <a:p>
            <a:pPr lvl="1"/>
            <a:r>
              <a:rPr lang="en-US" dirty="0" smtClean="0"/>
              <a:t>Relationship of that with concern with other jobs</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t>HUMAN RESOURCE PLANNING</a:t>
            </a:r>
            <a:endParaRPr lang="en-IN"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320675"/>
            <a:ext cx="7239000" cy="822325"/>
          </a:xfrm>
        </p:spPr>
        <p:txBody>
          <a:bodyPr/>
          <a:lstStyle/>
          <a:p>
            <a:pPr eaLnBrk="1" hangingPunct="1"/>
            <a:r>
              <a:rPr lang="en-US" smtClean="0"/>
              <a:t>MEANING AND DEFINITION</a:t>
            </a:r>
            <a:endParaRPr lang="en-IN" smtClean="0"/>
          </a:p>
        </p:txBody>
      </p:sp>
      <p:sp>
        <p:nvSpPr>
          <p:cNvPr id="7171" name="Content Placeholder 2"/>
          <p:cNvSpPr>
            <a:spLocks noGrp="1"/>
          </p:cNvSpPr>
          <p:nvPr>
            <p:ph idx="1"/>
          </p:nvPr>
        </p:nvSpPr>
        <p:spPr>
          <a:xfrm>
            <a:off x="457200" y="1524000"/>
            <a:ext cx="7239000" cy="4932363"/>
          </a:xfrm>
        </p:spPr>
        <p:txBody>
          <a:bodyPr rtlCol="0">
            <a:normAutofit/>
          </a:bodyPr>
          <a:lstStyle/>
          <a:p>
            <a:pPr eaLnBrk="1" fontAlgn="auto" hangingPunct="1">
              <a:spcAft>
                <a:spcPts val="0"/>
              </a:spcAft>
              <a:buFont typeface="Arial" pitchFamily="34" charset="0"/>
              <a:buChar char="•"/>
              <a:defRPr/>
            </a:pPr>
            <a:r>
              <a:rPr lang="en-US" smtClean="0"/>
              <a:t>In simple words, HRP is understood as the process of forecasting an organization's future demand for, and supply of, the right type of people in the right number.</a:t>
            </a:r>
          </a:p>
          <a:p>
            <a:pPr eaLnBrk="1" fontAlgn="auto" hangingPunct="1">
              <a:spcAft>
                <a:spcPts val="0"/>
              </a:spcAft>
              <a:buFont typeface="Arial" pitchFamily="34" charset="0"/>
              <a:buChar char="•"/>
              <a:defRPr/>
            </a:pPr>
            <a:r>
              <a:rPr lang="en-US" smtClean="0"/>
              <a:t>After this only the HRM department can initiate the recruitment and selection process</a:t>
            </a:r>
          </a:p>
          <a:p>
            <a:pPr eaLnBrk="1" fontAlgn="auto" hangingPunct="1">
              <a:spcAft>
                <a:spcPts val="0"/>
              </a:spcAft>
              <a:buFont typeface="Arial" pitchFamily="34" charset="0"/>
              <a:buChar char="•"/>
              <a:defRPr/>
            </a:pPr>
            <a:r>
              <a:rPr lang="en-US" smtClean="0"/>
              <a:t>Its called by manpower planning, personal planning or employment planning</a:t>
            </a:r>
            <a:endParaRPr lang="en-IN"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4000" b="1" dirty="0" smtClean="0"/>
              <a:t>Human Resource Management</a:t>
            </a:r>
            <a:r>
              <a:rPr lang="en-US" b="1" dirty="0" smtClean="0"/>
              <a:t/>
            </a:r>
            <a:br>
              <a:rPr lang="en-US" b="1" dirty="0" smtClean="0"/>
            </a:br>
            <a:endParaRPr lang="en-US" dirty="0"/>
          </a:p>
        </p:txBody>
      </p:sp>
      <p:sp>
        <p:nvSpPr>
          <p:cNvPr id="3" name="Content Placeholder 2"/>
          <p:cNvSpPr>
            <a:spLocks noGrp="1"/>
          </p:cNvSpPr>
          <p:nvPr>
            <p:ph idx="1"/>
          </p:nvPr>
        </p:nvSpPr>
        <p:spPr>
          <a:xfrm>
            <a:off x="0" y="990600"/>
            <a:ext cx="8153400" cy="5135563"/>
          </a:xfrm>
        </p:spPr>
        <p:txBody>
          <a:bodyPr>
            <a:normAutofit/>
          </a:bodyPr>
          <a:lstStyle/>
          <a:p>
            <a:pPr algn="just">
              <a:buFont typeface="Wingdings" pitchFamily="2" charset="2"/>
              <a:buChar char="v"/>
            </a:pPr>
            <a:r>
              <a:rPr lang="en-US" sz="2000" dirty="0" smtClean="0">
                <a:latin typeface="Times New Roman" pitchFamily="18" charset="0"/>
                <a:cs typeface="Times New Roman" pitchFamily="18" charset="0"/>
              </a:rPr>
              <a:t>With the advent of resource centric organizations in recent decades, it has become imperative to put “people first” as well as secure management objectives of maximizing the ROI (Return on Investment) on the resources.</a:t>
            </a:r>
          </a:p>
          <a:p>
            <a:pPr algn="just"/>
            <a:endParaRPr lang="en-US" sz="2000" dirty="0" smtClean="0">
              <a:latin typeface="Times New Roman" pitchFamily="18" charset="0"/>
              <a:cs typeface="Times New Roman" pitchFamily="18" charset="0"/>
            </a:endParaRPr>
          </a:p>
          <a:p>
            <a:pPr algn="just">
              <a:buFont typeface="Wingdings" pitchFamily="2" charset="2"/>
              <a:buChar char="v"/>
            </a:pPr>
            <a:r>
              <a:rPr lang="en-US" sz="2000" dirty="0" smtClean="0">
                <a:latin typeface="Times New Roman" pitchFamily="18" charset="0"/>
                <a:cs typeface="Times New Roman" pitchFamily="18" charset="0"/>
              </a:rPr>
              <a:t>This has led to the development of the modern HRM function which is primarily concerned with ensuring the fulfillment of management objectives and at the same time ensuring that the needs of the resources are taken care of. </a:t>
            </a:r>
          </a:p>
          <a:p>
            <a:pPr algn="just"/>
            <a:endParaRPr lang="en-US" sz="2000" dirty="0" smtClean="0">
              <a:latin typeface="Times New Roman" pitchFamily="18" charset="0"/>
              <a:cs typeface="Times New Roman" pitchFamily="18" charset="0"/>
            </a:endParaRPr>
          </a:p>
          <a:p>
            <a:pPr algn="just">
              <a:buFont typeface="Wingdings" pitchFamily="2" charset="2"/>
              <a:buChar char="v"/>
            </a:pPr>
            <a:r>
              <a:rPr lang="en-US" sz="2000" dirty="0" smtClean="0">
                <a:latin typeface="Times New Roman" pitchFamily="18" charset="0"/>
                <a:cs typeface="Times New Roman" pitchFamily="18" charset="0"/>
              </a:rPr>
              <a:t>In this way, HRM differs from personnel management not only in its broader scope but also in the way in which its mission is defined. </a:t>
            </a:r>
          </a:p>
          <a:p>
            <a:pPr algn="just"/>
            <a:endParaRPr lang="en-US" sz="2000" dirty="0" smtClean="0">
              <a:latin typeface="Times New Roman" pitchFamily="18" charset="0"/>
              <a:cs typeface="Times New Roman" pitchFamily="18" charset="0"/>
            </a:endParaRPr>
          </a:p>
          <a:p>
            <a:pPr algn="just">
              <a:buFont typeface="Wingdings" pitchFamily="2" charset="2"/>
              <a:buChar char="v"/>
            </a:pPr>
            <a:r>
              <a:rPr lang="en-US" sz="2000" dirty="0" smtClean="0">
                <a:latin typeface="Times New Roman" pitchFamily="18" charset="0"/>
                <a:cs typeface="Times New Roman" pitchFamily="18" charset="0"/>
              </a:rPr>
              <a:t>HRM goes beyond the administrative tasks of personnel management and encompasses a broad vision of how management would like the resources to contribute to the success of the organization.</a:t>
            </a:r>
          </a:p>
          <a:p>
            <a:pPr algn="just"/>
            <a:endParaRPr lang="en-US" sz="2000"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868362"/>
          </a:xfrm>
        </p:spPr>
        <p:txBody>
          <a:bodyPr/>
          <a:lstStyle/>
          <a:p>
            <a:pPr eaLnBrk="1" hangingPunct="1"/>
            <a:r>
              <a:rPr lang="en-US" smtClean="0"/>
              <a:t>DEFINITION OF HRP</a:t>
            </a:r>
            <a:endParaRPr lang="en-IN" smtClean="0"/>
          </a:p>
        </p:txBody>
      </p:sp>
      <p:sp>
        <p:nvSpPr>
          <p:cNvPr id="8195" name="Content Placeholder 2"/>
          <p:cNvSpPr>
            <a:spLocks noGrp="1"/>
          </p:cNvSpPr>
          <p:nvPr>
            <p:ph idx="1"/>
          </p:nvPr>
        </p:nvSpPr>
        <p:spPr>
          <a:xfrm>
            <a:off x="457200" y="1219200"/>
            <a:ext cx="8229600" cy="5334000"/>
          </a:xfrm>
        </p:spPr>
        <p:txBody>
          <a:bodyPr rtlCol="0">
            <a:normAutofit/>
          </a:bodyPr>
          <a:lstStyle/>
          <a:p>
            <a:pPr eaLnBrk="1" fontAlgn="auto" hangingPunct="1">
              <a:spcAft>
                <a:spcPts val="0"/>
              </a:spcAft>
              <a:defRPr/>
            </a:pPr>
            <a:r>
              <a:rPr lang="en-US" smtClean="0"/>
              <a:t>It includes the estimation of how many qualified people are necessary to carry out the assigned activities, how many people will be available, and what, if anything, must be done to ensure that personal supply equals personnel demand at the appropriate point in the future.</a:t>
            </a:r>
          </a:p>
          <a:p>
            <a:pPr eaLnBrk="1" fontAlgn="auto" hangingPunct="1">
              <a:spcAft>
                <a:spcPts val="0"/>
              </a:spcAft>
              <a:defRPr/>
            </a:pPr>
            <a:r>
              <a:rPr lang="en-US" smtClean="0"/>
              <a:t>Basically it’s the process by which an organization ensures that it has the right number &amp; kind of people, at the right place, at the right time, capable of effectively &amp; efficiently completeing those tasks that will help the organisation achieve its overall objectives.</a:t>
            </a:r>
            <a:endParaRPr lang="en-IN"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01000" cy="838200"/>
          </a:xfrm>
        </p:spPr>
        <p:txBody>
          <a:bodyPr rtlCol="0">
            <a:normAutofit fontScale="90000"/>
          </a:bodyPr>
          <a:lstStyle/>
          <a:p>
            <a:pPr eaLnBrk="1" fontAlgn="auto" hangingPunct="1">
              <a:spcAft>
                <a:spcPts val="0"/>
              </a:spcAft>
              <a:defRPr/>
            </a:pPr>
            <a:r>
              <a:rPr lang="en-US" dirty="0" smtClean="0"/>
              <a:t>objectives of human resource planning in an enterprise: </a:t>
            </a:r>
            <a:endParaRPr lang="en-US" dirty="0"/>
          </a:p>
        </p:txBody>
      </p:sp>
      <p:sp>
        <p:nvSpPr>
          <p:cNvPr id="5123" name="Content Placeholder 2"/>
          <p:cNvSpPr>
            <a:spLocks noGrp="1"/>
          </p:cNvSpPr>
          <p:nvPr>
            <p:ph idx="1"/>
          </p:nvPr>
        </p:nvSpPr>
        <p:spPr>
          <a:xfrm>
            <a:off x="381000" y="1371600"/>
            <a:ext cx="8305800" cy="5257800"/>
          </a:xfrm>
        </p:spPr>
        <p:txBody>
          <a:bodyPr/>
          <a:lstStyle/>
          <a:p>
            <a:pPr eaLnBrk="1" hangingPunct="1"/>
            <a:r>
              <a:rPr lang="en-US" sz="1800" smtClean="0"/>
              <a:t>1. Making assessment human resource requirements for future and making plans for recruitment and selection.</a:t>
            </a:r>
          </a:p>
          <a:p>
            <a:pPr eaLnBrk="1" hangingPunct="1"/>
            <a:r>
              <a:rPr lang="en-US" sz="1800" smtClean="0"/>
              <a:t>2. Assessing skill needs in future.</a:t>
            </a:r>
          </a:p>
          <a:p>
            <a:pPr eaLnBrk="1" hangingPunct="1"/>
            <a:r>
              <a:rPr lang="en-US" sz="1800" smtClean="0"/>
              <a:t>3. Determining training and development needs of the enterprise.</a:t>
            </a:r>
          </a:p>
          <a:p>
            <a:pPr eaLnBrk="1" hangingPunct="1"/>
            <a:r>
              <a:rPr lang="en-US" sz="1800" smtClean="0"/>
              <a:t>4. To assess the surplus or shortage of human resources and avoiding unnecessary dismissals.</a:t>
            </a:r>
          </a:p>
          <a:p>
            <a:pPr eaLnBrk="1" hangingPunct="1"/>
            <a:r>
              <a:rPr lang="en-US" sz="1800" smtClean="0"/>
              <a:t>5. To minimise imbalances caused due to non-availability of human resources of right kind, right number in right time and at the right place.</a:t>
            </a:r>
          </a:p>
          <a:p>
            <a:pPr eaLnBrk="1" hangingPunct="1"/>
            <a:r>
              <a:rPr lang="en-US" sz="1800" smtClean="0"/>
              <a:t>6. Ensuring optimum use of existing human resources in the enterprise.</a:t>
            </a:r>
          </a:p>
          <a:p>
            <a:pPr eaLnBrk="1" hangingPunct="1"/>
            <a:r>
              <a:rPr lang="en-US" sz="1800" smtClean="0"/>
              <a:t>7. Keeping the enterprise ready to meet with the technological development and modernisation.</a:t>
            </a:r>
          </a:p>
          <a:p>
            <a:pPr eaLnBrk="1" hangingPunct="1"/>
            <a:r>
              <a:rPr lang="en-US" sz="1800" smtClean="0"/>
              <a:t>8. Controlling wage and salary costs.</a:t>
            </a:r>
          </a:p>
          <a:p>
            <a:pPr eaLnBrk="1" hangingPunct="1"/>
            <a:r>
              <a:rPr lang="en-US" sz="1800" smtClean="0"/>
              <a:t>9. Ensuring higher labour productivity.</a:t>
            </a:r>
          </a:p>
          <a:p>
            <a:pPr eaLnBrk="1" hangingPunct="1"/>
            <a:r>
              <a:rPr lang="en-US" sz="1800" smtClean="0"/>
              <a:t>10. Ensuring career planning of every employee of the enterprise and making succession programmes.</a:t>
            </a:r>
          </a:p>
          <a:p>
            <a:pPr eaLnBrk="1" hangingPunct="1"/>
            <a:endParaRPr lang="en-US" sz="160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importance of HRP</a:t>
            </a:r>
            <a:br>
              <a:rPr lang="en-US" dirty="0" smtClean="0"/>
            </a:br>
            <a:endParaRPr lang="en-US" dirty="0"/>
          </a:p>
        </p:txBody>
      </p:sp>
      <p:sp>
        <p:nvSpPr>
          <p:cNvPr id="6147" name="Content Placeholder 2"/>
          <p:cNvSpPr>
            <a:spLocks noGrp="1"/>
          </p:cNvSpPr>
          <p:nvPr>
            <p:ph idx="1"/>
          </p:nvPr>
        </p:nvSpPr>
        <p:spPr/>
        <p:txBody>
          <a:bodyPr/>
          <a:lstStyle/>
          <a:p>
            <a:pPr eaLnBrk="1" hangingPunct="1"/>
            <a:r>
              <a:rPr lang="en-US" sz="2000" b="1" smtClean="0"/>
              <a:t>Forecast future personnel needs:</a:t>
            </a:r>
            <a:r>
              <a:rPr lang="en-US" sz="2000" smtClean="0"/>
              <a:t>To avoid the situations of surplus or deficiency of manpower in future, it is important to plan your manpower in advance. For this purpose a proper forecasting of futures business needs helps you to ascertain our future manpower needs. From this angle, HRP plays an important role to predict the right size of manpower in the organization.</a:t>
            </a:r>
          </a:p>
          <a:p>
            <a:pPr eaLnBrk="1" hangingPunct="1"/>
            <a:r>
              <a:rPr lang="en-US" sz="2000" b="1" smtClean="0"/>
              <a:t>Cope with change: </a:t>
            </a:r>
            <a:r>
              <a:rPr lang="en-US" sz="2000" smtClean="0"/>
              <a:t>HRP enables an enterprise to cope with changes in competitive forces, markets, technology, products and government regulations. Such changes generate changes in job content, skills demands and number of human resources required.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importance of HRP</a:t>
            </a:r>
            <a:br>
              <a:rPr lang="en-US" dirty="0" smtClean="0"/>
            </a:br>
            <a:endParaRPr lang="en-US" dirty="0"/>
          </a:p>
        </p:txBody>
      </p:sp>
      <p:sp>
        <p:nvSpPr>
          <p:cNvPr id="11267"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b="1" smtClean="0"/>
              <a:t>Creating highly talented personnel:</a:t>
            </a:r>
            <a:r>
              <a:rPr lang="en-US" smtClean="0"/>
              <a:t> Since jobs are becoming highly intellectual and incumbents getting vastly professionalized, HRP helps prevent shortages of labor caused by attrition. Further technology changes would further upgrade or degrade jobs and create manpower shortages. In these situations only accurate human resource planning can help to meet the resource requirements. Further HRP is also an answer to the problems of succession planning.</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importance of HRP</a:t>
            </a:r>
            <a:br>
              <a:rPr lang="en-US" dirty="0" smtClean="0"/>
            </a:br>
            <a:endParaRPr lang="en-US" dirty="0"/>
          </a:p>
        </p:txBody>
      </p:sp>
      <p:sp>
        <p:nvSpPr>
          <p:cNvPr id="8195" name="Content Placeholder 2"/>
          <p:cNvSpPr>
            <a:spLocks noGrp="1"/>
          </p:cNvSpPr>
          <p:nvPr>
            <p:ph idx="1"/>
          </p:nvPr>
        </p:nvSpPr>
        <p:spPr/>
        <p:txBody>
          <a:bodyPr/>
          <a:lstStyle/>
          <a:p>
            <a:pPr eaLnBrk="1" hangingPunct="1"/>
            <a:r>
              <a:rPr lang="en-US" sz="2000" b="1" smtClean="0"/>
              <a:t>Protection of weaker sections:</a:t>
            </a:r>
            <a:r>
              <a:rPr lang="en-US" sz="2000" smtClean="0"/>
              <a:t>A well-conceived personnel planning would also help to protect the interests of the SC/ST, physically handicapped, children of socially oppressed and backward classes who enjoy a certain percentage of employments notwithstanding the constitutional provisions of </a:t>
            </a:r>
          </a:p>
          <a:p>
            <a:pPr eaLnBrk="1" hangingPunct="1"/>
            <a:r>
              <a:rPr lang="en-US" sz="2000" b="1" smtClean="0"/>
              <a:t>Resistance to change &amp; move:</a:t>
            </a:r>
            <a:r>
              <a:rPr lang="en-US" sz="2000" smtClean="0"/>
              <a:t>The growing resistance towards change and move, self evaluation, loyalty and dedication making it more difficult to assume that organization can move its employees everywhere. Here HRP becomes very important and needs the resources to be planned carefully.equal opportunity for all.</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importance of HRP</a:t>
            </a:r>
            <a:br>
              <a:rPr lang="en-US" dirty="0" smtClean="0"/>
            </a:br>
            <a:endParaRPr lang="en-US" dirty="0"/>
          </a:p>
        </p:txBody>
      </p:sp>
      <p:sp>
        <p:nvSpPr>
          <p:cNvPr id="9219" name="Content Placeholder 2"/>
          <p:cNvSpPr>
            <a:spLocks noGrp="1"/>
          </p:cNvSpPr>
          <p:nvPr>
            <p:ph idx="1"/>
          </p:nvPr>
        </p:nvSpPr>
        <p:spPr/>
        <p:txBody>
          <a:bodyPr/>
          <a:lstStyle/>
          <a:p>
            <a:pPr eaLnBrk="1" hangingPunct="1"/>
            <a:r>
              <a:rPr lang="en-US" sz="2000" b="1" smtClean="0"/>
              <a:t>Increasing investments in HR:</a:t>
            </a:r>
            <a:r>
              <a:rPr lang="en-US" sz="2000" smtClean="0"/>
              <a:t>Another importance is the investment that an  organization makes in human capital. It is important that employees are used effectively throughout their careers. Because human assets can increase the organization value tremendously as opposed to physical assets.</a:t>
            </a:r>
          </a:p>
          <a:p>
            <a:pPr eaLnBrk="1" hangingPunct="1"/>
            <a:r>
              <a:rPr lang="en-US" sz="2000" b="1" smtClean="0"/>
              <a:t>Resistance to change &amp; move:</a:t>
            </a:r>
            <a:r>
              <a:rPr lang="en-US" sz="2000" smtClean="0"/>
              <a:t>The growing resistance towards change and move, self evaluation, loyalty and dedication making it more difficult to assume that organization can move its employees everywhere. Here HRP becomes very important and needs the resources to be planned carefully.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Other benefits: Following are the other benefits of HRP.</a:t>
            </a:r>
            <a:endParaRPr lang="en-US" dirty="0"/>
          </a:p>
        </p:txBody>
      </p:sp>
      <p:sp>
        <p:nvSpPr>
          <p:cNvPr id="14339"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smtClean="0"/>
              <a:t>Upper management has a better view of HR dimensions of business</a:t>
            </a:r>
          </a:p>
          <a:p>
            <a:pPr eaLnBrk="1" fontAlgn="auto" hangingPunct="1">
              <a:spcAft>
                <a:spcPts val="0"/>
              </a:spcAft>
              <a:buFont typeface="Arial" pitchFamily="34" charset="0"/>
              <a:buChar char="•"/>
              <a:defRPr/>
            </a:pPr>
            <a:r>
              <a:rPr lang="en-US" smtClean="0"/>
              <a:t>Management can anticipate imbalances before they become unmanageable and expensive.</a:t>
            </a:r>
          </a:p>
          <a:p>
            <a:pPr eaLnBrk="1" fontAlgn="auto" hangingPunct="1">
              <a:spcAft>
                <a:spcPts val="0"/>
              </a:spcAft>
              <a:buFont typeface="Arial" pitchFamily="34" charset="0"/>
              <a:buChar char="•"/>
              <a:defRPr/>
            </a:pPr>
            <a:r>
              <a:rPr lang="en-US" smtClean="0"/>
              <a:t>More time is provided to locate talent</a:t>
            </a:r>
          </a:p>
          <a:p>
            <a:pPr eaLnBrk="1" fontAlgn="auto" hangingPunct="1">
              <a:spcAft>
                <a:spcPts val="0"/>
              </a:spcAft>
              <a:buFont typeface="Arial" pitchFamily="34" charset="0"/>
              <a:buChar char="•"/>
              <a:defRPr/>
            </a:pPr>
            <a:r>
              <a:rPr lang="en-US" smtClean="0"/>
              <a:t>Better opportunities exists to include women and minorities in future growth plans</a:t>
            </a:r>
          </a:p>
          <a:p>
            <a:pPr eaLnBrk="1" fontAlgn="auto" hangingPunct="1">
              <a:spcAft>
                <a:spcPts val="0"/>
              </a:spcAft>
              <a:buFont typeface="Arial" pitchFamily="34" charset="0"/>
              <a:buChar char="•"/>
              <a:defRPr/>
            </a:pPr>
            <a:r>
              <a:rPr lang="en-US" smtClean="0"/>
              <a:t>Better planning of assignments to develop managers</a:t>
            </a:r>
          </a:p>
          <a:p>
            <a:pPr eaLnBrk="1" fontAlgn="auto" hangingPunct="1">
              <a:spcAft>
                <a:spcPts val="0"/>
              </a:spcAft>
              <a:buFont typeface="Arial" pitchFamily="34" charset="0"/>
              <a:buChar char="•"/>
              <a:defRPr/>
            </a:pPr>
            <a:r>
              <a:rPr lang="en-US" smtClean="0"/>
              <a:t>Major and successful demands on local labor markets can be made.</a:t>
            </a:r>
          </a:p>
          <a:p>
            <a:pPr eaLnBrk="1" fontAlgn="auto" hangingPunct="1">
              <a:spcAft>
                <a:spcPts val="0"/>
              </a:spcAft>
              <a:buFont typeface="Arial" pitchFamily="34" charset="0"/>
              <a:buChar char="•"/>
              <a:defRPr/>
            </a:pPr>
            <a:endParaRPr lang="en-US"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 y="228600"/>
            <a:ext cx="8763000" cy="685800"/>
          </a:xfrm>
        </p:spPr>
        <p:txBody>
          <a:bodyPr/>
          <a:lstStyle/>
          <a:p>
            <a:pPr algn="just" eaLnBrk="1" hangingPunct="1"/>
            <a:r>
              <a:rPr lang="en-US" sz="2800" smtClean="0"/>
              <a:t>Human Resource Planning at different Levels</a:t>
            </a:r>
            <a:endParaRPr lang="en-US" sz="3200" smtClean="0"/>
          </a:p>
        </p:txBody>
      </p:sp>
      <p:sp>
        <p:nvSpPr>
          <p:cNvPr id="15363" name="Content Placeholder 2"/>
          <p:cNvSpPr>
            <a:spLocks noGrp="1"/>
          </p:cNvSpPr>
          <p:nvPr>
            <p:ph idx="1"/>
          </p:nvPr>
        </p:nvSpPr>
        <p:spPr>
          <a:xfrm>
            <a:off x="228600" y="1143000"/>
            <a:ext cx="8534400" cy="5562600"/>
          </a:xfrm>
        </p:spPr>
        <p:txBody>
          <a:bodyPr rtlCol="0">
            <a:normAutofit/>
          </a:bodyPr>
          <a:lstStyle/>
          <a:p>
            <a:pPr algn="just" eaLnBrk="1" fontAlgn="auto" hangingPunct="1">
              <a:spcAft>
                <a:spcPts val="0"/>
              </a:spcAft>
              <a:buFont typeface="Arial" pitchFamily="34" charset="0"/>
              <a:buChar char="•"/>
              <a:defRPr/>
            </a:pPr>
            <a:r>
              <a:rPr lang="en-US" smtClean="0"/>
              <a:t>1. At National level, the forecast is made for the entire nation by Government </a:t>
            </a:r>
          </a:p>
          <a:p>
            <a:pPr algn="just" eaLnBrk="1" fontAlgn="auto" hangingPunct="1">
              <a:spcAft>
                <a:spcPts val="0"/>
              </a:spcAft>
              <a:buFont typeface="Arial" pitchFamily="34" charset="0"/>
              <a:buChar char="•"/>
              <a:defRPr/>
            </a:pPr>
            <a:r>
              <a:rPr lang="en-US" smtClean="0"/>
              <a:t>2. Sector level: The requirements of manpower at sector level i.e. agriculture, industry; service is projected based on Government policy. </a:t>
            </a:r>
          </a:p>
          <a:p>
            <a:pPr algn="just" eaLnBrk="1" fontAlgn="auto" hangingPunct="1">
              <a:spcAft>
                <a:spcPts val="0"/>
              </a:spcAft>
              <a:buFont typeface="Arial" pitchFamily="34" charset="0"/>
              <a:buChar char="•"/>
              <a:defRPr/>
            </a:pPr>
            <a:r>
              <a:rPr lang="en-US" smtClean="0"/>
              <a:t>3. Industry level: Manpower planning for particular industry like textiles, chemicals etc. is predicted. 4. Unit level pertains to human resource needs of an organization.</a:t>
            </a:r>
          </a:p>
          <a:p>
            <a:pPr algn="just" eaLnBrk="1" fontAlgn="auto" hangingPunct="1">
              <a:spcAft>
                <a:spcPts val="0"/>
              </a:spcAft>
              <a:buFont typeface="Arial" pitchFamily="34" charset="0"/>
              <a:buChar char="•"/>
              <a:defRPr/>
            </a:pPr>
            <a:r>
              <a:rPr lang="en-US" smtClean="0"/>
              <a:t>4. Department Level, the forecast covers the manpower needs of a department or a section </a:t>
            </a:r>
          </a:p>
          <a:p>
            <a:pPr algn="just" eaLnBrk="1" fontAlgn="auto" hangingPunct="1">
              <a:spcAft>
                <a:spcPts val="0"/>
              </a:spcAft>
              <a:buFont typeface="Arial" pitchFamily="34" charset="0"/>
              <a:buChar char="•"/>
              <a:defRPr/>
            </a:pPr>
            <a:r>
              <a:rPr lang="en-US" smtClean="0"/>
              <a:t>5. At Job level, the manpower needs of a particular job family like electrical engineering are assessed.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152400"/>
            <a:ext cx="8382000" cy="762000"/>
          </a:xfrm>
        </p:spPr>
        <p:txBody>
          <a:bodyPr>
            <a:normAutofit fontScale="90000"/>
          </a:bodyPr>
          <a:lstStyle/>
          <a:p>
            <a:pPr eaLnBrk="1" hangingPunct="1"/>
            <a:r>
              <a:rPr lang="en-US" sz="3600" smtClean="0"/>
              <a:t>NEED FOR HUMAN RESOURCE PLANNING</a:t>
            </a:r>
            <a:endParaRPr lang="en-US" sz="2800" smtClean="0"/>
          </a:p>
        </p:txBody>
      </p:sp>
      <p:sp>
        <p:nvSpPr>
          <p:cNvPr id="16387" name="Content Placeholder 2"/>
          <p:cNvSpPr>
            <a:spLocks noGrp="1"/>
          </p:cNvSpPr>
          <p:nvPr>
            <p:ph idx="1"/>
          </p:nvPr>
        </p:nvSpPr>
        <p:spPr>
          <a:xfrm>
            <a:off x="304800" y="1143000"/>
            <a:ext cx="8458200" cy="5562600"/>
          </a:xfrm>
        </p:spPr>
        <p:txBody>
          <a:bodyPr rtlCol="0">
            <a:normAutofit lnSpcReduction="10000"/>
          </a:bodyPr>
          <a:lstStyle/>
          <a:p>
            <a:pPr algn="just" eaLnBrk="1" fontAlgn="auto" hangingPunct="1">
              <a:spcAft>
                <a:spcPts val="0"/>
              </a:spcAft>
              <a:buFont typeface="Arial" pitchFamily="34" charset="0"/>
              <a:buChar char="•"/>
              <a:defRPr/>
            </a:pPr>
            <a:r>
              <a:rPr lang="en-US" smtClean="0"/>
              <a:t>1. Replacement of Persons: A large number of persons are to be replaced in the organization because of retirement, old age, death, etc. There will be a need to prepare persons for taking up new position in such contingencies. </a:t>
            </a:r>
          </a:p>
          <a:p>
            <a:pPr algn="just" eaLnBrk="1" fontAlgn="auto" hangingPunct="1">
              <a:spcAft>
                <a:spcPts val="0"/>
              </a:spcAft>
              <a:buFont typeface="Arial" pitchFamily="34" charset="0"/>
              <a:buChar char="•"/>
              <a:defRPr/>
            </a:pPr>
            <a:r>
              <a:rPr lang="en-US" smtClean="0"/>
              <a:t>2. Labour Turnover: There is always labour turnover in every organization. The degree of labour turnover may vary from concern to concern but it cannot be eliminated altogether. There will be a need to recruit new persons to take up the positions of those who have left the organization. If the concern is able to forecast turnover rate precisely, then advance efforts are made to recruit and train persons so that work does not suffer for want of workers.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20675"/>
            <a:ext cx="8229600" cy="669925"/>
          </a:xfrm>
        </p:spPr>
        <p:txBody>
          <a:bodyPr/>
          <a:lstStyle/>
          <a:p>
            <a:pPr eaLnBrk="1" hangingPunct="1"/>
            <a:r>
              <a:rPr lang="en-US" sz="3200" smtClean="0"/>
              <a:t>NEED FOR HUMAN RESOURCE PLANNING</a:t>
            </a:r>
          </a:p>
        </p:txBody>
      </p:sp>
      <p:sp>
        <p:nvSpPr>
          <p:cNvPr id="17411" name="Content Placeholder 2"/>
          <p:cNvSpPr>
            <a:spLocks noGrp="1"/>
          </p:cNvSpPr>
          <p:nvPr>
            <p:ph idx="1"/>
          </p:nvPr>
        </p:nvSpPr>
        <p:spPr>
          <a:xfrm>
            <a:off x="381000" y="1219200"/>
            <a:ext cx="8229600" cy="5181600"/>
          </a:xfrm>
        </p:spPr>
        <p:txBody>
          <a:bodyPr rtlCol="0">
            <a:normAutofit/>
          </a:bodyPr>
          <a:lstStyle/>
          <a:p>
            <a:pPr algn="just" eaLnBrk="1" fontAlgn="auto" hangingPunct="1">
              <a:spcAft>
                <a:spcPts val="0"/>
              </a:spcAft>
              <a:buFont typeface="Arial" pitchFamily="34" charset="0"/>
              <a:buChar char="•"/>
              <a:defRPr/>
            </a:pPr>
            <a:r>
              <a:rPr lang="en-US" smtClean="0"/>
              <a:t> 3. Expansion Plans: Whenever there is a plan to expand or diversify the concern then more persons will be required to take up new positions. Human resource planning is essential under these situations.</a:t>
            </a:r>
          </a:p>
          <a:p>
            <a:pPr algn="just" eaLnBrk="1" fontAlgn="auto" hangingPunct="1">
              <a:spcAft>
                <a:spcPts val="0"/>
              </a:spcAft>
              <a:buFont typeface="Arial" pitchFamily="34" charset="0"/>
              <a:buChar char="•"/>
              <a:defRPr/>
            </a:pPr>
            <a:r>
              <a:rPr lang="en-US" smtClean="0"/>
              <a:t> 4. Technological Changes: The business is working under changing technological environment. There may be a need to give fresh training to personnel. In addition, there may also be a need to infuse fresh blood into the organization. Human resource planning will help in meeting the new demands of the organization.</a:t>
            </a:r>
          </a:p>
          <a:p>
            <a:pPr algn="just" eaLnBrk="1" fontAlgn="auto" hangingPunct="1">
              <a:spcAft>
                <a:spcPts val="0"/>
              </a:spcAft>
              <a:buFont typeface="Arial" pitchFamily="34" charset="0"/>
              <a:buChar char="•"/>
              <a:defRPr/>
            </a:pPr>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086600" cy="670560"/>
          </a:xfrm>
        </p:spPr>
        <p:txBody>
          <a:bodyPr/>
          <a:lstStyle/>
          <a:p>
            <a:r>
              <a:rPr lang="en-US" dirty="0" smtClean="0"/>
              <a:t>Characteristics of HRM</a:t>
            </a:r>
            <a:endParaRPr lang="en-US" dirty="0"/>
          </a:p>
        </p:txBody>
      </p:sp>
      <p:sp>
        <p:nvSpPr>
          <p:cNvPr id="3" name="Content Placeholder 2"/>
          <p:cNvSpPr>
            <a:spLocks noGrp="1"/>
          </p:cNvSpPr>
          <p:nvPr>
            <p:ph idx="1"/>
          </p:nvPr>
        </p:nvSpPr>
        <p:spPr>
          <a:xfrm>
            <a:off x="457200" y="1295400"/>
            <a:ext cx="7467600" cy="5160336"/>
          </a:xfrm>
        </p:spPr>
        <p:txBody>
          <a:bodyPr>
            <a:normAutofit/>
          </a:bodyPr>
          <a:lstStyle/>
          <a:p>
            <a:pPr algn="just">
              <a:buFont typeface="Wingdings" pitchFamily="2" charset="2"/>
              <a:buChar char="q"/>
            </a:pPr>
            <a:r>
              <a:rPr lang="en-US" sz="2000" dirty="0" smtClean="0">
                <a:latin typeface="Times New Roman" pitchFamily="18" charset="0"/>
                <a:cs typeface="Times New Roman" pitchFamily="18" charset="0"/>
              </a:rPr>
              <a:t>Human Resources are heterogeneous.(Different people, different personalities, different needs, attitudes and values).</a:t>
            </a:r>
          </a:p>
          <a:p>
            <a:pPr algn="just">
              <a:buFont typeface="Wingdings" pitchFamily="2" charset="2"/>
              <a:buChar char="q"/>
            </a:pPr>
            <a:endParaRPr lang="en-US" sz="2000" dirty="0" smtClean="0">
              <a:latin typeface="Times New Roman" pitchFamily="18" charset="0"/>
              <a:cs typeface="Times New Roman" pitchFamily="18" charset="0"/>
            </a:endParaRPr>
          </a:p>
          <a:p>
            <a:pPr algn="just">
              <a:buFont typeface="Wingdings" pitchFamily="2" charset="2"/>
              <a:buChar char="q"/>
            </a:pPr>
            <a:r>
              <a:rPr lang="en-US" sz="2000" dirty="0" smtClean="0">
                <a:latin typeface="Times New Roman" pitchFamily="18" charset="0"/>
                <a:cs typeface="Times New Roman" pitchFamily="18" charset="0"/>
              </a:rPr>
              <a:t>Human resources are dynamic and behave differently.(They react to the same situation in quite different ways).</a:t>
            </a:r>
          </a:p>
          <a:p>
            <a:pPr algn="just">
              <a:buFont typeface="Wingdings" pitchFamily="2" charset="2"/>
              <a:buChar char="q"/>
            </a:pPr>
            <a:endParaRPr lang="en-US" sz="2000" dirty="0" smtClean="0">
              <a:latin typeface="Times New Roman" pitchFamily="18" charset="0"/>
              <a:cs typeface="Times New Roman" pitchFamily="18" charset="0"/>
            </a:endParaRPr>
          </a:p>
          <a:p>
            <a:pPr algn="just">
              <a:buFont typeface="Wingdings" pitchFamily="2" charset="2"/>
              <a:buChar char="q"/>
            </a:pPr>
            <a:r>
              <a:rPr lang="en-US" sz="2000" dirty="0" smtClean="0">
                <a:latin typeface="Times New Roman" pitchFamily="18" charset="0"/>
                <a:cs typeface="Times New Roman" pitchFamily="18" charset="0"/>
              </a:rPr>
              <a:t>HR are the most important element in an organization. The effective utilization of all other resources depend upon the quality of HR.</a:t>
            </a:r>
          </a:p>
          <a:p>
            <a:pPr algn="just">
              <a:buFont typeface="Wingdings" pitchFamily="2" charset="2"/>
              <a:buChar char="q"/>
            </a:pPr>
            <a:endParaRPr lang="en-US" sz="2000" dirty="0" smtClean="0">
              <a:latin typeface="Times New Roman" pitchFamily="18" charset="0"/>
              <a:cs typeface="Times New Roman" pitchFamily="18" charset="0"/>
            </a:endParaRPr>
          </a:p>
          <a:p>
            <a:pPr algn="just">
              <a:buFont typeface="Wingdings" pitchFamily="2" charset="2"/>
              <a:buChar char="q"/>
            </a:pPr>
            <a:r>
              <a:rPr lang="en-US" sz="2000" dirty="0" smtClean="0">
                <a:latin typeface="Times New Roman" pitchFamily="18" charset="0"/>
                <a:cs typeface="Times New Roman" pitchFamily="18" charset="0"/>
              </a:rPr>
              <a:t>The term HR is wider than the term Personnel. HR include all dynamic components of all the people at all levels in the organization, whereas personnel means the employees working in the organization.</a:t>
            </a:r>
          </a:p>
          <a:p>
            <a:pPr algn="just">
              <a:buFont typeface="Wingdings" pitchFamily="2" charset="2"/>
              <a:buChar char="q"/>
            </a:pPr>
            <a:endParaRPr lang="en-US" sz="2000" dirty="0">
              <a:latin typeface="Times New Roman" pitchFamily="18" charset="0"/>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20675"/>
            <a:ext cx="8077200" cy="822325"/>
          </a:xfrm>
        </p:spPr>
        <p:txBody>
          <a:bodyPr/>
          <a:lstStyle/>
          <a:p>
            <a:pPr eaLnBrk="1" hangingPunct="1"/>
            <a:r>
              <a:rPr lang="en-US" sz="3200" smtClean="0"/>
              <a:t>NEED FOR HUMAN RESOURCE PLANNING</a:t>
            </a:r>
          </a:p>
        </p:txBody>
      </p:sp>
      <p:sp>
        <p:nvSpPr>
          <p:cNvPr id="18435" name="Content Placeholder 2"/>
          <p:cNvSpPr>
            <a:spLocks noGrp="1"/>
          </p:cNvSpPr>
          <p:nvPr>
            <p:ph idx="1"/>
          </p:nvPr>
        </p:nvSpPr>
        <p:spPr>
          <a:xfrm>
            <a:off x="457200" y="1524000"/>
            <a:ext cx="8153400" cy="4932363"/>
          </a:xfrm>
        </p:spPr>
        <p:txBody>
          <a:bodyPr rtlCol="0">
            <a:normAutofit/>
          </a:bodyPr>
          <a:lstStyle/>
          <a:p>
            <a:pPr algn="just" eaLnBrk="1" fontAlgn="auto" hangingPunct="1">
              <a:spcAft>
                <a:spcPts val="0"/>
              </a:spcAft>
              <a:buFont typeface="Arial" pitchFamily="34" charset="0"/>
              <a:buChar char="•"/>
              <a:defRPr/>
            </a:pPr>
            <a:r>
              <a:rPr lang="en-US" smtClean="0"/>
              <a:t>5. Assessing Needs: Human resource planning is also required to determine whether there is any shortage or surplus of persons in the organization. If there are less persons than required, it will adversely affect the work. On the other hand, if more persons are employed than the requirement, then it will increase labour cost, etc. Human resource planning ensures the employment of proper workforce.</a:t>
            </a:r>
          </a:p>
          <a:p>
            <a:pPr algn="just" eaLnBrk="1" fontAlgn="auto" hangingPunct="1">
              <a:spcAft>
                <a:spcPts val="0"/>
              </a:spcAft>
              <a:buFont typeface="Arial" pitchFamily="34" charset="0"/>
              <a:buChar char="•"/>
              <a:defRPr/>
            </a:pPr>
            <a:endParaRPr lang="en-US"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09600"/>
          </a:xfrm>
        </p:spPr>
        <p:txBody>
          <a:bodyPr rtlCol="0">
            <a:normAutofit/>
          </a:bodyPr>
          <a:lstStyle/>
          <a:p>
            <a:pPr eaLnBrk="1" fontAlgn="auto" hangingPunct="1">
              <a:spcAft>
                <a:spcPts val="0"/>
              </a:spcAft>
              <a:defRPr/>
            </a:pPr>
            <a:r>
              <a:rPr lang="en-US" dirty="0" smtClean="0"/>
              <a:t>FACTORS AFFECTING HRP</a:t>
            </a:r>
            <a:endParaRPr lang="en-US" dirty="0"/>
          </a:p>
        </p:txBody>
      </p:sp>
      <p:sp>
        <p:nvSpPr>
          <p:cNvPr id="15363" name="Content Placeholder 2"/>
          <p:cNvSpPr>
            <a:spLocks noGrp="1"/>
          </p:cNvSpPr>
          <p:nvPr>
            <p:ph idx="1"/>
          </p:nvPr>
        </p:nvSpPr>
        <p:spPr>
          <a:xfrm>
            <a:off x="228600" y="990600"/>
            <a:ext cx="8153400" cy="5638800"/>
          </a:xfrm>
        </p:spPr>
        <p:txBody>
          <a:bodyPr>
            <a:normAutofit lnSpcReduction="10000"/>
          </a:bodyPr>
          <a:lstStyle/>
          <a:p>
            <a:pPr eaLnBrk="1" hangingPunct="1">
              <a:buFont typeface="Wingdings 2" pitchFamily="18" charset="2"/>
              <a:buNone/>
            </a:pPr>
            <a:r>
              <a:rPr lang="en-US" smtClean="0"/>
              <a:t>I.TYPE &amp; STRATEGY OF ORGANISATION: </a:t>
            </a:r>
            <a:r>
              <a:rPr lang="en-US" sz="2400" smtClean="0"/>
              <a:t>The type of the organization is an important consideration because it determines the production processes involved, number and type of staff needed, and the supervisory and managerial personnel required. Manufacturing organizations are more complex in this respect than those that render services.</a:t>
            </a:r>
          </a:p>
          <a:p>
            <a:pPr eaLnBrk="1" hangingPunct="1">
              <a:buFont typeface="Wingdings 2" pitchFamily="18" charset="2"/>
              <a:buNone/>
            </a:pPr>
            <a:r>
              <a:rPr lang="en-US" sz="2400" smtClean="0"/>
              <a:t>     The strategic plan of the organization defines the organization’s HR needs. For exe., a strategy of organic growth means the additional employees must be hired. Acquisitions or mergers, on the other hand, probably mean that the organization will  need to plan for layoffs, since merger tend to create, duplicate or overlapping positions that can be handled more efficiently with fewer employees. </a:t>
            </a:r>
          </a:p>
          <a:p>
            <a:pPr eaLnBrk="1" hangingPunct="1"/>
            <a:endParaRPr lang="en-US"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28600"/>
            <a:ext cx="8001000" cy="762000"/>
          </a:xfrm>
        </p:spPr>
        <p:txBody>
          <a:bodyPr/>
          <a:lstStyle/>
          <a:p>
            <a:pPr eaLnBrk="1" hangingPunct="1"/>
            <a:r>
              <a:rPr lang="en-US" sz="3200" smtClean="0"/>
              <a:t>FACTORS AFFECTING HRP</a:t>
            </a:r>
          </a:p>
        </p:txBody>
      </p:sp>
      <p:sp>
        <p:nvSpPr>
          <p:cNvPr id="16387" name="Content Placeholder 2"/>
          <p:cNvSpPr>
            <a:spLocks noGrp="1"/>
          </p:cNvSpPr>
          <p:nvPr>
            <p:ph idx="1"/>
          </p:nvPr>
        </p:nvSpPr>
        <p:spPr>
          <a:xfrm>
            <a:off x="304800" y="1143000"/>
            <a:ext cx="8458200" cy="5486400"/>
          </a:xfrm>
        </p:spPr>
        <p:txBody>
          <a:bodyPr/>
          <a:lstStyle/>
          <a:p>
            <a:pPr algn="just" eaLnBrk="1" hangingPunct="1"/>
            <a:r>
              <a:rPr lang="en-US" sz="2400" b="1" smtClean="0"/>
              <a:t>II.ORGANIZATIONAL GROWTH CYCLES &amp; PLANNING:Need </a:t>
            </a:r>
            <a:r>
              <a:rPr lang="en-US" sz="2400" smtClean="0"/>
              <a:t>for planning is felt when the organization enters the growth stage. HR forecasting becomes essential. Internal development of people also begins to receive attention in order to keep up with the growth.</a:t>
            </a:r>
          </a:p>
          <a:p>
            <a:pPr algn="just" eaLnBrk="1" hangingPunct="1"/>
            <a:r>
              <a:rPr lang="en-US" sz="2400" smtClean="0"/>
              <a:t>A mature organization experiences less flexibility and variability. Growth slows down. The workforce becomes old as few younger people are hired. Planning becomes more fonnalised and less flexible and innovative. Issues like retirement and possible retrenchment dominate planning.</a:t>
            </a:r>
          </a:p>
          <a:p>
            <a:pPr algn="just" eaLnBrk="1" hangingPunct="1"/>
            <a:r>
              <a:rPr lang="en-US" sz="2400" smtClean="0"/>
              <a:t>Finally, in the declining stage, human resource planning takes a different focus. Planning is done for layoff, retrenchment and retirement. </a:t>
            </a:r>
          </a:p>
          <a:p>
            <a:pPr algn="just" eaLnBrk="1" hangingPunct="1"/>
            <a:endParaRPr lang="en-US" sz="2000"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20675"/>
            <a:ext cx="8077200" cy="1143000"/>
          </a:xfrm>
        </p:spPr>
        <p:txBody>
          <a:bodyPr/>
          <a:lstStyle/>
          <a:p>
            <a:pPr eaLnBrk="1" hangingPunct="1"/>
            <a:r>
              <a:rPr lang="en-US" smtClean="0"/>
              <a:t>FACTORS AFFECTING HRP</a:t>
            </a:r>
          </a:p>
        </p:txBody>
      </p:sp>
      <p:sp>
        <p:nvSpPr>
          <p:cNvPr id="21507" name="Content Placeholder 2"/>
          <p:cNvSpPr>
            <a:spLocks noGrp="1"/>
          </p:cNvSpPr>
          <p:nvPr>
            <p:ph idx="1"/>
          </p:nvPr>
        </p:nvSpPr>
        <p:spPr>
          <a:xfrm>
            <a:off x="457200" y="1609725"/>
            <a:ext cx="8153400" cy="5019675"/>
          </a:xfrm>
        </p:spPr>
        <p:txBody>
          <a:bodyPr rtlCol="0">
            <a:normAutofit/>
          </a:bodyPr>
          <a:lstStyle/>
          <a:p>
            <a:pPr algn="just" eaLnBrk="1" fontAlgn="auto" hangingPunct="1">
              <a:spcAft>
                <a:spcPts val="0"/>
              </a:spcAft>
              <a:buFont typeface="Arial" pitchFamily="34" charset="0"/>
              <a:buChar char="•"/>
              <a:defRPr/>
            </a:pPr>
            <a:r>
              <a:rPr lang="en-US" b="1" smtClean="0"/>
              <a:t>Environmental Uncertainties</a:t>
            </a:r>
            <a:r>
              <a:rPr lang="en-US" smtClean="0"/>
              <a:t>: HR managers rarely have the privilege of operating in a stable and predictable environment. Political, social and economic changes affect all organizations. Personnel planners deal with environmental uncertainties by carefully formulating recruitment, selection, and training and development policies and programmes. Balancing mechanisms are built into the HRM programme through succession planning, promotion channels, layoffs, flexitime, job sharing, retirement, VRS and other personnel related arrangements.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20675"/>
            <a:ext cx="7924800" cy="1143000"/>
          </a:xfrm>
        </p:spPr>
        <p:txBody>
          <a:bodyPr/>
          <a:lstStyle/>
          <a:p>
            <a:pPr eaLnBrk="1" hangingPunct="1"/>
            <a:r>
              <a:rPr lang="en-US" smtClean="0"/>
              <a:t>FACTORS AFFECTING HRP</a:t>
            </a:r>
          </a:p>
        </p:txBody>
      </p:sp>
      <p:sp>
        <p:nvSpPr>
          <p:cNvPr id="22531" name="Content Placeholder 2"/>
          <p:cNvSpPr>
            <a:spLocks noGrp="1"/>
          </p:cNvSpPr>
          <p:nvPr>
            <p:ph idx="1"/>
          </p:nvPr>
        </p:nvSpPr>
        <p:spPr>
          <a:xfrm>
            <a:off x="457200" y="1609725"/>
            <a:ext cx="8229600" cy="4943475"/>
          </a:xfrm>
        </p:spPr>
        <p:txBody>
          <a:bodyPr rtlCol="0">
            <a:normAutofit/>
          </a:bodyPr>
          <a:lstStyle/>
          <a:p>
            <a:pPr algn="just" eaLnBrk="1" fontAlgn="auto" hangingPunct="1">
              <a:spcAft>
                <a:spcPts val="0"/>
              </a:spcAft>
              <a:buFont typeface="Arial" pitchFamily="34" charset="0"/>
              <a:buChar char="•"/>
              <a:defRPr/>
            </a:pPr>
            <a:r>
              <a:rPr lang="en-US" b="1" smtClean="0"/>
              <a:t>Time Horizons</a:t>
            </a:r>
            <a:r>
              <a:rPr lang="en-US" smtClean="0"/>
              <a:t>: Yet another major factor affecting personnel planning is the time horizon. A plan cannot be for too long on a time horizon as the operating environment itself may undergo charges. On one hand, there are short-term plans spanning six months to one year. On the other hand, there are long-term plans -which spread over three to twenty years. The exact time span, however, depends on the degree of uncertainty prevailing in an organization’s environment.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669925"/>
          </a:xfrm>
        </p:spPr>
        <p:txBody>
          <a:bodyPr rtlCol="0">
            <a:normAutofit/>
          </a:bodyPr>
          <a:lstStyle/>
          <a:p>
            <a:pPr eaLnBrk="1" fontAlgn="auto" hangingPunct="1">
              <a:spcAft>
                <a:spcPts val="0"/>
              </a:spcAft>
              <a:defRPr/>
            </a:pPr>
            <a:r>
              <a:rPr lang="en-US" dirty="0" smtClean="0"/>
              <a:t>FACTORS AFFECTING HRP</a:t>
            </a:r>
            <a:endParaRPr lang="en-US" dirty="0"/>
          </a:p>
        </p:txBody>
      </p:sp>
      <p:sp>
        <p:nvSpPr>
          <p:cNvPr id="23555" name="Content Placeholder 2"/>
          <p:cNvSpPr>
            <a:spLocks noGrp="1"/>
          </p:cNvSpPr>
          <p:nvPr>
            <p:ph idx="1"/>
          </p:nvPr>
        </p:nvSpPr>
        <p:spPr>
          <a:xfrm>
            <a:off x="457200" y="1609725"/>
            <a:ext cx="8001000" cy="4846638"/>
          </a:xfrm>
        </p:spPr>
        <p:txBody>
          <a:bodyPr rtlCol="0">
            <a:normAutofit/>
          </a:bodyPr>
          <a:lstStyle/>
          <a:p>
            <a:pPr algn="just" eaLnBrk="1" fontAlgn="auto" hangingPunct="1">
              <a:spcAft>
                <a:spcPts val="0"/>
              </a:spcAft>
              <a:buFont typeface="Arial" pitchFamily="34" charset="0"/>
              <a:buChar char="•"/>
              <a:defRPr/>
            </a:pPr>
            <a:r>
              <a:rPr lang="en-US" b="1" smtClean="0"/>
              <a:t>Type and Quality of Information</a:t>
            </a:r>
            <a:r>
              <a:rPr lang="en-US" smtClean="0"/>
              <a:t>: Closely related to the type of information is the quality of data used. The quality and accuracy of information depend upon the clarity with which the organizational decision makers have defined their strategy, organizational structure, budgets, production schedules and so forth. In addition, the HR department must maintain well-developed job-analysis information and HR information systems (HRIS) that provide accurate and timely data.</a:t>
            </a:r>
          </a:p>
          <a:p>
            <a:pPr algn="just" eaLnBrk="1" fontAlgn="auto" hangingPunct="1">
              <a:spcAft>
                <a:spcPts val="0"/>
              </a:spcAft>
              <a:buFont typeface="Wingdings 2" pitchFamily="18" charset="2"/>
              <a:buNone/>
              <a:defRPr/>
            </a:pPr>
            <a:endParaRPr lang="en-US"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28600"/>
            <a:ext cx="8001000" cy="762000"/>
          </a:xfrm>
        </p:spPr>
        <p:txBody>
          <a:bodyPr/>
          <a:lstStyle/>
          <a:p>
            <a:pPr eaLnBrk="1" hangingPunct="1"/>
            <a:r>
              <a:rPr lang="en-US" smtClean="0"/>
              <a:t>FACTORS AFFECTING HRP</a:t>
            </a:r>
          </a:p>
        </p:txBody>
      </p:sp>
      <p:sp>
        <p:nvSpPr>
          <p:cNvPr id="20483" name="Content Placeholder 2"/>
          <p:cNvSpPr>
            <a:spLocks noGrp="1"/>
          </p:cNvSpPr>
          <p:nvPr>
            <p:ph idx="1"/>
          </p:nvPr>
        </p:nvSpPr>
        <p:spPr>
          <a:xfrm>
            <a:off x="457200" y="1295400"/>
            <a:ext cx="8153400" cy="5160963"/>
          </a:xfrm>
        </p:spPr>
        <p:txBody>
          <a:bodyPr/>
          <a:lstStyle/>
          <a:p>
            <a:pPr algn="just" eaLnBrk="1" hangingPunct="1"/>
            <a:r>
              <a:rPr lang="en-US" sz="2400" b="1" smtClean="0"/>
              <a:t>Labor Market</a:t>
            </a:r>
            <a:r>
              <a:rPr lang="en-US" sz="2400" smtClean="0"/>
              <a:t>: Labor market comprises people with skills and abilities that can be tapped as and when the need arises. Thanks to the mushrooming of educational, professional and technical institutions adequately trained human resource is always available on the market. Nevertheless, shortages do occur.</a:t>
            </a:r>
          </a:p>
          <a:p>
            <a:pPr algn="just" eaLnBrk="1" hangingPunct="1"/>
            <a:r>
              <a:rPr lang="en-US" sz="2400" b="1" smtClean="0"/>
              <a:t>OFF-LOADING THE WORK</a:t>
            </a:r>
            <a:r>
              <a:rPr lang="en-US" sz="2400" smtClean="0"/>
              <a:t>: Several organizations off-load part of their work to outside parties either in the form of sub-contracting or ancillarisation. Off-loading is a regular feature both in the public sector as well as in the private sector. Most organisations have surplus labur and they do not want to worsen the problem by hiring more people. Hense, the need for off-loading.</a:t>
            </a:r>
          </a:p>
          <a:p>
            <a:pPr algn="just" eaLnBrk="1" hangingPunct="1"/>
            <a:endParaRPr lang="en-US"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228600" y="0"/>
            <a:ext cx="7696200" cy="6858000"/>
          </a:xfrm>
        </p:spPr>
        <p:txBody>
          <a:bodyPr/>
          <a:lstStyle/>
          <a:p>
            <a:pPr algn="ctr" eaLnBrk="1" hangingPunct="1">
              <a:buFont typeface="Wingdings 2" pitchFamily="18" charset="2"/>
              <a:buNone/>
            </a:pPr>
            <a:r>
              <a:rPr lang="en-US" sz="1600" smtClean="0"/>
              <a:t>ENVIRONMENT</a:t>
            </a:r>
          </a:p>
          <a:p>
            <a:pPr algn="ctr" eaLnBrk="1" hangingPunct="1">
              <a:buFont typeface="Wingdings 2" pitchFamily="18" charset="2"/>
              <a:buNone/>
            </a:pPr>
            <a:endParaRPr lang="en-US" sz="1600" smtClean="0"/>
          </a:p>
          <a:p>
            <a:pPr algn="ctr" eaLnBrk="1" hangingPunct="1">
              <a:buFont typeface="Wingdings 2" pitchFamily="18" charset="2"/>
              <a:buNone/>
            </a:pPr>
            <a:r>
              <a:rPr lang="en-US" sz="1600" smtClean="0"/>
              <a:t>ORGANISATIONAL</a:t>
            </a:r>
          </a:p>
          <a:p>
            <a:pPr algn="ctr" eaLnBrk="1" hangingPunct="1">
              <a:buFont typeface="Wingdings 2" pitchFamily="18" charset="2"/>
              <a:buNone/>
            </a:pPr>
            <a:r>
              <a:rPr lang="en-US" sz="1600" smtClean="0"/>
              <a:t>OBJECTIVES AND POLICIES</a:t>
            </a:r>
          </a:p>
          <a:p>
            <a:pPr algn="ctr" eaLnBrk="1" hangingPunct="1">
              <a:buFont typeface="Wingdings 2" pitchFamily="18" charset="2"/>
              <a:buNone/>
            </a:pPr>
            <a:endParaRPr lang="en-US" sz="1600" smtClean="0"/>
          </a:p>
          <a:p>
            <a:pPr eaLnBrk="1" hangingPunct="1">
              <a:buFont typeface="Wingdings 2" pitchFamily="18" charset="2"/>
              <a:buNone/>
            </a:pPr>
            <a:r>
              <a:rPr lang="en-US" sz="1600" smtClean="0"/>
              <a:t>       HR NEEDS FORECAST                                              HR SUPPLY FORECAST</a:t>
            </a:r>
          </a:p>
          <a:p>
            <a:pPr eaLnBrk="1" hangingPunct="1">
              <a:buFont typeface="Wingdings 2" pitchFamily="18" charset="2"/>
              <a:buNone/>
            </a:pPr>
            <a:endParaRPr lang="en-US" sz="1600" smtClean="0"/>
          </a:p>
          <a:p>
            <a:pPr algn="ctr" eaLnBrk="1" hangingPunct="1">
              <a:buFont typeface="Wingdings 2" pitchFamily="18" charset="2"/>
              <a:buNone/>
            </a:pPr>
            <a:r>
              <a:rPr lang="en-US" sz="1600" smtClean="0"/>
              <a:t>HR PROGRAMMING</a:t>
            </a:r>
          </a:p>
          <a:p>
            <a:pPr algn="ctr" eaLnBrk="1" hangingPunct="1">
              <a:buFont typeface="Wingdings 2" pitchFamily="18" charset="2"/>
              <a:buNone/>
            </a:pPr>
            <a:endParaRPr lang="en-US" sz="1600" smtClean="0"/>
          </a:p>
          <a:p>
            <a:pPr algn="ctr" eaLnBrk="1" hangingPunct="1">
              <a:buFont typeface="Wingdings 2" pitchFamily="18" charset="2"/>
              <a:buNone/>
            </a:pPr>
            <a:r>
              <a:rPr lang="en-US" sz="1600" smtClean="0"/>
              <a:t>HRP IMPLEMENTATATION</a:t>
            </a:r>
          </a:p>
          <a:p>
            <a:pPr algn="ctr" eaLnBrk="1" hangingPunct="1">
              <a:buFont typeface="Wingdings 2" pitchFamily="18" charset="2"/>
              <a:buNone/>
            </a:pPr>
            <a:endParaRPr lang="en-US" sz="1600" smtClean="0"/>
          </a:p>
          <a:p>
            <a:pPr algn="ctr" eaLnBrk="1" hangingPunct="1">
              <a:buFont typeface="Wingdings 2" pitchFamily="18" charset="2"/>
              <a:buNone/>
            </a:pPr>
            <a:r>
              <a:rPr lang="en-US" sz="1600" smtClean="0"/>
              <a:t>CONTROL AND </a:t>
            </a:r>
          </a:p>
          <a:p>
            <a:pPr algn="ctr" eaLnBrk="1" hangingPunct="1">
              <a:buFont typeface="Wingdings 2" pitchFamily="18" charset="2"/>
              <a:buNone/>
            </a:pPr>
            <a:r>
              <a:rPr lang="en-US" sz="1600" smtClean="0"/>
              <a:t>EVALUATION OF PROGRAMME</a:t>
            </a:r>
          </a:p>
          <a:p>
            <a:pPr algn="ctr" eaLnBrk="1" hangingPunct="1">
              <a:buFont typeface="Wingdings 2" pitchFamily="18" charset="2"/>
              <a:buNone/>
            </a:pPr>
            <a:endParaRPr lang="en-US" sz="1600" smtClean="0"/>
          </a:p>
          <a:p>
            <a:pPr algn="ctr" eaLnBrk="1" hangingPunct="1">
              <a:buFont typeface="Wingdings 2" pitchFamily="18" charset="2"/>
              <a:buNone/>
            </a:pPr>
            <a:endParaRPr lang="en-US" sz="1600" smtClean="0"/>
          </a:p>
          <a:p>
            <a:pPr eaLnBrk="1" hangingPunct="1">
              <a:buFont typeface="Wingdings 2" pitchFamily="18" charset="2"/>
              <a:buNone/>
            </a:pPr>
            <a:r>
              <a:rPr lang="en-US" sz="1600" smtClean="0"/>
              <a:t>            </a:t>
            </a:r>
            <a:r>
              <a:rPr lang="en-US" sz="1600" i="1" smtClean="0"/>
              <a:t>SURPLUS</a:t>
            </a:r>
            <a:r>
              <a:rPr lang="en-US" sz="1600" smtClean="0"/>
              <a:t>                                                                      </a:t>
            </a:r>
            <a:r>
              <a:rPr lang="en-US" sz="1600" i="1" smtClean="0"/>
              <a:t> SHORTAGE</a:t>
            </a:r>
          </a:p>
          <a:p>
            <a:pPr eaLnBrk="1" hangingPunct="1">
              <a:buFont typeface="Wingdings 2" pitchFamily="18" charset="2"/>
              <a:buNone/>
            </a:pPr>
            <a:r>
              <a:rPr lang="en-US" sz="1600" smtClean="0"/>
              <a:t>     RESTRICTED HIRING                                                            RECRUITMENT</a:t>
            </a:r>
          </a:p>
          <a:p>
            <a:pPr eaLnBrk="1" hangingPunct="1">
              <a:buFont typeface="Wingdings 2" pitchFamily="18" charset="2"/>
              <a:buNone/>
            </a:pPr>
            <a:r>
              <a:rPr lang="en-US" sz="1600" smtClean="0"/>
              <a:t>       REDUCED HOURS                                                             AND SELECTION</a:t>
            </a:r>
          </a:p>
          <a:p>
            <a:pPr eaLnBrk="1" hangingPunct="1">
              <a:buFont typeface="Wingdings 2" pitchFamily="18" charset="2"/>
              <a:buNone/>
            </a:pPr>
            <a:r>
              <a:rPr lang="en-US" sz="1600" smtClean="0"/>
              <a:t>      VRS, LAY OFF, etc</a:t>
            </a:r>
          </a:p>
          <a:p>
            <a:pPr eaLnBrk="1" hangingPunct="1">
              <a:buFont typeface="Wingdings 2" pitchFamily="18" charset="2"/>
              <a:buNone/>
            </a:pPr>
            <a:endParaRPr lang="en-US" sz="1600" smtClean="0"/>
          </a:p>
          <a:p>
            <a:pPr algn="ctr" eaLnBrk="1" hangingPunct="1">
              <a:buFont typeface="Wingdings 2" pitchFamily="18" charset="2"/>
              <a:buNone/>
            </a:pPr>
            <a:r>
              <a:rPr lang="en-US" sz="2000" smtClean="0"/>
              <a:t>THE HRP PROCESS</a:t>
            </a:r>
            <a:endParaRPr lang="en-US" sz="2400" smtClean="0"/>
          </a:p>
          <a:p>
            <a:pPr algn="ctr" eaLnBrk="1" hangingPunct="1">
              <a:buFont typeface="Wingdings 2" pitchFamily="18" charset="2"/>
              <a:buNone/>
            </a:pPr>
            <a:endParaRPr lang="en-US" sz="1600" smtClean="0"/>
          </a:p>
          <a:p>
            <a:pPr algn="ctr" eaLnBrk="1" hangingPunct="1">
              <a:buFont typeface="Wingdings 2" pitchFamily="18" charset="2"/>
              <a:buNone/>
            </a:pPr>
            <a:endParaRPr lang="en-US" sz="1600" smtClean="0"/>
          </a:p>
          <a:p>
            <a:pPr algn="ctr" eaLnBrk="1" hangingPunct="1">
              <a:buFont typeface="Wingdings 2" pitchFamily="18" charset="2"/>
              <a:buNone/>
            </a:pPr>
            <a:endParaRPr lang="en-US" sz="1600" smtClean="0"/>
          </a:p>
          <a:p>
            <a:pPr algn="ctr" eaLnBrk="1" hangingPunct="1">
              <a:buFont typeface="Wingdings 2" pitchFamily="18" charset="2"/>
              <a:buNone/>
            </a:pPr>
            <a:endParaRPr lang="en-IN" smtClean="0"/>
          </a:p>
        </p:txBody>
      </p:sp>
      <p:cxnSp>
        <p:nvCxnSpPr>
          <p:cNvPr id="9" name="Straight Arrow Connector 8"/>
          <p:cNvCxnSpPr/>
          <p:nvPr/>
        </p:nvCxnSpPr>
        <p:spPr>
          <a:xfrm rot="5400000">
            <a:off x="6172201" y="1295400"/>
            <a:ext cx="609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5257800" y="990600"/>
            <a:ext cx="1219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447800" y="990600"/>
            <a:ext cx="1295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1104901" y="1333500"/>
            <a:ext cx="6858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5524501" y="2855912"/>
            <a:ext cx="19050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496094" y="2856706"/>
            <a:ext cx="1905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47800" y="3808413"/>
            <a:ext cx="1295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181600" y="38100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4151313" y="2019300"/>
            <a:ext cx="53498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314701" y="2019300"/>
            <a:ext cx="533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43200" y="1752600"/>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419600" y="1752600"/>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3849688" y="2705100"/>
            <a:ext cx="3794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3848894" y="33901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447800" y="4495800"/>
            <a:ext cx="510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3848101" y="4305300"/>
            <a:ext cx="3810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1258094" y="46855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6363494" y="46855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1000" y="6248400"/>
            <a:ext cx="7239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66999" y="3200400"/>
            <a:ext cx="60960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flipH="1" flipV="1">
            <a:off x="4570413" y="3200400"/>
            <a:ext cx="609758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1000" y="152400"/>
            <a:ext cx="2819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876800" y="152400"/>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011488" y="190500"/>
            <a:ext cx="3794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4687887" y="188913"/>
            <a:ext cx="379413"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smtClean="0"/>
          </a:p>
        </p:txBody>
      </p:sp>
      <p:sp>
        <p:nvSpPr>
          <p:cNvPr id="22531" name="Content Placeholder 2"/>
          <p:cNvSpPr>
            <a:spLocks noGrp="1"/>
          </p:cNvSpPr>
          <p:nvPr>
            <p:ph idx="1"/>
          </p:nvPr>
        </p:nvSpPr>
        <p:spPr>
          <a:xfrm>
            <a:off x="457200" y="1609725"/>
            <a:ext cx="8077200" cy="4846638"/>
          </a:xfrm>
        </p:spPr>
        <p:txBody>
          <a:bodyPr/>
          <a:lstStyle/>
          <a:p>
            <a:pPr algn="just" eaLnBrk="1" hangingPunct="1"/>
            <a:r>
              <a:rPr lang="en-US" sz="2400" smtClean="0"/>
              <a:t>Environment scanning: This helps HR planners identify and anticipate sources of problems, threats and opportunities that should drive the organization’s strategic planning. Both external (competitors, labour markets, legal environment) and internal (strategy, technology, culture) environmental scanning is necessary for effective HR planning. </a:t>
            </a:r>
          </a:p>
          <a:p>
            <a:pPr algn="just" eaLnBrk="1" hangingPunct="1"/>
            <a:r>
              <a:rPr lang="en-US" sz="2400" smtClean="0"/>
              <a:t>For example: Amazon closed a large and costly customer service centre in Seattle despite good growth projections as their study and research said that they could meet their growth projections with a far less costly customer centre in India.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dirty="0" smtClean="0"/>
              <a:t>Organizational Objectives and Policies</a:t>
            </a:r>
            <a:endParaRPr lang="en-IN" dirty="0"/>
          </a:p>
        </p:txBody>
      </p:sp>
      <p:sp>
        <p:nvSpPr>
          <p:cNvPr id="5" name="Content Placeholder 4"/>
          <p:cNvSpPr>
            <a:spLocks noGrp="1"/>
          </p:cNvSpPr>
          <p:nvPr>
            <p:ph idx="1"/>
          </p:nvPr>
        </p:nvSpPr>
        <p:spPr/>
        <p:txBody>
          <a:bodyPr rtlCol="0">
            <a:normAutofit fontScale="77500" lnSpcReduction="20000"/>
          </a:bodyPr>
          <a:lstStyle/>
          <a:p>
            <a:pPr marL="274320" indent="-274320" eaLnBrk="1" fontAlgn="auto" hangingPunct="1">
              <a:spcAft>
                <a:spcPts val="0"/>
              </a:spcAft>
              <a:buFont typeface="Wingdings 2"/>
              <a:buChar char=""/>
              <a:defRPr/>
            </a:pPr>
            <a:r>
              <a:rPr lang="en-US" dirty="0" smtClean="0"/>
              <a:t>HR plans need to be based on Organizational Objectives.</a:t>
            </a:r>
          </a:p>
          <a:p>
            <a:pPr marL="274320" indent="-274320" eaLnBrk="1" fontAlgn="auto" hangingPunct="1">
              <a:spcAft>
                <a:spcPts val="0"/>
              </a:spcAft>
              <a:buFont typeface="Wingdings 2"/>
              <a:buChar char=""/>
              <a:defRPr/>
            </a:pPr>
            <a:r>
              <a:rPr lang="en-US" dirty="0" smtClean="0"/>
              <a:t>The role of HRP is to subserve the overall objectives by ensuring availability and utilization of Human Resources.</a:t>
            </a:r>
          </a:p>
          <a:p>
            <a:pPr marL="274320" indent="-274320" eaLnBrk="1" fontAlgn="auto" hangingPunct="1">
              <a:spcAft>
                <a:spcPts val="0"/>
              </a:spcAft>
              <a:buFont typeface="Wingdings 2"/>
              <a:buChar char=""/>
              <a:defRPr/>
            </a:pPr>
            <a:r>
              <a:rPr lang="en-US" dirty="0" smtClean="0"/>
              <a:t>In developing these objectives, specific policies need to be formulated to address the following questions:</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Are vacancies to be filled from promotions from within or hiring from outside?</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How do training and development objectives interfere with the HRP objectives?</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What union constraints are encountered in HRP and what policies are needed to handle these constraints?</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How to enrich employees job? Should the routine and boring jobs continue or be eliminated?</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How to downsize the organization to make it more competitive? </a:t>
            </a:r>
            <a:endParaRPr lang="en-IN" dirty="0">
              <a:solidFill>
                <a:schemeClr val="tx1">
                  <a:tint val="8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086600" cy="594360"/>
          </a:xfrm>
        </p:spPr>
        <p:txBody>
          <a:bodyPr/>
          <a:lstStyle/>
          <a:p>
            <a:r>
              <a:rPr lang="en-US" dirty="0" smtClean="0"/>
              <a:t>Objectives of HRM</a:t>
            </a:r>
            <a:endParaRPr lang="en-US" dirty="0"/>
          </a:p>
        </p:txBody>
      </p:sp>
      <p:sp>
        <p:nvSpPr>
          <p:cNvPr id="3" name="Content Placeholder 2"/>
          <p:cNvSpPr>
            <a:spLocks noGrp="1"/>
          </p:cNvSpPr>
          <p:nvPr>
            <p:ph idx="1"/>
          </p:nvPr>
        </p:nvSpPr>
        <p:spPr>
          <a:xfrm>
            <a:off x="228600" y="1066800"/>
            <a:ext cx="7848600" cy="5388936"/>
          </a:xfrm>
        </p:spPr>
        <p:txBody>
          <a:bodyPr>
            <a:normAutofit lnSpcReduction="10000"/>
          </a:bodyPr>
          <a:lstStyle/>
          <a:p>
            <a:pPr algn="just">
              <a:buFont typeface="Wingdings" pitchFamily="2" charset="2"/>
              <a:buChar char="q"/>
            </a:pPr>
            <a:r>
              <a:rPr lang="en-US" sz="2000" dirty="0" smtClean="0">
                <a:latin typeface="Times New Roman" pitchFamily="18" charset="0"/>
                <a:cs typeface="Times New Roman" pitchFamily="18" charset="0"/>
              </a:rPr>
              <a:t>To help organization attain its goals by providing well trained and well motivated employees.</a:t>
            </a:r>
          </a:p>
          <a:p>
            <a:pPr algn="just">
              <a:buFont typeface="Wingdings" pitchFamily="2" charset="2"/>
              <a:buChar char="q"/>
            </a:pPr>
            <a:r>
              <a:rPr lang="en-US" sz="2000" dirty="0" smtClean="0">
                <a:latin typeface="Times New Roman" pitchFamily="18" charset="0"/>
                <a:cs typeface="Times New Roman" pitchFamily="18" charset="0"/>
              </a:rPr>
              <a:t>To employ the skills and knowledge of employees efficiently and effectively, i.e., to utilize HR effectively.</a:t>
            </a:r>
          </a:p>
          <a:p>
            <a:pPr algn="just">
              <a:buFont typeface="Wingdings" pitchFamily="2" charset="2"/>
              <a:buChar char="q"/>
            </a:pPr>
            <a:r>
              <a:rPr lang="en-US" sz="2000" dirty="0" smtClean="0">
                <a:latin typeface="Times New Roman" pitchFamily="18" charset="0"/>
                <a:cs typeface="Times New Roman" pitchFamily="18" charset="0"/>
              </a:rPr>
              <a:t>To enhance job satisfaction of employees by encouraging and assisting every employee to realize his full potential.</a:t>
            </a:r>
          </a:p>
          <a:p>
            <a:pPr algn="just">
              <a:buFont typeface="Wingdings" pitchFamily="2" charset="2"/>
              <a:buChar char="q"/>
            </a:pPr>
            <a:r>
              <a:rPr lang="en-US" sz="2000" dirty="0" smtClean="0">
                <a:latin typeface="Times New Roman" pitchFamily="18" charset="0"/>
                <a:cs typeface="Times New Roman" pitchFamily="18" charset="0"/>
              </a:rPr>
              <a:t>To establish and maintain productive, self-respecting and internally satisfying working relationship among all the members of the organization.</a:t>
            </a:r>
          </a:p>
          <a:p>
            <a:pPr algn="just">
              <a:buFont typeface="Wingdings" pitchFamily="2" charset="2"/>
              <a:buChar char="q"/>
            </a:pPr>
            <a:r>
              <a:rPr lang="en-US" sz="2000" dirty="0" smtClean="0">
                <a:latin typeface="Times New Roman" pitchFamily="18" charset="0"/>
                <a:cs typeface="Times New Roman" pitchFamily="18" charset="0"/>
              </a:rPr>
              <a:t>To bring about maximum development of individuals by providing opportunities for training and development.</a:t>
            </a:r>
          </a:p>
          <a:p>
            <a:pPr algn="just">
              <a:buFont typeface="Wingdings" pitchFamily="2" charset="2"/>
              <a:buChar char="q"/>
            </a:pPr>
            <a:r>
              <a:rPr lang="en-US" sz="2000" dirty="0" smtClean="0">
                <a:latin typeface="Times New Roman" pitchFamily="18" charset="0"/>
                <a:cs typeface="Times New Roman" pitchFamily="18" charset="0"/>
              </a:rPr>
              <a:t>To maintain high morale and good HR within the organization.</a:t>
            </a:r>
          </a:p>
          <a:p>
            <a:pPr algn="just">
              <a:buFont typeface="Wingdings" pitchFamily="2" charset="2"/>
              <a:buChar char="q"/>
            </a:pPr>
            <a:r>
              <a:rPr lang="en-US" sz="2000" dirty="0" smtClean="0">
                <a:latin typeface="Times New Roman" pitchFamily="18" charset="0"/>
                <a:cs typeface="Times New Roman" pitchFamily="18" charset="0"/>
              </a:rPr>
              <a:t>To help maintain ethical policies and behavior inside and outside the organization.</a:t>
            </a:r>
          </a:p>
          <a:p>
            <a:pPr algn="just">
              <a:buFont typeface="Wingdings" pitchFamily="2" charset="2"/>
              <a:buChar char="q"/>
            </a:pPr>
            <a:r>
              <a:rPr lang="en-US" sz="2000" dirty="0" smtClean="0">
                <a:latin typeface="Times New Roman" pitchFamily="18" charset="0"/>
                <a:cs typeface="Times New Roman" pitchFamily="18" charset="0"/>
              </a:rPr>
              <a:t>To recognize and satisfy individual needs and group goals by offering appropriate monetary and non-monetary incentives.</a:t>
            </a:r>
          </a:p>
          <a:p>
            <a:pPr algn="just">
              <a:buFont typeface="Wingdings" pitchFamily="2" charset="2"/>
              <a:buChar char="q"/>
            </a:pPr>
            <a:endParaRPr lang="en-US" sz="2000" dirty="0" smtClean="0">
              <a:latin typeface="Times New Roman" pitchFamily="18" charset="0"/>
              <a:cs typeface="Times New Roman" pitchFamily="18" charset="0"/>
            </a:endParaRPr>
          </a:p>
          <a:p>
            <a:pPr algn="just">
              <a:buFont typeface="Wingdings" pitchFamily="2" charset="2"/>
              <a:buChar char="q"/>
            </a:pPr>
            <a:endParaRPr lang="en-US" sz="2000" dirty="0">
              <a:latin typeface="Times New Roman" pitchFamily="18" charset="0"/>
              <a:cs typeface="Times New Roman"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HR Demand Forecast</a:t>
            </a:r>
            <a:endParaRPr lang="en-IN" smtClean="0"/>
          </a:p>
        </p:txBody>
      </p:sp>
      <p:sp>
        <p:nvSpPr>
          <p:cNvPr id="24579" name="Content Placeholder 2"/>
          <p:cNvSpPr>
            <a:spLocks noGrp="1"/>
          </p:cNvSpPr>
          <p:nvPr>
            <p:ph idx="1"/>
          </p:nvPr>
        </p:nvSpPr>
        <p:spPr/>
        <p:txBody>
          <a:bodyPr/>
          <a:lstStyle/>
          <a:p>
            <a:pPr eaLnBrk="1" hangingPunct="1"/>
            <a:r>
              <a:rPr lang="en-US" smtClean="0"/>
              <a:t>Demand forecasting is the process of estimating the future quantity and quality of people required. </a:t>
            </a:r>
          </a:p>
          <a:p>
            <a:pPr eaLnBrk="1" hangingPunct="1"/>
            <a:r>
              <a:rPr lang="en-US" smtClean="0"/>
              <a:t>The basis of the forecast must be the annual budget and long-term corporate plan, translated into activity levels for each function and department </a:t>
            </a:r>
            <a:endParaRPr lang="en-IN"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4"/>
          <p:cNvSpPr>
            <a:spLocks noGrp="1"/>
          </p:cNvSpPr>
          <p:nvPr>
            <p:ph idx="1"/>
          </p:nvPr>
        </p:nvSpPr>
        <p:spPr>
          <a:xfrm>
            <a:off x="457200" y="714375"/>
            <a:ext cx="8229600" cy="5411788"/>
          </a:xfrm>
        </p:spPr>
        <p:txBody>
          <a:bodyPr rtlCol="0">
            <a:normAutofit/>
          </a:bodyPr>
          <a:lstStyle/>
          <a:p>
            <a:pPr eaLnBrk="1" fontAlgn="auto" hangingPunct="1">
              <a:spcAft>
                <a:spcPts val="0"/>
              </a:spcAft>
              <a:buFont typeface="Arial" pitchFamily="34" charset="0"/>
              <a:buChar char="•"/>
              <a:defRPr/>
            </a:pPr>
            <a:r>
              <a:rPr lang="en-US" smtClean="0"/>
              <a:t>Demand forecasting must consider several </a:t>
            </a:r>
          </a:p>
          <a:p>
            <a:pPr eaLnBrk="1" fontAlgn="auto" hangingPunct="1">
              <a:spcAft>
                <a:spcPts val="0"/>
              </a:spcAft>
              <a:buFont typeface="Wingdings 2" pitchFamily="18" charset="2"/>
              <a:buNone/>
              <a:defRPr/>
            </a:pPr>
            <a:r>
              <a:rPr lang="en-US" smtClean="0"/>
              <a:t>   factors both internal and external.</a:t>
            </a:r>
          </a:p>
          <a:p>
            <a:pPr eaLnBrk="1" fontAlgn="auto" hangingPunct="1">
              <a:spcAft>
                <a:spcPts val="0"/>
              </a:spcAft>
              <a:buFont typeface="Arial" pitchFamily="34" charset="0"/>
              <a:buChar char="•"/>
              <a:defRPr/>
            </a:pPr>
            <a:r>
              <a:rPr lang="en-US" smtClean="0"/>
              <a:t>Among external factors are competition(foreign </a:t>
            </a:r>
          </a:p>
          <a:p>
            <a:pPr eaLnBrk="1" fontAlgn="auto" hangingPunct="1">
              <a:spcAft>
                <a:spcPts val="0"/>
              </a:spcAft>
              <a:buFont typeface="Wingdings 2" pitchFamily="18" charset="2"/>
              <a:buNone/>
              <a:defRPr/>
            </a:pPr>
            <a:r>
              <a:rPr lang="en-US" smtClean="0"/>
              <a:t>   and domestic), economic climate, laws and regulatory bodies,  changes in technology and </a:t>
            </a:r>
          </a:p>
          <a:p>
            <a:pPr eaLnBrk="1" fontAlgn="auto" hangingPunct="1">
              <a:spcAft>
                <a:spcPts val="0"/>
              </a:spcAft>
              <a:buFont typeface="Wingdings 2" pitchFamily="18" charset="2"/>
              <a:buNone/>
              <a:defRPr/>
            </a:pPr>
            <a:r>
              <a:rPr lang="en-US" smtClean="0"/>
              <a:t>   social factors.</a:t>
            </a:r>
          </a:p>
          <a:p>
            <a:pPr eaLnBrk="1" fontAlgn="auto" hangingPunct="1">
              <a:spcAft>
                <a:spcPts val="0"/>
              </a:spcAft>
              <a:buFont typeface="Arial" pitchFamily="34" charset="0"/>
              <a:buChar char="•"/>
              <a:defRPr/>
            </a:pPr>
            <a:r>
              <a:rPr lang="en-US" smtClean="0"/>
              <a:t>Internal factors include budget constraints, production levels, new products and services, organizational structure and employee </a:t>
            </a:r>
          </a:p>
          <a:p>
            <a:pPr eaLnBrk="1" fontAlgn="auto" hangingPunct="1">
              <a:spcAft>
                <a:spcPts val="0"/>
              </a:spcAft>
              <a:buFont typeface="Wingdings 2" pitchFamily="18" charset="2"/>
              <a:buNone/>
              <a:defRPr/>
            </a:pPr>
            <a:r>
              <a:rPr lang="en-US" smtClean="0"/>
              <a:t>   separation.  </a:t>
            </a:r>
            <a:endParaRPr lang="en-IN"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457200" y="714375"/>
            <a:ext cx="8229600" cy="5411788"/>
          </a:xfrm>
        </p:spPr>
        <p:txBody>
          <a:bodyPr rtlCol="0">
            <a:normAutofit/>
          </a:bodyPr>
          <a:lstStyle/>
          <a:p>
            <a:pPr eaLnBrk="1" fontAlgn="auto" hangingPunct="1">
              <a:spcAft>
                <a:spcPts val="0"/>
              </a:spcAft>
              <a:buFont typeface="Arial" pitchFamily="34" charset="0"/>
              <a:buChar char="•"/>
              <a:defRPr/>
            </a:pPr>
            <a:r>
              <a:rPr lang="en-US" dirty="0" smtClean="0"/>
              <a:t>Demand forecasting helps to :</a:t>
            </a:r>
          </a:p>
          <a:p>
            <a:pPr lvl="1" eaLnBrk="1" fontAlgn="auto" hangingPunct="1">
              <a:spcAft>
                <a:spcPts val="0"/>
              </a:spcAft>
              <a:buFont typeface="Arial" pitchFamily="34" charset="0"/>
              <a:buChar char="–"/>
              <a:defRPr/>
            </a:pPr>
            <a:r>
              <a:rPr lang="en-US" dirty="0" smtClean="0"/>
              <a:t>Quantify the jobs necessary for producing a given number of goods</a:t>
            </a:r>
          </a:p>
          <a:p>
            <a:pPr lvl="1" eaLnBrk="1" fontAlgn="auto" hangingPunct="1">
              <a:spcAft>
                <a:spcPts val="0"/>
              </a:spcAft>
              <a:buFont typeface="Arial" pitchFamily="34" charset="0"/>
              <a:buChar char="–"/>
              <a:defRPr/>
            </a:pPr>
            <a:r>
              <a:rPr lang="en-US" dirty="0" smtClean="0"/>
              <a:t>Prevent shortage of people where and when they are needed most</a:t>
            </a:r>
          </a:p>
          <a:p>
            <a:pPr lvl="1" eaLnBrk="1" fontAlgn="auto" hangingPunct="1">
              <a:spcAft>
                <a:spcPts val="0"/>
              </a:spcAft>
              <a:buFont typeface="Arial" pitchFamily="34" charset="0"/>
              <a:buChar char="–"/>
              <a:defRPr/>
            </a:pPr>
            <a:r>
              <a:rPr lang="en-US" dirty="0" smtClean="0"/>
              <a:t>Determine what staff-mix is desirable in the future</a:t>
            </a:r>
          </a:p>
          <a:p>
            <a:pPr lvl="1" eaLnBrk="1" fontAlgn="auto" hangingPunct="1">
              <a:spcAft>
                <a:spcPts val="0"/>
              </a:spcAft>
              <a:buFont typeface="Arial" pitchFamily="34" charset="0"/>
              <a:buChar char="–"/>
              <a:defRPr/>
            </a:pPr>
            <a:r>
              <a:rPr lang="en-US" dirty="0" smtClean="0"/>
              <a:t>Monitor compliance with legal requirements with </a:t>
            </a:r>
          </a:p>
          <a:p>
            <a:pPr lvl="1" eaLnBrk="1" fontAlgn="auto" hangingPunct="1">
              <a:spcAft>
                <a:spcPts val="0"/>
              </a:spcAft>
              <a:buFont typeface="Wingdings 2" pitchFamily="18" charset="2"/>
              <a:buNone/>
              <a:defRPr/>
            </a:pPr>
            <a:r>
              <a:rPr lang="en-US" dirty="0" smtClean="0"/>
              <a:t>   regard to reservation of jobs </a:t>
            </a:r>
          </a:p>
          <a:p>
            <a:pPr lvl="1" eaLnBrk="1" fontAlgn="auto" hangingPunct="1">
              <a:spcAft>
                <a:spcPts val="0"/>
              </a:spcAft>
              <a:buFont typeface="Arial" pitchFamily="34" charset="0"/>
              <a:buChar char="–"/>
              <a:defRPr/>
            </a:pPr>
            <a:r>
              <a:rPr lang="en-US" dirty="0" smtClean="0"/>
              <a:t>Asses appropriate staffing levels in different parts of </a:t>
            </a:r>
          </a:p>
          <a:p>
            <a:pPr lvl="1" eaLnBrk="1" fontAlgn="auto" hangingPunct="1">
              <a:spcAft>
                <a:spcPts val="0"/>
              </a:spcAft>
              <a:buFont typeface="Wingdings 2" pitchFamily="18" charset="2"/>
              <a:buNone/>
              <a:defRPr/>
            </a:pPr>
            <a:r>
              <a:rPr lang="en-US" dirty="0" smtClean="0"/>
              <a:t>   the organization so as to avoid unnecessary costs  </a:t>
            </a:r>
          </a:p>
          <a:p>
            <a:pPr lvl="1" eaLnBrk="1" fontAlgn="auto" hangingPunct="1">
              <a:spcAft>
                <a:spcPts val="0"/>
              </a:spcAft>
              <a:buFont typeface="Wingdings 2" pitchFamily="18" charset="2"/>
              <a:buNone/>
              <a:defRPr/>
            </a:pPr>
            <a:endParaRPr lang="en-US" dirty="0" smtClean="0"/>
          </a:p>
          <a:p>
            <a:pPr lvl="1" eaLnBrk="1" fontAlgn="auto" hangingPunct="1">
              <a:spcAft>
                <a:spcPts val="0"/>
              </a:spcAft>
              <a:buFont typeface="Wingdings 2" pitchFamily="18" charset="2"/>
              <a:buNone/>
              <a:defRPr/>
            </a:pPr>
            <a:endParaRPr lang="en-US" dirty="0" smtClean="0"/>
          </a:p>
          <a:p>
            <a:pPr lvl="1" eaLnBrk="1" fontAlgn="auto" hangingPunct="1">
              <a:spcAft>
                <a:spcPts val="0"/>
              </a:spcAft>
              <a:buFont typeface="Wingdings 2" pitchFamily="18" charset="2"/>
              <a:buNone/>
              <a:defRPr/>
            </a:pPr>
            <a:r>
              <a:rPr lang="en-US" dirty="0" smtClean="0"/>
              <a:t> </a:t>
            </a:r>
            <a:endParaRPr lang="en-IN"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pPr eaLnBrk="1" hangingPunct="1"/>
            <a:r>
              <a:rPr lang="en-US" smtClean="0"/>
              <a:t>Forecasting Techniques</a:t>
            </a:r>
            <a:endParaRPr lang="en-IN" smtClean="0"/>
          </a:p>
        </p:txBody>
      </p:sp>
      <p:sp>
        <p:nvSpPr>
          <p:cNvPr id="27651" name="Content Placeholder 4"/>
          <p:cNvSpPr>
            <a:spLocks noGrp="1"/>
          </p:cNvSpPr>
          <p:nvPr>
            <p:ph idx="1"/>
          </p:nvPr>
        </p:nvSpPr>
        <p:spPr/>
        <p:txBody>
          <a:bodyPr/>
          <a:lstStyle/>
          <a:p>
            <a:pPr eaLnBrk="1" hangingPunct="1"/>
            <a:r>
              <a:rPr lang="en-US" smtClean="0"/>
              <a:t>Managerial judgement</a:t>
            </a:r>
          </a:p>
          <a:p>
            <a:pPr eaLnBrk="1" hangingPunct="1"/>
            <a:r>
              <a:rPr lang="en-US" smtClean="0"/>
              <a:t>Ratio-trend analysis</a:t>
            </a:r>
          </a:p>
          <a:p>
            <a:pPr eaLnBrk="1" hangingPunct="1"/>
            <a:r>
              <a:rPr lang="en-US" smtClean="0"/>
              <a:t>Work study techniques</a:t>
            </a:r>
          </a:p>
          <a:p>
            <a:pPr eaLnBrk="1" hangingPunct="1"/>
            <a:r>
              <a:rPr lang="en-US" smtClean="0"/>
              <a:t>Delphi technique</a:t>
            </a:r>
          </a:p>
          <a:p>
            <a:pPr eaLnBrk="1" hangingPunct="1"/>
            <a:r>
              <a:rPr lang="en-US" smtClean="0"/>
              <a:t>Flow models</a:t>
            </a:r>
          </a:p>
          <a:p>
            <a:pPr eaLnBrk="1" hangingPunct="1"/>
            <a:r>
              <a:rPr lang="en-US" smtClean="0"/>
              <a:t>Other techniques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Managerial Judgement</a:t>
            </a:r>
            <a:endParaRPr lang="en-IN" smtClean="0"/>
          </a:p>
        </p:txBody>
      </p:sp>
      <p:sp>
        <p:nvSpPr>
          <p:cNvPr id="32771"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smtClean="0"/>
              <a:t>In this all managers sit together, discuss and arrive at a figure which would be the future demand for labour.</a:t>
            </a:r>
          </a:p>
          <a:p>
            <a:pPr eaLnBrk="1" fontAlgn="auto" hangingPunct="1">
              <a:spcAft>
                <a:spcPts val="0"/>
              </a:spcAft>
              <a:buFont typeface="Arial" pitchFamily="34" charset="0"/>
              <a:buChar char="•"/>
              <a:defRPr/>
            </a:pPr>
            <a:r>
              <a:rPr lang="en-US" smtClean="0"/>
              <a:t>This technique may involve a ‘bottom-up’ or ‘top-down’  approach. A combination of both could yield positive results. In the first, line manager submit their departmental proposals to top managers who arrive at the company forecasts. In the ‘top-down’ approach, top managers prepare company and departmental forecasts. These forecasts are reviewed with departmental heads and agreed upon. </a:t>
            </a:r>
            <a:endParaRPr lang="en-IN" smtClean="0"/>
          </a:p>
          <a:p>
            <a:pPr eaLnBrk="1" fontAlgn="auto" hangingPunct="1">
              <a:spcAft>
                <a:spcPts val="0"/>
              </a:spcAft>
              <a:buFont typeface="Arial" pitchFamily="34" charset="0"/>
              <a:buChar char="•"/>
              <a:defRPr/>
            </a:pPr>
            <a:endParaRPr lang="en-IN"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Ratio-trend analysis</a:t>
            </a:r>
            <a:endParaRPr lang="en-IN" smtClean="0"/>
          </a:p>
        </p:txBody>
      </p:sp>
      <p:sp>
        <p:nvSpPr>
          <p:cNvPr id="29699" name="Content Placeholder 2"/>
          <p:cNvSpPr>
            <a:spLocks noGrp="1"/>
          </p:cNvSpPr>
          <p:nvPr>
            <p:ph idx="1"/>
          </p:nvPr>
        </p:nvSpPr>
        <p:spPr/>
        <p:txBody>
          <a:bodyPr/>
          <a:lstStyle/>
          <a:p>
            <a:pPr eaLnBrk="1" hangingPunct="1"/>
            <a:r>
              <a:rPr lang="en-US" smtClean="0"/>
              <a:t>This is the quickest forecasting technique.</a:t>
            </a:r>
          </a:p>
          <a:p>
            <a:pPr eaLnBrk="1" hangingPunct="1"/>
            <a:r>
              <a:rPr lang="en-US" smtClean="0"/>
              <a:t>This technique involves studying past ratios, say, between the number of workers and sales in an organization and forecasting future ratios, making some allowance for changes in the organization or its method.</a:t>
            </a:r>
            <a:endParaRPr lang="en-IN"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Work-study techniques</a:t>
            </a:r>
            <a:endParaRPr lang="en-IN" smtClean="0"/>
          </a:p>
        </p:txBody>
      </p:sp>
      <p:sp>
        <p:nvSpPr>
          <p:cNvPr id="30723" name="Content Placeholder 2"/>
          <p:cNvSpPr>
            <a:spLocks noGrp="1"/>
          </p:cNvSpPr>
          <p:nvPr>
            <p:ph idx="1"/>
          </p:nvPr>
        </p:nvSpPr>
        <p:spPr/>
        <p:txBody>
          <a:bodyPr/>
          <a:lstStyle/>
          <a:p>
            <a:pPr eaLnBrk="1" hangingPunct="1"/>
            <a:r>
              <a:rPr lang="en-US" sz="1800" smtClean="0"/>
              <a:t>Work study techniques can be used when it is possible to apply work measurement to calculate the length of operations and the amount of labour required. Following is a highly simplified example of this procedure:</a:t>
            </a:r>
          </a:p>
          <a:p>
            <a:pPr eaLnBrk="1" hangingPunct="1"/>
            <a:r>
              <a:rPr lang="en-US" sz="1800" smtClean="0"/>
              <a:t>1. Planned output for the next year                                     20000 units</a:t>
            </a:r>
          </a:p>
          <a:p>
            <a:pPr eaLnBrk="1" hangingPunct="1"/>
            <a:r>
              <a:rPr lang="en-US" sz="1800" smtClean="0"/>
              <a:t>2. Standard hours per unit                                                   5</a:t>
            </a:r>
          </a:p>
          <a:p>
            <a:pPr eaLnBrk="1" hangingPunct="1"/>
            <a:r>
              <a:rPr lang="en-US" sz="1800" smtClean="0"/>
              <a:t>3. Planned hours for the year                                              1,00,000</a:t>
            </a:r>
            <a:endParaRPr lang="en-IN" sz="1800" smtClean="0"/>
          </a:p>
          <a:p>
            <a:pPr eaLnBrk="1" hangingPunct="1"/>
            <a:r>
              <a:rPr lang="en-IN" sz="1800" smtClean="0"/>
              <a:t>4. Productive  hours per man/year                                      2000</a:t>
            </a:r>
          </a:p>
          <a:p>
            <a:pPr eaLnBrk="1" hangingPunct="1">
              <a:buFont typeface="Wingdings 2" pitchFamily="18" charset="2"/>
              <a:buNone/>
            </a:pPr>
            <a:r>
              <a:rPr lang="en-IN" sz="1800" smtClean="0"/>
              <a:t>(allowing normal overtime, absenteeism and idle time)  </a:t>
            </a:r>
          </a:p>
          <a:p>
            <a:pPr eaLnBrk="1" hangingPunct="1"/>
            <a:r>
              <a:rPr lang="en-IN" sz="1800" smtClean="0"/>
              <a:t>5. Number of direct  workers required (4/5)                         50</a:t>
            </a:r>
          </a:p>
          <a:p>
            <a:pPr eaLnBrk="1" hangingPunct="1"/>
            <a:endParaRPr lang="en-IN" sz="180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Delphi technique</a:t>
            </a:r>
            <a:endParaRPr lang="en-IN" smtClean="0"/>
          </a:p>
        </p:txBody>
      </p:sp>
      <p:sp>
        <p:nvSpPr>
          <p:cNvPr id="35843" name="Content Placeholder 2"/>
          <p:cNvSpPr>
            <a:spLocks noGrp="1"/>
          </p:cNvSpPr>
          <p:nvPr>
            <p:ph idx="1"/>
          </p:nvPr>
        </p:nvSpPr>
        <p:spPr/>
        <p:txBody>
          <a:bodyPr rtlCol="0">
            <a:normAutofit/>
          </a:bodyPr>
          <a:lstStyle/>
          <a:p>
            <a:pPr eaLnBrk="1" fontAlgn="auto" hangingPunct="1">
              <a:spcAft>
                <a:spcPts val="0"/>
              </a:spcAft>
              <a:defRPr/>
            </a:pPr>
            <a:r>
              <a:rPr lang="en-US" smtClean="0"/>
              <a:t>This technique is the method of forecasting personnel needs.</a:t>
            </a:r>
          </a:p>
          <a:p>
            <a:pPr eaLnBrk="1" fontAlgn="auto" hangingPunct="1">
              <a:spcAft>
                <a:spcPts val="0"/>
              </a:spcAft>
              <a:defRPr/>
            </a:pPr>
            <a:r>
              <a:rPr lang="en-US" smtClean="0"/>
              <a:t>It solicits estimates of personnel needs from a group of experts, usually managers.</a:t>
            </a:r>
          </a:p>
          <a:p>
            <a:pPr eaLnBrk="1" fontAlgn="auto" hangingPunct="1">
              <a:spcAft>
                <a:spcPts val="0"/>
              </a:spcAft>
              <a:defRPr/>
            </a:pPr>
            <a:r>
              <a:rPr lang="en-US" smtClean="0"/>
              <a:t>The HRP experts act as intermediaries, summarize the various responses and report the findings back to the experts.</a:t>
            </a:r>
          </a:p>
          <a:p>
            <a:pPr eaLnBrk="1" fontAlgn="auto" hangingPunct="1">
              <a:spcAft>
                <a:spcPts val="0"/>
              </a:spcAft>
              <a:defRPr/>
            </a:pPr>
            <a:r>
              <a:rPr lang="en-US" smtClean="0"/>
              <a:t>Summaries and surveys are repeated until the experts opinion begin to agree.</a:t>
            </a:r>
            <a:endParaRPr lang="en-IN"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HR SUPPLY FORECAST</a:t>
            </a:r>
          </a:p>
        </p:txBody>
      </p:sp>
      <p:sp>
        <p:nvSpPr>
          <p:cNvPr id="32771" name="Content Placeholder 2"/>
          <p:cNvSpPr>
            <a:spLocks noGrp="1"/>
          </p:cNvSpPr>
          <p:nvPr>
            <p:ph idx="1"/>
          </p:nvPr>
        </p:nvSpPr>
        <p:spPr/>
        <p:txBody>
          <a:bodyPr/>
          <a:lstStyle/>
          <a:p>
            <a:pPr eaLnBrk="1" hangingPunct="1">
              <a:buFont typeface="Arial" charset="0"/>
              <a:buNone/>
            </a:pPr>
            <a:r>
              <a:rPr lang="en-US" smtClean="0"/>
              <a:t>       Supply forecasting measures the no of people likely to be available from within and outside an organisation,after making allowance for absenteeism, internal movements and promotions, wastage and changes in hours and other conditions of work.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Need for supply forecast</a:t>
            </a:r>
          </a:p>
        </p:txBody>
      </p:sp>
      <p:sp>
        <p:nvSpPr>
          <p:cNvPr id="33795" name="Content Placeholder 2"/>
          <p:cNvSpPr>
            <a:spLocks noGrp="1"/>
          </p:cNvSpPr>
          <p:nvPr>
            <p:ph idx="1"/>
          </p:nvPr>
        </p:nvSpPr>
        <p:spPr/>
        <p:txBody>
          <a:bodyPr/>
          <a:lstStyle/>
          <a:p>
            <a:pPr eaLnBrk="1" hangingPunct="1"/>
            <a:r>
              <a:rPr lang="en-US" smtClean="0"/>
              <a:t>Quantify no of people and positions expected in near future.</a:t>
            </a:r>
          </a:p>
          <a:p>
            <a:pPr eaLnBrk="1" hangingPunct="1"/>
            <a:r>
              <a:rPr lang="en-US" smtClean="0"/>
              <a:t>Clarify the staff mixes.</a:t>
            </a:r>
          </a:p>
          <a:p>
            <a:pPr eaLnBrk="1" hangingPunct="1"/>
            <a:r>
              <a:rPr lang="en-US" smtClean="0"/>
              <a:t>Prevent shortage of people</a:t>
            </a:r>
          </a:p>
          <a:p>
            <a:pPr eaLnBrk="1" hangingPunct="1"/>
            <a:r>
              <a:rPr lang="en-US" smtClean="0"/>
              <a:t>Asses present staffing levels in different parts of organization.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411162"/>
          </a:xfrm>
        </p:spPr>
        <p:txBody>
          <a:bodyPr>
            <a:normAutofit fontScale="90000"/>
          </a:bodyPr>
          <a:lstStyle/>
          <a:p>
            <a:r>
              <a:rPr lang="en-US" sz="3600" b="1" dirty="0" smtClean="0"/>
              <a:t>Importance of HRM</a:t>
            </a:r>
            <a:endParaRPr lang="en-US" sz="3600" dirty="0"/>
          </a:p>
        </p:txBody>
      </p:sp>
      <p:sp>
        <p:nvSpPr>
          <p:cNvPr id="3" name="Content Placeholder 2"/>
          <p:cNvSpPr>
            <a:spLocks noGrp="1"/>
          </p:cNvSpPr>
          <p:nvPr>
            <p:ph idx="1"/>
          </p:nvPr>
        </p:nvSpPr>
        <p:spPr>
          <a:xfrm>
            <a:off x="152400" y="838200"/>
            <a:ext cx="8001000" cy="5287963"/>
          </a:xfrm>
        </p:spPr>
        <p:txBody>
          <a:bodyPr>
            <a:normAutofit/>
          </a:bodyPr>
          <a:lstStyle/>
          <a:p>
            <a:pPr>
              <a:buNone/>
            </a:pPr>
            <a:r>
              <a:rPr lang="en-US" sz="2000" dirty="0" smtClean="0">
                <a:latin typeface="Times New Roman" pitchFamily="18" charset="0"/>
                <a:cs typeface="Times New Roman" pitchFamily="18" charset="0"/>
              </a:rPr>
              <a:t>As managers none of us would like to make the following mistakes:</a:t>
            </a:r>
          </a:p>
          <a:p>
            <a:pPr>
              <a:buNone/>
            </a:pPr>
            <a:endParaRPr lang="en-US" sz="2000" dirty="0" smtClean="0">
              <a:latin typeface="Times New Roman" pitchFamily="18" charset="0"/>
              <a:cs typeface="Times New Roman" pitchFamily="18" charset="0"/>
            </a:endParaRPr>
          </a:p>
          <a:p>
            <a:pPr algn="just">
              <a:buFont typeface="Wingdings" pitchFamily="2" charset="2"/>
              <a:buChar char="v"/>
            </a:pPr>
            <a:r>
              <a:rPr lang="en-US" sz="2000" dirty="0" smtClean="0">
                <a:latin typeface="Times New Roman" pitchFamily="18" charset="0"/>
                <a:cs typeface="Times New Roman" pitchFamily="18" charset="0"/>
              </a:rPr>
              <a:t>To hire the wrong person for the job. </a:t>
            </a:r>
          </a:p>
          <a:p>
            <a:pPr algn="just">
              <a:buFont typeface="Wingdings" pitchFamily="2" charset="2"/>
              <a:buChar char="v"/>
            </a:pPr>
            <a:r>
              <a:rPr lang="en-US" sz="2000" dirty="0" smtClean="0">
                <a:latin typeface="Times New Roman" pitchFamily="18" charset="0"/>
                <a:cs typeface="Times New Roman" pitchFamily="18" charset="0"/>
              </a:rPr>
              <a:t>To experience high turnover .</a:t>
            </a:r>
          </a:p>
          <a:p>
            <a:pPr algn="just">
              <a:buFont typeface="Wingdings" pitchFamily="2" charset="2"/>
              <a:buChar char="v"/>
            </a:pPr>
            <a:r>
              <a:rPr lang="en-US" sz="2000" dirty="0" smtClean="0">
                <a:latin typeface="Times New Roman" pitchFamily="18" charset="0"/>
                <a:cs typeface="Times New Roman" pitchFamily="18" charset="0"/>
              </a:rPr>
              <a:t>To find our people not doing their best. </a:t>
            </a:r>
          </a:p>
          <a:p>
            <a:pPr algn="just">
              <a:buFont typeface="Wingdings" pitchFamily="2" charset="2"/>
              <a:buChar char="v"/>
            </a:pPr>
            <a:r>
              <a:rPr lang="en-US" sz="2000" dirty="0" smtClean="0">
                <a:latin typeface="Times New Roman" pitchFamily="18" charset="0"/>
                <a:cs typeface="Times New Roman" pitchFamily="18" charset="0"/>
              </a:rPr>
              <a:t>To waste time with countless and useless interviews. </a:t>
            </a:r>
          </a:p>
          <a:p>
            <a:pPr algn="just">
              <a:buFont typeface="Wingdings" pitchFamily="2" charset="2"/>
              <a:buChar char="v"/>
            </a:pPr>
            <a:r>
              <a:rPr lang="en-US" sz="2000" dirty="0" smtClean="0">
                <a:latin typeface="Times New Roman" pitchFamily="18" charset="0"/>
                <a:cs typeface="Times New Roman" pitchFamily="18" charset="0"/>
              </a:rPr>
              <a:t>To be quoted under bad example of unsafe practices. </a:t>
            </a:r>
          </a:p>
          <a:p>
            <a:pPr algn="just">
              <a:buFont typeface="Wingdings" pitchFamily="2" charset="2"/>
              <a:buChar char="v"/>
            </a:pPr>
            <a:r>
              <a:rPr lang="en-US" sz="2000" dirty="0" smtClean="0">
                <a:latin typeface="Times New Roman" pitchFamily="18" charset="0"/>
                <a:cs typeface="Times New Roman" pitchFamily="18" charset="0"/>
              </a:rPr>
              <a:t>To have some of your employees think their salaries are unfair and inequitable relative to others in the organization.</a:t>
            </a:r>
          </a:p>
          <a:p>
            <a:pPr algn="just">
              <a:buFont typeface="Wingdings" pitchFamily="2" charset="2"/>
              <a:buChar char="v"/>
            </a:pPr>
            <a:r>
              <a:rPr lang="en-US" sz="2000" dirty="0" smtClean="0">
                <a:latin typeface="Times New Roman" pitchFamily="18" charset="0"/>
                <a:cs typeface="Times New Roman" pitchFamily="18" charset="0"/>
              </a:rPr>
              <a:t>To allow a lack of training to undermine your department's effectiveness</a:t>
            </a:r>
          </a:p>
          <a:p>
            <a:pPr algn="just">
              <a:buFont typeface="Wingdings" pitchFamily="2" charset="2"/>
              <a:buChar char="v"/>
            </a:pPr>
            <a:r>
              <a:rPr lang="en-US" sz="2000" dirty="0" smtClean="0">
                <a:latin typeface="Times New Roman" pitchFamily="18" charset="0"/>
                <a:cs typeface="Times New Roman" pitchFamily="18" charset="0"/>
              </a:rPr>
              <a:t>To commit any unfair labor practices .</a:t>
            </a:r>
            <a:endParaRPr lang="en-US" sz="2000" b="1" dirty="0" smtClean="0">
              <a:latin typeface="Times New Roman" pitchFamily="18" charset="0"/>
              <a:cs typeface="Times New Roman" pitchFamily="18" charset="0"/>
            </a:endParaRPr>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Supply Analysis</a:t>
            </a:r>
          </a:p>
        </p:txBody>
      </p:sp>
      <p:sp>
        <p:nvSpPr>
          <p:cNvPr id="38915"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smtClean="0"/>
              <a:t>Existing human resources: Analysis of present employees is greatly facilitated by HR audit.HR audit summaries each employee’s skills and abilities.</a:t>
            </a:r>
          </a:p>
          <a:p>
            <a:pPr eaLnBrk="1" fontAlgn="auto" hangingPunct="1">
              <a:spcAft>
                <a:spcPts val="0"/>
              </a:spcAft>
              <a:buFont typeface="Arial" pitchFamily="34" charset="0"/>
              <a:buChar char="•"/>
              <a:defRPr/>
            </a:pPr>
            <a:r>
              <a:rPr lang="en-US" smtClean="0"/>
              <a:t>Internal sources of supply: Armed with HR audits, planners can proceed with the analysis of internal supply.</a:t>
            </a:r>
          </a:p>
          <a:p>
            <a:pPr eaLnBrk="1" fontAlgn="auto" hangingPunct="1">
              <a:spcAft>
                <a:spcPts val="0"/>
              </a:spcAft>
              <a:buFont typeface="Wingdings 2" pitchFamily="18" charset="2"/>
              <a:buNone/>
              <a:defRPr/>
            </a:pPr>
            <a:endParaRPr lang="en-US" smtClean="0"/>
          </a:p>
          <a:p>
            <a:pPr eaLnBrk="1" fontAlgn="auto" hangingPunct="1">
              <a:spcAft>
                <a:spcPts val="0"/>
              </a:spcAft>
              <a:buFont typeface="Arial" pitchFamily="34" charset="0"/>
              <a:buChar char="•"/>
              <a:defRPr/>
            </a:pPr>
            <a:r>
              <a:rPr lang="en-US" smtClean="0"/>
              <a:t>External sources of supply</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28600"/>
            <a:ext cx="7239000" cy="685800"/>
          </a:xfrm>
        </p:spPr>
        <p:txBody>
          <a:bodyPr rtlCol="0">
            <a:normAutofit/>
          </a:bodyPr>
          <a:lstStyle/>
          <a:p>
            <a:pPr eaLnBrk="1" fontAlgn="auto" hangingPunct="1">
              <a:spcAft>
                <a:spcPts val="0"/>
              </a:spcAft>
              <a:defRPr/>
            </a:pPr>
            <a:r>
              <a:rPr lang="en-US" dirty="0" smtClean="0"/>
              <a:t>Existing human resources</a:t>
            </a:r>
          </a:p>
        </p:txBody>
      </p:sp>
      <p:sp>
        <p:nvSpPr>
          <p:cNvPr id="35843" name="Content Placeholder 2"/>
          <p:cNvSpPr>
            <a:spLocks noGrp="1"/>
          </p:cNvSpPr>
          <p:nvPr>
            <p:ph idx="1"/>
          </p:nvPr>
        </p:nvSpPr>
        <p:spPr>
          <a:xfrm>
            <a:off x="228600" y="1066800"/>
            <a:ext cx="8305800" cy="5389563"/>
          </a:xfrm>
        </p:spPr>
        <p:txBody>
          <a:bodyPr/>
          <a:lstStyle/>
          <a:p>
            <a:pPr eaLnBrk="1" hangingPunct="1"/>
            <a:r>
              <a:rPr lang="en-US" sz="2000" b="1" smtClean="0"/>
              <a:t>Skill inventories </a:t>
            </a:r>
            <a:r>
              <a:rPr lang="en-US" sz="2400" smtClean="0"/>
              <a:t>– </a:t>
            </a:r>
            <a:r>
              <a:rPr lang="en-US" sz="2000" smtClean="0"/>
              <a:t>The audit of non-managers are called skills inventories. The information from skill inventories is used as transfer and promotion decisions, they should contain information about each employee’s current job. The information's are:</a:t>
            </a:r>
          </a:p>
          <a:p>
            <a:pPr eaLnBrk="1" hangingPunct="1">
              <a:buFont typeface="Arial" charset="0"/>
              <a:buNone/>
            </a:pPr>
            <a:r>
              <a:rPr lang="en-US" sz="2000" smtClean="0"/>
              <a:t>  1. Personal data-age, Marital Status</a:t>
            </a:r>
          </a:p>
          <a:p>
            <a:pPr eaLnBrk="1" hangingPunct="1">
              <a:buFont typeface="Arial" charset="0"/>
              <a:buNone/>
            </a:pPr>
            <a:r>
              <a:rPr lang="en-US" sz="2000" smtClean="0"/>
              <a:t>  2. Skills- eduction,experience,training</a:t>
            </a:r>
          </a:p>
          <a:p>
            <a:pPr eaLnBrk="1" hangingPunct="1">
              <a:buFont typeface="Arial" charset="0"/>
              <a:buNone/>
            </a:pPr>
            <a:r>
              <a:rPr lang="en-US" sz="2000" smtClean="0"/>
              <a:t>  3. Special qualifications: Member of professional bodies, special achievement</a:t>
            </a:r>
          </a:p>
          <a:p>
            <a:pPr eaLnBrk="1" hangingPunct="1">
              <a:buFont typeface="Arial" charset="0"/>
              <a:buNone/>
            </a:pPr>
            <a:r>
              <a:rPr lang="en-US" sz="2000" smtClean="0"/>
              <a:t>  4. Salary and job history: Present and past salary, dates of pay raises</a:t>
            </a:r>
          </a:p>
          <a:p>
            <a:pPr eaLnBrk="1" hangingPunct="1">
              <a:buFont typeface="Arial" charset="0"/>
              <a:buNone/>
            </a:pPr>
            <a:r>
              <a:rPr lang="en-US" sz="2000" smtClean="0"/>
              <a:t>  5. Company data: retirement information, seniority</a:t>
            </a:r>
          </a:p>
          <a:p>
            <a:pPr eaLnBrk="1" hangingPunct="1">
              <a:buFont typeface="Arial" charset="0"/>
              <a:buNone/>
            </a:pPr>
            <a:r>
              <a:rPr lang="en-US" sz="2000" smtClean="0"/>
              <a:t>  6. Capacity of individual: scores of tests, health information</a:t>
            </a:r>
          </a:p>
          <a:p>
            <a:pPr eaLnBrk="1" hangingPunct="1">
              <a:buFont typeface="Arial" charset="0"/>
              <a:buNone/>
            </a:pPr>
            <a:r>
              <a:rPr lang="en-US" sz="2000" smtClean="0"/>
              <a:t>  7. Special preference of individual: geographic location, type of job</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Contd..</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en-US" sz="3800" b="1" dirty="0" smtClean="0"/>
              <a:t>Management inventories</a:t>
            </a:r>
          </a:p>
          <a:p>
            <a:pPr eaLnBrk="1" fontAlgn="auto" hangingPunct="1">
              <a:spcAft>
                <a:spcPts val="0"/>
              </a:spcAft>
              <a:buFont typeface="Arial" pitchFamily="34" charset="0"/>
              <a:buNone/>
              <a:defRPr/>
            </a:pPr>
            <a:r>
              <a:rPr lang="en-US" dirty="0" smtClean="0"/>
              <a:t>   1. Work history</a:t>
            </a:r>
          </a:p>
          <a:p>
            <a:pPr eaLnBrk="1" fontAlgn="auto" hangingPunct="1">
              <a:spcAft>
                <a:spcPts val="0"/>
              </a:spcAft>
              <a:buFont typeface="Arial" pitchFamily="34" charset="0"/>
              <a:buNone/>
              <a:defRPr/>
            </a:pPr>
            <a:r>
              <a:rPr lang="en-US" dirty="0" smtClean="0"/>
              <a:t>   2. Strengths</a:t>
            </a:r>
          </a:p>
          <a:p>
            <a:pPr eaLnBrk="1" fontAlgn="auto" hangingPunct="1">
              <a:spcAft>
                <a:spcPts val="0"/>
              </a:spcAft>
              <a:buFont typeface="Arial" pitchFamily="34" charset="0"/>
              <a:buNone/>
              <a:defRPr/>
            </a:pPr>
            <a:r>
              <a:rPr lang="en-US" dirty="0" smtClean="0"/>
              <a:t>   3. Weakness</a:t>
            </a:r>
          </a:p>
          <a:p>
            <a:pPr eaLnBrk="1" fontAlgn="auto" hangingPunct="1">
              <a:spcAft>
                <a:spcPts val="0"/>
              </a:spcAft>
              <a:buFont typeface="Arial" pitchFamily="34" charset="0"/>
              <a:buNone/>
              <a:defRPr/>
            </a:pPr>
            <a:r>
              <a:rPr lang="en-US" dirty="0" smtClean="0"/>
              <a:t>   4. Promotion potential</a:t>
            </a:r>
          </a:p>
          <a:p>
            <a:pPr eaLnBrk="1" fontAlgn="auto" hangingPunct="1">
              <a:spcAft>
                <a:spcPts val="0"/>
              </a:spcAft>
              <a:buFont typeface="Arial" pitchFamily="34" charset="0"/>
              <a:buNone/>
              <a:defRPr/>
            </a:pPr>
            <a:r>
              <a:rPr lang="en-US" dirty="0" smtClean="0"/>
              <a:t>   5. Career goals</a:t>
            </a:r>
          </a:p>
          <a:p>
            <a:pPr eaLnBrk="1" fontAlgn="auto" hangingPunct="1">
              <a:spcAft>
                <a:spcPts val="0"/>
              </a:spcAft>
              <a:buFont typeface="Arial" pitchFamily="34" charset="0"/>
              <a:buNone/>
              <a:defRPr/>
            </a:pPr>
            <a:r>
              <a:rPr lang="en-US" dirty="0" smtClean="0"/>
              <a:t>   6. Personal data</a:t>
            </a:r>
          </a:p>
          <a:p>
            <a:pPr eaLnBrk="1" fontAlgn="auto" hangingPunct="1">
              <a:spcAft>
                <a:spcPts val="0"/>
              </a:spcAft>
              <a:buFont typeface="Arial" pitchFamily="34" charset="0"/>
              <a:buNone/>
              <a:defRPr/>
            </a:pPr>
            <a:r>
              <a:rPr lang="en-US" dirty="0" smtClean="0"/>
              <a:t>   7. Number and types of employees supervised</a:t>
            </a:r>
          </a:p>
          <a:p>
            <a:pPr eaLnBrk="1" fontAlgn="auto" hangingPunct="1">
              <a:spcAft>
                <a:spcPts val="0"/>
              </a:spcAft>
              <a:buFont typeface="Arial" pitchFamily="34" charset="0"/>
              <a:buNone/>
              <a:defRPr/>
            </a:pPr>
            <a:r>
              <a:rPr lang="en-US" dirty="0" smtClean="0"/>
              <a:t>   8. Total budget managed</a:t>
            </a:r>
          </a:p>
          <a:p>
            <a:pPr eaLnBrk="1" fontAlgn="auto" hangingPunct="1">
              <a:spcAft>
                <a:spcPts val="0"/>
              </a:spcAft>
              <a:buFont typeface="Arial" pitchFamily="34" charset="0"/>
              <a:buNone/>
              <a:defRPr/>
            </a:pPr>
            <a:r>
              <a:rPr lang="en-US" dirty="0" smtClean="0"/>
              <a:t>   9. Previous management duties.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rtlCol="0">
            <a:normAutofit fontScale="90000"/>
          </a:bodyPr>
          <a:lstStyle/>
          <a:p>
            <a:pPr eaLnBrk="1" fontAlgn="auto" hangingPunct="1">
              <a:spcAft>
                <a:spcPts val="0"/>
              </a:spcAft>
              <a:defRPr/>
            </a:pPr>
            <a:r>
              <a:rPr lang="en-US" dirty="0" smtClean="0"/>
              <a:t>Uses of HR Information system</a:t>
            </a:r>
            <a:br>
              <a:rPr lang="en-US" dirty="0" smtClean="0"/>
            </a:br>
            <a:endParaRPr lang="en-US" dirty="0" smtClean="0"/>
          </a:p>
        </p:txBody>
      </p:sp>
      <p:sp>
        <p:nvSpPr>
          <p:cNvPr id="37891" name="Content Placeholder 3"/>
          <p:cNvSpPr>
            <a:spLocks noGrp="1"/>
          </p:cNvSpPr>
          <p:nvPr>
            <p:ph idx="1"/>
          </p:nvPr>
        </p:nvSpPr>
        <p:spPr/>
        <p:txBody>
          <a:bodyPr/>
          <a:lstStyle/>
          <a:p>
            <a:pPr eaLnBrk="1" hangingPunct="1"/>
            <a:r>
              <a:rPr lang="en-US" smtClean="0"/>
              <a:t>HR planning and analysis</a:t>
            </a:r>
          </a:p>
          <a:p>
            <a:pPr eaLnBrk="1" hangingPunct="1"/>
            <a:r>
              <a:rPr lang="en-US" smtClean="0"/>
              <a:t>Equal employment</a:t>
            </a:r>
          </a:p>
          <a:p>
            <a:pPr eaLnBrk="1" hangingPunct="1"/>
            <a:r>
              <a:rPr lang="en-US" smtClean="0"/>
              <a:t>Staffing</a:t>
            </a:r>
          </a:p>
          <a:p>
            <a:pPr eaLnBrk="1" hangingPunct="1"/>
            <a:r>
              <a:rPr lang="en-US" smtClean="0"/>
              <a:t>HR development</a:t>
            </a:r>
          </a:p>
          <a:p>
            <a:pPr eaLnBrk="1" hangingPunct="1"/>
            <a:r>
              <a:rPr lang="en-US" smtClean="0"/>
              <a:t>Compensation and benefits</a:t>
            </a:r>
          </a:p>
          <a:p>
            <a:pPr eaLnBrk="1" hangingPunct="1"/>
            <a:r>
              <a:rPr lang="en-US" smtClean="0"/>
              <a:t>Health,saftey and security</a:t>
            </a:r>
          </a:p>
          <a:p>
            <a:pPr eaLnBrk="1" hangingPunct="1"/>
            <a:r>
              <a:rPr lang="en-US" smtClean="0"/>
              <a:t>Employee and labor relations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eaLnBrk="1" hangingPunct="1"/>
            <a:r>
              <a:rPr lang="en-US" smtClean="0"/>
              <a:t>Internal supply and techniques</a:t>
            </a:r>
          </a:p>
        </p:txBody>
      </p:sp>
      <p:sp>
        <p:nvSpPr>
          <p:cNvPr id="38915" name="Content Placeholder 2"/>
          <p:cNvSpPr>
            <a:spLocks noGrp="1"/>
          </p:cNvSpPr>
          <p:nvPr>
            <p:ph idx="1"/>
          </p:nvPr>
        </p:nvSpPr>
        <p:spPr>
          <a:xfrm>
            <a:off x="457200" y="1609725"/>
            <a:ext cx="8077200" cy="4846638"/>
          </a:xfrm>
        </p:spPr>
        <p:txBody>
          <a:bodyPr/>
          <a:lstStyle/>
          <a:p>
            <a:pPr eaLnBrk="1" hangingPunct="1"/>
            <a:r>
              <a:rPr lang="en-US" sz="2000" smtClean="0"/>
              <a:t>Inflows and outflows      </a:t>
            </a:r>
          </a:p>
          <a:p>
            <a:pPr eaLnBrk="1" hangingPunct="1"/>
            <a:r>
              <a:rPr lang="en-US" sz="2000" smtClean="0"/>
              <a:t> Internal supply= current supply – outflow + inflow</a:t>
            </a:r>
          </a:p>
          <a:p>
            <a:pPr eaLnBrk="1" hangingPunct="1">
              <a:buFont typeface="Arial" charset="0"/>
              <a:buNone/>
            </a:pPr>
            <a:r>
              <a:rPr lang="en-US" sz="2000" smtClean="0"/>
              <a:t>Source of       No. of                              Sources of             No. of </a:t>
            </a:r>
          </a:p>
          <a:p>
            <a:pPr eaLnBrk="1" hangingPunct="1">
              <a:buFont typeface="Arial" charset="0"/>
              <a:buNone/>
            </a:pPr>
            <a:r>
              <a:rPr lang="en-US" sz="2000" smtClean="0"/>
              <a:t> inflows         People                               outflows             People</a:t>
            </a:r>
          </a:p>
          <a:p>
            <a:pPr eaLnBrk="1" hangingPunct="1">
              <a:buFont typeface="Arial" charset="0"/>
              <a:buNone/>
            </a:pPr>
            <a:r>
              <a:rPr lang="en-US" sz="2000" smtClean="0"/>
              <a:t> Transfers      12                                    Resignation           13</a:t>
            </a:r>
          </a:p>
          <a:p>
            <a:pPr eaLnBrk="1" hangingPunct="1">
              <a:buFont typeface="Arial" charset="0"/>
              <a:buNone/>
            </a:pPr>
            <a:r>
              <a:rPr lang="en-US" sz="2000" smtClean="0"/>
              <a:t>Promotions    10                                    Discharges              2</a:t>
            </a:r>
          </a:p>
          <a:p>
            <a:pPr eaLnBrk="1" hangingPunct="1">
              <a:buFont typeface="Arial" charset="0"/>
              <a:buNone/>
            </a:pPr>
            <a:r>
              <a:rPr lang="en-US" sz="2000" smtClean="0"/>
              <a:t>                                                            Demotions              4</a:t>
            </a:r>
          </a:p>
          <a:p>
            <a:pPr eaLnBrk="1" hangingPunct="1">
              <a:buFont typeface="Arial" charset="0"/>
              <a:buNone/>
            </a:pPr>
            <a:r>
              <a:rPr lang="en-US" sz="2000" smtClean="0"/>
              <a:t>                                                            Retirement             10</a:t>
            </a:r>
          </a:p>
          <a:p>
            <a:pPr eaLnBrk="1" hangingPunct="1">
              <a:buFont typeface="Arial" charset="0"/>
              <a:buNone/>
            </a:pPr>
            <a:r>
              <a:rPr lang="en-US" sz="2000" smtClean="0"/>
              <a:t>                                                            Promotions             13</a:t>
            </a:r>
          </a:p>
          <a:p>
            <a:pPr eaLnBrk="1" hangingPunct="1">
              <a:buFont typeface="Arial" charset="0"/>
              <a:buNone/>
            </a:pPr>
            <a:r>
              <a:rPr lang="en-US" sz="2000" smtClean="0"/>
              <a:t>Total Inflows 22                                    Total out flows        42</a:t>
            </a:r>
          </a:p>
          <a:p>
            <a:pPr eaLnBrk="1" hangingPunct="1">
              <a:buFont typeface="Arial" charset="0"/>
              <a:buNone/>
            </a:pPr>
            <a:r>
              <a:rPr lang="en-US" sz="2000" smtClean="0"/>
              <a:t>Current personnel level-outflows+inflows =Internal supply</a:t>
            </a:r>
          </a:p>
          <a:p>
            <a:pPr eaLnBrk="1" hangingPunct="1">
              <a:buFont typeface="Arial" charset="0"/>
              <a:buNone/>
            </a:pPr>
            <a:r>
              <a:rPr lang="en-US" sz="2000" smtClean="0"/>
              <a:t>              250-42+22=230</a:t>
            </a:r>
          </a:p>
        </p:txBody>
      </p:sp>
      <p:sp>
        <p:nvSpPr>
          <p:cNvPr id="4" name="Rectangle 3"/>
          <p:cNvSpPr/>
          <p:nvPr/>
        </p:nvSpPr>
        <p:spPr>
          <a:xfrm>
            <a:off x="2895600" y="3200400"/>
            <a:ext cx="1143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Current personnel level 250  operators</a:t>
            </a:r>
          </a:p>
        </p:txBody>
      </p:sp>
      <p:sp>
        <p:nvSpPr>
          <p:cNvPr id="7" name="Right Arrow 6"/>
          <p:cNvSpPr/>
          <p:nvPr/>
        </p:nvSpPr>
        <p:spPr>
          <a:xfrm>
            <a:off x="2438400" y="35814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Arrow 7"/>
          <p:cNvSpPr/>
          <p:nvPr/>
        </p:nvSpPr>
        <p:spPr>
          <a:xfrm>
            <a:off x="2362200" y="3200400"/>
            <a:ext cx="685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a:off x="4724400" y="32766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ight Arrow 9"/>
          <p:cNvSpPr/>
          <p:nvPr/>
        </p:nvSpPr>
        <p:spPr>
          <a:xfrm>
            <a:off x="4724400" y="3657600"/>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a:off x="4648200" y="4038600"/>
            <a:ext cx="3810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p:cNvSpPr/>
          <p:nvPr/>
        </p:nvSpPr>
        <p:spPr>
          <a:xfrm>
            <a:off x="4648200" y="43434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p:cNvSpPr/>
          <p:nvPr/>
        </p:nvSpPr>
        <p:spPr>
          <a:xfrm>
            <a:off x="4724400" y="47244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endParaRPr lang="en-US" smtClean="0"/>
          </a:p>
        </p:txBody>
      </p:sp>
      <p:sp>
        <p:nvSpPr>
          <p:cNvPr id="39939" name="Content Placeholder 2"/>
          <p:cNvSpPr>
            <a:spLocks noGrp="1"/>
          </p:cNvSpPr>
          <p:nvPr>
            <p:ph idx="1"/>
          </p:nvPr>
        </p:nvSpPr>
        <p:spPr/>
        <p:txBody>
          <a:bodyPr/>
          <a:lstStyle/>
          <a:p>
            <a:pPr eaLnBrk="1" hangingPunct="1"/>
            <a:r>
              <a:rPr lang="en-US" smtClean="0"/>
              <a:t>Turnover rate</a:t>
            </a:r>
          </a:p>
          <a:p>
            <a:pPr eaLnBrk="1" hangingPunct="1">
              <a:buFont typeface="Arial" charset="0"/>
              <a:buNone/>
            </a:pPr>
            <a:r>
              <a:rPr lang="en-US" smtClean="0"/>
              <a:t>     </a:t>
            </a:r>
            <a:r>
              <a:rPr lang="en-US" u="sng" smtClean="0"/>
              <a:t>No of seperations during one year</a:t>
            </a:r>
            <a:r>
              <a:rPr lang="en-US" smtClean="0"/>
              <a:t>      × 100</a:t>
            </a:r>
          </a:p>
          <a:p>
            <a:pPr eaLnBrk="1" hangingPunct="1">
              <a:buFont typeface="Arial" charset="0"/>
              <a:buNone/>
            </a:pPr>
            <a:r>
              <a:rPr lang="en-US" smtClean="0"/>
              <a:t>     Avg no of employees during the year</a:t>
            </a:r>
          </a:p>
          <a:p>
            <a:pPr eaLnBrk="1" hangingPunct="1">
              <a:buFont typeface="Arial" charset="0"/>
              <a:buNone/>
            </a:pPr>
            <a:r>
              <a:rPr lang="en-US" smtClean="0"/>
              <a:t>           30</a:t>
            </a:r>
          </a:p>
          <a:p>
            <a:pPr eaLnBrk="1" hangingPunct="1">
              <a:buFont typeface="Arial" charset="0"/>
              <a:buNone/>
            </a:pPr>
            <a:r>
              <a:rPr lang="en-US" smtClean="0"/>
              <a:t>         150                                    x 100</a:t>
            </a:r>
          </a:p>
          <a:p>
            <a:pPr eaLnBrk="1" hangingPunct="1">
              <a:buFont typeface="Arial" charset="0"/>
              <a:buNone/>
            </a:pPr>
            <a:r>
              <a:rPr lang="en-US" smtClean="0"/>
              <a:t>     </a:t>
            </a:r>
          </a:p>
          <a:p>
            <a:pPr eaLnBrk="1" hangingPunct="1">
              <a:buFont typeface="Arial" charset="0"/>
              <a:buNone/>
            </a:pPr>
            <a:r>
              <a:rPr lang="en-US" smtClean="0"/>
              <a:t>20 % separation during one year</a:t>
            </a:r>
          </a:p>
          <a:p>
            <a:pPr eaLnBrk="1" hangingPunct="1">
              <a:buFont typeface="Arial" charset="0"/>
              <a:buNone/>
            </a:pPr>
            <a:endParaRPr lang="en-US" smtClean="0"/>
          </a:p>
        </p:txBody>
      </p:sp>
      <p:cxnSp>
        <p:nvCxnSpPr>
          <p:cNvPr id="5" name="Straight Connector 4"/>
          <p:cNvCxnSpPr/>
          <p:nvPr/>
        </p:nvCxnSpPr>
        <p:spPr>
          <a:xfrm>
            <a:off x="1143000" y="3886200"/>
            <a:ext cx="1828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28600"/>
            <a:ext cx="7239000" cy="533400"/>
          </a:xfrm>
        </p:spPr>
        <p:txBody>
          <a:bodyPr rtlCol="0">
            <a:normAutofit fontScale="90000"/>
          </a:bodyPr>
          <a:lstStyle/>
          <a:p>
            <a:pPr eaLnBrk="1" fontAlgn="auto" hangingPunct="1">
              <a:spcAft>
                <a:spcPts val="0"/>
              </a:spcAft>
              <a:defRPr/>
            </a:pPr>
            <a:r>
              <a:rPr lang="en-US" dirty="0" err="1" smtClean="0"/>
              <a:t>Contd</a:t>
            </a:r>
            <a:r>
              <a:rPr lang="en-US" dirty="0" smtClean="0"/>
              <a:t>…</a:t>
            </a:r>
          </a:p>
        </p:txBody>
      </p:sp>
      <p:sp>
        <p:nvSpPr>
          <p:cNvPr id="40963" name="Content Placeholder 2"/>
          <p:cNvSpPr>
            <a:spLocks noGrp="1"/>
          </p:cNvSpPr>
          <p:nvPr>
            <p:ph idx="1"/>
          </p:nvPr>
        </p:nvSpPr>
        <p:spPr>
          <a:xfrm>
            <a:off x="381000" y="990600"/>
            <a:ext cx="8229600" cy="5465763"/>
          </a:xfrm>
        </p:spPr>
        <p:txBody>
          <a:bodyPr/>
          <a:lstStyle/>
          <a:p>
            <a:pPr eaLnBrk="1" hangingPunct="1"/>
            <a:r>
              <a:rPr lang="en-US" smtClean="0"/>
              <a:t>Conditions of work and absenteeism.</a:t>
            </a:r>
          </a:p>
          <a:p>
            <a:pPr eaLnBrk="1" hangingPunct="1">
              <a:buFont typeface="Arial" charset="0"/>
              <a:buNone/>
            </a:pPr>
            <a:r>
              <a:rPr lang="en-US" smtClean="0"/>
              <a:t>   Absenteeism is given by</a:t>
            </a:r>
          </a:p>
          <a:p>
            <a:pPr eaLnBrk="1" hangingPunct="1">
              <a:buFont typeface="Arial" charset="0"/>
              <a:buNone/>
            </a:pPr>
            <a:r>
              <a:rPr lang="en-US" smtClean="0"/>
              <a:t>   </a:t>
            </a:r>
            <a:r>
              <a:rPr lang="en-US" u="sng" smtClean="0"/>
              <a:t>no of persons – days lost                        ×</a:t>
            </a:r>
            <a:r>
              <a:rPr lang="en-US" smtClean="0"/>
              <a:t>100</a:t>
            </a:r>
            <a:r>
              <a:rPr lang="en-US" u="sng" smtClean="0"/>
              <a:t>                                                   </a:t>
            </a:r>
          </a:p>
          <a:p>
            <a:pPr eaLnBrk="1" hangingPunct="1">
              <a:buFont typeface="Arial" charset="0"/>
              <a:buNone/>
            </a:pPr>
            <a:r>
              <a:rPr lang="en-US" smtClean="0"/>
              <a:t>   Avg no of persons × no of working days</a:t>
            </a:r>
          </a:p>
          <a:p>
            <a:pPr eaLnBrk="1" hangingPunct="1">
              <a:buFont typeface="Arial" charset="0"/>
              <a:buNone/>
            </a:pPr>
            <a:r>
              <a:rPr lang="en-US" sz="2000" smtClean="0"/>
              <a:t>Absenteeism obviously reduces the number of employees available for work.If the absenteeism rate is four percent, only 96 out of 100 people are available for work.The effect of absenteeism on the future supply of labour should be allowed.Trace the causes and remedial actions for this.</a:t>
            </a:r>
            <a:endParaRPr lang="en-US" smtClean="0"/>
          </a:p>
          <a:p>
            <a:pPr eaLnBrk="1" hangingPunct="1"/>
            <a:r>
              <a:rPr lang="en-US" sz="2000" smtClean="0"/>
              <a:t>Productivity level: Any change in productivity would affect the number of persons required per unit of output. Increase in productivity will reduce the requirement, and decrease in it would have the opposite effect.</a:t>
            </a:r>
            <a:endParaRPr lang="en-US" smtClean="0"/>
          </a:p>
          <a:p>
            <a:pPr eaLnBrk="1" hangingPunct="1"/>
            <a:r>
              <a:rPr lang="en-US" smtClean="0"/>
              <a:t>Movement among jobs</a:t>
            </a:r>
          </a:p>
          <a:p>
            <a:pPr eaLnBrk="1" hangingPunct="1">
              <a:buFont typeface="Arial" charset="0"/>
              <a:buNone/>
            </a:pPr>
            <a:endParaRPr lang="en-US" smtClean="0"/>
          </a:p>
          <a:p>
            <a:pPr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External supply</a:t>
            </a:r>
          </a:p>
        </p:txBody>
      </p:sp>
      <p:sp>
        <p:nvSpPr>
          <p:cNvPr id="41987" name="Content Placeholder 2"/>
          <p:cNvSpPr>
            <a:spLocks noGrp="1"/>
          </p:cNvSpPr>
          <p:nvPr>
            <p:ph idx="1"/>
          </p:nvPr>
        </p:nvSpPr>
        <p:spPr/>
        <p:txBody>
          <a:bodyPr/>
          <a:lstStyle/>
          <a:p>
            <a:pPr eaLnBrk="1" hangingPunct="1"/>
            <a:r>
              <a:rPr lang="en-US" smtClean="0"/>
              <a:t>New blood and new experience</a:t>
            </a:r>
          </a:p>
          <a:p>
            <a:pPr eaLnBrk="1" hangingPunct="1">
              <a:buFont typeface="Wingdings 2" pitchFamily="18" charset="2"/>
              <a:buNone/>
            </a:pPr>
            <a:endParaRPr lang="en-US" smtClean="0"/>
          </a:p>
          <a:p>
            <a:pPr eaLnBrk="1" hangingPunct="1"/>
            <a:r>
              <a:rPr lang="en-US" smtClean="0"/>
              <a:t>To replenish old personnel</a:t>
            </a:r>
          </a:p>
          <a:p>
            <a:pPr eaLnBrk="1" hangingPunct="1">
              <a:buFont typeface="Wingdings 2" pitchFamily="18" charset="2"/>
              <a:buNone/>
            </a:pPr>
            <a:endParaRPr lang="en-US" smtClean="0"/>
          </a:p>
          <a:p>
            <a:pPr eaLnBrk="1" hangingPunct="1"/>
            <a:r>
              <a:rPr lang="en-US" smtClean="0"/>
              <a:t>Organizational growth and diversification create the needs to use external sources to obtain additional number and type of employees.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HR programming</a:t>
            </a:r>
          </a:p>
        </p:txBody>
      </p:sp>
      <p:sp>
        <p:nvSpPr>
          <p:cNvPr id="43011" name="Content Placeholder 2"/>
          <p:cNvSpPr>
            <a:spLocks noGrp="1"/>
          </p:cNvSpPr>
          <p:nvPr>
            <p:ph idx="1"/>
          </p:nvPr>
        </p:nvSpPr>
        <p:spPr/>
        <p:txBody>
          <a:bodyPr/>
          <a:lstStyle/>
          <a:p>
            <a:pPr eaLnBrk="1" hangingPunct="1"/>
            <a:r>
              <a:rPr lang="en-US" smtClean="0"/>
              <a:t>After personal demand  and supply are forecast the vacancies should be filled at right time with right employees.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HR Plan implementation </a:t>
            </a:r>
          </a:p>
        </p:txBody>
      </p:sp>
      <p:sp>
        <p:nvSpPr>
          <p:cNvPr id="44035" name="Content Placeholder 2"/>
          <p:cNvSpPr>
            <a:spLocks noGrp="1"/>
          </p:cNvSpPr>
          <p:nvPr>
            <p:ph idx="1"/>
          </p:nvPr>
        </p:nvSpPr>
        <p:spPr/>
        <p:txBody>
          <a:bodyPr/>
          <a:lstStyle/>
          <a:p>
            <a:pPr eaLnBrk="1" hangingPunct="1"/>
            <a:r>
              <a:rPr lang="en-US" smtClean="0"/>
              <a:t>Converting HR plan into action.</a:t>
            </a:r>
          </a:p>
          <a:p>
            <a:pPr eaLnBrk="1" hangingPunct="1"/>
            <a:r>
              <a:rPr lang="en-US" smtClean="0"/>
              <a:t>Action programmes are..</a:t>
            </a:r>
          </a:p>
          <a:p>
            <a:pPr lvl="2" eaLnBrk="1" hangingPunct="1"/>
            <a:r>
              <a:rPr lang="en-US" smtClean="0"/>
              <a:t>Recruitment</a:t>
            </a:r>
          </a:p>
          <a:p>
            <a:pPr lvl="2" eaLnBrk="1" hangingPunct="1"/>
            <a:r>
              <a:rPr lang="en-US" smtClean="0"/>
              <a:t>Selection &amp; placement</a:t>
            </a:r>
          </a:p>
          <a:p>
            <a:pPr lvl="2" eaLnBrk="1" hangingPunct="1"/>
            <a:r>
              <a:rPr lang="en-US" smtClean="0"/>
              <a:t>Training and development</a:t>
            </a:r>
          </a:p>
          <a:p>
            <a:pPr lvl="2" eaLnBrk="1" hangingPunct="1"/>
            <a:r>
              <a:rPr lang="en-US" smtClean="0"/>
              <a:t>Retraining &amp; redeployment</a:t>
            </a:r>
          </a:p>
          <a:p>
            <a:pPr lvl="2" eaLnBrk="1" hangingPunct="1"/>
            <a:r>
              <a:rPr lang="en-US" smtClean="0"/>
              <a:t>The retention plan</a:t>
            </a:r>
          </a:p>
          <a:p>
            <a:pPr lvl="2" eaLnBrk="1" hangingPunct="1"/>
            <a:r>
              <a:rPr lang="en-US" smtClean="0"/>
              <a:t>The redundancy plan</a:t>
            </a:r>
          </a:p>
          <a:p>
            <a:pPr lvl="2" eaLnBrk="1" hangingPunct="1"/>
            <a:r>
              <a:rPr lang="en-US" smtClean="0"/>
              <a:t>The succession plan</a:t>
            </a:r>
          </a:p>
          <a:p>
            <a:pPr lvl="2" eaLnBrk="1" hangingPunct="1"/>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494</TotalTime>
  <Words>19830</Words>
  <Application>Microsoft Office PowerPoint</Application>
  <PresentationFormat>On-screen Show (4:3)</PresentationFormat>
  <Paragraphs>1919</Paragraphs>
  <Slides>310</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310</vt:i4>
      </vt:variant>
    </vt:vector>
  </HeadingPairs>
  <TitlesOfParts>
    <vt:vector size="312" baseType="lpstr">
      <vt:lpstr>Opulent</vt:lpstr>
      <vt:lpstr>Bitmap Image</vt:lpstr>
      <vt:lpstr>Slide 1</vt:lpstr>
      <vt:lpstr>HRM Concept</vt:lpstr>
      <vt:lpstr>Personnel Management </vt:lpstr>
      <vt:lpstr>Personnel Functions  </vt:lpstr>
      <vt:lpstr>HRM</vt:lpstr>
      <vt:lpstr>Human Resource Management </vt:lpstr>
      <vt:lpstr>Characteristics of HRM</vt:lpstr>
      <vt:lpstr>Objectives of HRM</vt:lpstr>
      <vt:lpstr>Importance of HRM</vt:lpstr>
      <vt:lpstr>History of HRM</vt:lpstr>
      <vt:lpstr>Slide 11</vt:lpstr>
      <vt:lpstr>Slide 12</vt:lpstr>
      <vt:lpstr>EVOLUTION of HRM</vt:lpstr>
      <vt:lpstr>The Harvard Model of Human Resource Management</vt:lpstr>
      <vt:lpstr>Major Functions of the HRM</vt:lpstr>
      <vt:lpstr>Functions of HRM</vt:lpstr>
      <vt:lpstr>Procurement</vt:lpstr>
      <vt:lpstr>Development</vt:lpstr>
      <vt:lpstr>Compensation</vt:lpstr>
      <vt:lpstr>Integration</vt:lpstr>
      <vt:lpstr>Maintenance</vt:lpstr>
      <vt:lpstr>Employment / Staffing </vt:lpstr>
      <vt:lpstr>Job Analysis</vt:lpstr>
      <vt:lpstr>Job Analysis is of two forms:</vt:lpstr>
      <vt:lpstr>Recruitment</vt:lpstr>
      <vt:lpstr>Selection </vt:lpstr>
      <vt:lpstr>Training &amp; Development</vt:lpstr>
      <vt:lpstr>Training and Development</vt:lpstr>
      <vt:lpstr>Motivation</vt:lpstr>
      <vt:lpstr>Health and Safety Administration</vt:lpstr>
      <vt:lpstr>Compensation</vt:lpstr>
      <vt:lpstr>Maintenance</vt:lpstr>
      <vt:lpstr>Slide 33</vt:lpstr>
      <vt:lpstr>Globalization Trend </vt:lpstr>
      <vt:lpstr>Globalization brings both benefits and Threats.</vt:lpstr>
      <vt:lpstr>Trends in the Nature of Work</vt:lpstr>
      <vt:lpstr>The Changing Role of HRM</vt:lpstr>
      <vt:lpstr>HR Policies</vt:lpstr>
      <vt:lpstr>WHY DEVELOP A POLICY MANUAL</vt:lpstr>
      <vt:lpstr>Objectives</vt:lpstr>
      <vt:lpstr>Slide 41</vt:lpstr>
      <vt:lpstr>Various Types of Policies </vt:lpstr>
      <vt:lpstr>Slide 43</vt:lpstr>
      <vt:lpstr>Slide 44</vt:lpstr>
      <vt:lpstr>Slide 45</vt:lpstr>
      <vt:lpstr>UNIT 2</vt:lpstr>
      <vt:lpstr>Job analysis</vt:lpstr>
      <vt:lpstr>Job Analysis</vt:lpstr>
      <vt:lpstr>Slide 49</vt:lpstr>
      <vt:lpstr>Slide 50</vt:lpstr>
      <vt:lpstr>Slide 51</vt:lpstr>
      <vt:lpstr>Outcomes of Job Analysis</vt:lpstr>
      <vt:lpstr>Job Description</vt:lpstr>
      <vt:lpstr>Uses of Job Description</vt:lpstr>
      <vt:lpstr>Contents of Job Description</vt:lpstr>
      <vt:lpstr>Job specification</vt:lpstr>
      <vt:lpstr>Slide 57</vt:lpstr>
      <vt:lpstr>HUMAN RESOURCE PLANNING</vt:lpstr>
      <vt:lpstr>MEANING AND DEFINITION</vt:lpstr>
      <vt:lpstr>DEFINITION OF HRP</vt:lpstr>
      <vt:lpstr>objectives of human resource planning in an enterprise: </vt:lpstr>
      <vt:lpstr>importance of HRP </vt:lpstr>
      <vt:lpstr>importance of HRP </vt:lpstr>
      <vt:lpstr>importance of HRP </vt:lpstr>
      <vt:lpstr>importance of HRP </vt:lpstr>
      <vt:lpstr>Other benefits: Following are the other benefits of HRP.</vt:lpstr>
      <vt:lpstr>Human Resource Planning at different Levels</vt:lpstr>
      <vt:lpstr>NEED FOR HUMAN RESOURCE PLANNING</vt:lpstr>
      <vt:lpstr>NEED FOR HUMAN RESOURCE PLANNING</vt:lpstr>
      <vt:lpstr>NEED FOR HUMAN RESOURCE PLANNING</vt:lpstr>
      <vt:lpstr>FACTORS AFFECTING HRP</vt:lpstr>
      <vt:lpstr>FACTORS AFFECTING HRP</vt:lpstr>
      <vt:lpstr>FACTORS AFFECTING HRP</vt:lpstr>
      <vt:lpstr>FACTORS AFFECTING HRP</vt:lpstr>
      <vt:lpstr>FACTORS AFFECTING HRP</vt:lpstr>
      <vt:lpstr>FACTORS AFFECTING HRP</vt:lpstr>
      <vt:lpstr>Slide 77</vt:lpstr>
      <vt:lpstr>Slide 78</vt:lpstr>
      <vt:lpstr>Organizational Objectives and Policies</vt:lpstr>
      <vt:lpstr>HR Demand Forecast</vt:lpstr>
      <vt:lpstr>Slide 81</vt:lpstr>
      <vt:lpstr>Slide 82</vt:lpstr>
      <vt:lpstr>Forecasting Techniques</vt:lpstr>
      <vt:lpstr>Managerial Judgement</vt:lpstr>
      <vt:lpstr>Ratio-trend analysis</vt:lpstr>
      <vt:lpstr>Work-study techniques</vt:lpstr>
      <vt:lpstr>Delphi technique</vt:lpstr>
      <vt:lpstr>HR SUPPLY FORECAST</vt:lpstr>
      <vt:lpstr>Need for supply forecast</vt:lpstr>
      <vt:lpstr>Supply Analysis</vt:lpstr>
      <vt:lpstr>Existing human resources</vt:lpstr>
      <vt:lpstr>Contd..</vt:lpstr>
      <vt:lpstr>Uses of HR Information system </vt:lpstr>
      <vt:lpstr>Internal supply and techniques</vt:lpstr>
      <vt:lpstr>Slide 95</vt:lpstr>
      <vt:lpstr>Contd…</vt:lpstr>
      <vt:lpstr>External supply</vt:lpstr>
      <vt:lpstr>HR programming</vt:lpstr>
      <vt:lpstr>HR Plan implementation </vt:lpstr>
      <vt:lpstr>Recruitment Selection &amp; placement </vt:lpstr>
      <vt:lpstr>Slide 101</vt:lpstr>
      <vt:lpstr>Training and development</vt:lpstr>
      <vt:lpstr>Slide 103</vt:lpstr>
      <vt:lpstr>Downsizing plan</vt:lpstr>
      <vt:lpstr>Control and evaluation</vt:lpstr>
      <vt:lpstr>Barriers to HRP</vt:lpstr>
      <vt:lpstr>Barriers to HRP</vt:lpstr>
      <vt:lpstr>GUIDELINES FOR MAKING HRP EFFECTIVE</vt:lpstr>
      <vt:lpstr>GUIDELINES FOR MAKING HRP EFFECTIVE</vt:lpstr>
      <vt:lpstr>GUIDELINES FOR MAKING HRP EFFECTIVE</vt:lpstr>
      <vt:lpstr>GUIDELINES FOR MAKING HRP EFFECTIVE</vt:lpstr>
      <vt:lpstr>Slide 112</vt:lpstr>
      <vt:lpstr>Recruitment</vt:lpstr>
      <vt:lpstr>Recruitment Meaning</vt:lpstr>
      <vt:lpstr>Definition</vt:lpstr>
      <vt:lpstr>Recruitment Needs</vt:lpstr>
      <vt:lpstr>Purpose and importance of Recruitment</vt:lpstr>
      <vt:lpstr>Process of recruitment</vt:lpstr>
      <vt:lpstr>Process of recruitment</vt:lpstr>
      <vt:lpstr>Steps of Recruitment</vt:lpstr>
      <vt:lpstr>Steps of Recruitment</vt:lpstr>
      <vt:lpstr>Slide 122</vt:lpstr>
      <vt:lpstr>Slide 123</vt:lpstr>
      <vt:lpstr>Slide 124</vt:lpstr>
      <vt:lpstr>Slide 125</vt:lpstr>
      <vt:lpstr>Slide 126</vt:lpstr>
      <vt:lpstr>Factor Influencing Recruitment</vt:lpstr>
      <vt:lpstr>INTERNAL FACTORS</vt:lpstr>
      <vt:lpstr>Internal Factors</vt:lpstr>
      <vt:lpstr>Cont.</vt:lpstr>
      <vt:lpstr>EXTERNAL FACTORS</vt:lpstr>
      <vt:lpstr>Cont.</vt:lpstr>
      <vt:lpstr>Cont.</vt:lpstr>
      <vt:lpstr>Cont.</vt:lpstr>
      <vt:lpstr>Slide 135</vt:lpstr>
      <vt:lpstr>Internal Sources</vt:lpstr>
      <vt:lpstr>Cont.</vt:lpstr>
      <vt:lpstr>Advantage of Internal Sources</vt:lpstr>
      <vt:lpstr>Disadvantages of Internal Sources </vt:lpstr>
      <vt:lpstr>External Sources</vt:lpstr>
      <vt:lpstr>External Sources</vt:lpstr>
      <vt:lpstr>External Sources</vt:lpstr>
      <vt:lpstr>Evaluation of External Recruitment</vt:lpstr>
      <vt:lpstr>Constraints and Challenges of Recruitment</vt:lpstr>
      <vt:lpstr>Cont.</vt:lpstr>
      <vt:lpstr> Methods of Recruitment</vt:lpstr>
      <vt:lpstr>External Method of Recruitment</vt:lpstr>
      <vt:lpstr>Cont.</vt:lpstr>
      <vt:lpstr>Cont.</vt:lpstr>
      <vt:lpstr>Recent Trends in Recruitment</vt:lpstr>
      <vt:lpstr>Cont.</vt:lpstr>
      <vt:lpstr>Cont.</vt:lpstr>
      <vt:lpstr>Cont.</vt:lpstr>
      <vt:lpstr>Cont.</vt:lpstr>
      <vt:lpstr>Cont.</vt:lpstr>
      <vt:lpstr>Cont.</vt:lpstr>
      <vt:lpstr>Difference Between Recruitment and Selection</vt:lpstr>
      <vt:lpstr>Cont.</vt:lpstr>
      <vt:lpstr>SELECTION</vt:lpstr>
      <vt:lpstr>Selection</vt:lpstr>
      <vt:lpstr>Slide 161</vt:lpstr>
      <vt:lpstr>Slide 162</vt:lpstr>
      <vt:lpstr>Selection</vt:lpstr>
      <vt:lpstr>OBJECTIVES OF SELECTION</vt:lpstr>
      <vt:lpstr>Organization for Selection</vt:lpstr>
      <vt:lpstr>Selection Process</vt:lpstr>
      <vt:lpstr>Environmental Factors Affecting Selection</vt:lpstr>
      <vt:lpstr>Preliminary Interview</vt:lpstr>
      <vt:lpstr>Selection Test</vt:lpstr>
      <vt:lpstr>Slide 170</vt:lpstr>
      <vt:lpstr>Employment Interview</vt:lpstr>
      <vt:lpstr>Objectives of Interview</vt:lpstr>
      <vt:lpstr>Types of Employment Interview</vt:lpstr>
      <vt:lpstr>Types of Employment Interview</vt:lpstr>
      <vt:lpstr>Limitations of Interview</vt:lpstr>
      <vt:lpstr>Slide 176</vt:lpstr>
      <vt:lpstr>Reference and Background Checks</vt:lpstr>
      <vt:lpstr>Selection Decision</vt:lpstr>
      <vt:lpstr>Physical/Medical Examination</vt:lpstr>
      <vt:lpstr>Slide 180</vt:lpstr>
      <vt:lpstr>Slide 181</vt:lpstr>
      <vt:lpstr>Evaluation of Selection Programme</vt:lpstr>
      <vt:lpstr>Barriers to Effective Selection</vt:lpstr>
      <vt:lpstr>UNIT 3</vt:lpstr>
      <vt:lpstr>Manpower Training And Development</vt:lpstr>
      <vt:lpstr>Cont.</vt:lpstr>
      <vt:lpstr>Cont.</vt:lpstr>
      <vt:lpstr>Cont.</vt:lpstr>
      <vt:lpstr>Cont.</vt:lpstr>
      <vt:lpstr>Role of Training </vt:lpstr>
      <vt:lpstr>Objectives of training and development </vt:lpstr>
      <vt:lpstr>Cont.</vt:lpstr>
      <vt:lpstr>Cont.</vt:lpstr>
      <vt:lpstr>Cont.</vt:lpstr>
      <vt:lpstr>Importance of Training</vt:lpstr>
      <vt:lpstr>Cont.</vt:lpstr>
      <vt:lpstr>Cont.</vt:lpstr>
      <vt:lpstr>Cont.</vt:lpstr>
      <vt:lpstr>Training Vs Education </vt:lpstr>
      <vt:lpstr>Cont.</vt:lpstr>
      <vt:lpstr>Training Vs Development </vt:lpstr>
      <vt:lpstr>Cont</vt:lpstr>
      <vt:lpstr>Training Process</vt:lpstr>
      <vt:lpstr>Training Process Step-1</vt:lpstr>
      <vt:lpstr>Training Process Step-2</vt:lpstr>
      <vt:lpstr>Training Process Step-2</vt:lpstr>
      <vt:lpstr>Training Process Step-2</vt:lpstr>
      <vt:lpstr>Performance Discrepancy</vt:lpstr>
      <vt:lpstr>Training Process Step-3</vt:lpstr>
      <vt:lpstr>Training Process: Step-4  DESIGNING TRAINING &amp; DEVELOPMENT PROGRAMME</vt:lpstr>
      <vt:lpstr>DESIGNING TRAINING &amp; DEVELOPMENT PROGRAMME</vt:lpstr>
      <vt:lpstr>DESIGNING TRAINING &amp; DEVELOPMENT PROGRAMME</vt:lpstr>
      <vt:lpstr>On-the-Job Training</vt:lpstr>
      <vt:lpstr>Coaching</vt:lpstr>
      <vt:lpstr>Job instruction training</vt:lpstr>
      <vt:lpstr>Job rotation</vt:lpstr>
      <vt:lpstr>Off the job training</vt:lpstr>
      <vt:lpstr>Vestibule training</vt:lpstr>
      <vt:lpstr>lecture</vt:lpstr>
      <vt:lpstr>Role Plays</vt:lpstr>
      <vt:lpstr>Role Plays</vt:lpstr>
      <vt:lpstr>Films/Video Presentations</vt:lpstr>
      <vt:lpstr>DESIGNING TRAINING &amp; DEVELOPMENT PROGRAMME</vt:lpstr>
      <vt:lpstr>DESIGNING TRAINING &amp; DEVELOPMENT PROGRAMME</vt:lpstr>
      <vt:lpstr>DESIGNING TRAINING &amp; DEVELOPMENT PROGRAMME</vt:lpstr>
      <vt:lpstr>Implementation of training Programme</vt:lpstr>
      <vt:lpstr>Evaluation of the Programme</vt:lpstr>
      <vt:lpstr>Need for evaluation </vt:lpstr>
      <vt:lpstr>Training Evaluation(Assessment)</vt:lpstr>
      <vt:lpstr>Purposes of Training Evaluation</vt:lpstr>
      <vt:lpstr>Cont.</vt:lpstr>
      <vt:lpstr>Process of Training Evaluation</vt:lpstr>
      <vt:lpstr>Cont.</vt:lpstr>
      <vt:lpstr>Techniques (Methods) of Evaluation</vt:lpstr>
      <vt:lpstr>Cont.</vt:lpstr>
      <vt:lpstr>Cont.</vt:lpstr>
      <vt:lpstr>Methods of Training</vt:lpstr>
      <vt:lpstr>Benefits of coaching </vt:lpstr>
      <vt:lpstr>Methods of Training</vt:lpstr>
      <vt:lpstr>Advantages of Apprenticeship Training</vt:lpstr>
      <vt:lpstr>Disadvantages of Apprenticeship Training</vt:lpstr>
      <vt:lpstr>Methods of Training</vt:lpstr>
      <vt:lpstr>Advantages of Vestibule Training</vt:lpstr>
      <vt:lpstr>Disadvantages of Vestibule Training</vt:lpstr>
      <vt:lpstr>Methods of Training</vt:lpstr>
      <vt:lpstr>Advantages and Disadvantages of Internship Training</vt:lpstr>
      <vt:lpstr>Methods of Training</vt:lpstr>
      <vt:lpstr>Advantages of CBT</vt:lpstr>
      <vt:lpstr>Disadvantages of CBT</vt:lpstr>
      <vt:lpstr>How to make training more effective</vt:lpstr>
      <vt:lpstr>Slide 251</vt:lpstr>
      <vt:lpstr>Slide 252</vt:lpstr>
      <vt:lpstr>Definitions of Career Planning </vt:lpstr>
      <vt:lpstr>Features of Career Planning and Career Development: </vt:lpstr>
      <vt:lpstr>Objectives of Career Planning: </vt:lpstr>
      <vt:lpstr>Benefits of Career Planning: </vt:lpstr>
      <vt:lpstr>Limitations of Career Planning </vt:lpstr>
      <vt:lpstr>Slide 258</vt:lpstr>
      <vt:lpstr>The career planning as a process involves the following steps</vt:lpstr>
      <vt:lpstr>Slide 260</vt:lpstr>
      <vt:lpstr>Slide 261</vt:lpstr>
      <vt:lpstr>Slide 262</vt:lpstr>
      <vt:lpstr>Making Career Planning Successful</vt:lpstr>
      <vt:lpstr>UNIT 4</vt:lpstr>
      <vt:lpstr>Slide 265</vt:lpstr>
      <vt:lpstr>Slide 266</vt:lpstr>
      <vt:lpstr>Definition</vt:lpstr>
      <vt:lpstr>Relationship between jab analysis and performance appraisal:</vt:lpstr>
      <vt:lpstr>Characteristics</vt:lpstr>
      <vt:lpstr>Advantages of Performance Appraisal: </vt:lpstr>
      <vt:lpstr>Disadvantages of performance appraisals:</vt:lpstr>
      <vt:lpstr>Need &amp; objectives of Performance Appraisal</vt:lpstr>
      <vt:lpstr>Steps in performance appraisal</vt:lpstr>
      <vt:lpstr>Slide 274</vt:lpstr>
      <vt:lpstr>Slide 275</vt:lpstr>
      <vt:lpstr>Slide 276</vt:lpstr>
      <vt:lpstr>Slide 277</vt:lpstr>
      <vt:lpstr>The most common errors</vt:lpstr>
      <vt:lpstr>Slide 279</vt:lpstr>
      <vt:lpstr>Slide 280</vt:lpstr>
      <vt:lpstr>Slide 281</vt:lpstr>
      <vt:lpstr>Slide 282</vt:lpstr>
      <vt:lpstr>Slide 283</vt:lpstr>
      <vt:lpstr>Essentials of an effective appraisal system</vt:lpstr>
      <vt:lpstr>Essentials of an effective appraisal system</vt:lpstr>
      <vt:lpstr>Essentials of an effective appraisal system</vt:lpstr>
      <vt:lpstr>Slide 287</vt:lpstr>
      <vt:lpstr>Methods of Performance Appraisal </vt:lpstr>
      <vt:lpstr>Methods of Performance Appraisal </vt:lpstr>
      <vt:lpstr>Methods of Performance Appraisal </vt:lpstr>
      <vt:lpstr>Methods of Performance Appraisal </vt:lpstr>
      <vt:lpstr>Methods of Performance Appraisal </vt:lpstr>
      <vt:lpstr>Methods of Performance Appraisal </vt:lpstr>
      <vt:lpstr>Cont.</vt:lpstr>
      <vt:lpstr>Cont.</vt:lpstr>
      <vt:lpstr>Methods of Performance Appraisal </vt:lpstr>
      <vt:lpstr>Methods of Performance Appraisal </vt:lpstr>
      <vt:lpstr>Potential Appraisal</vt:lpstr>
      <vt:lpstr>Compensation Management</vt:lpstr>
      <vt:lpstr>Slide 300</vt:lpstr>
      <vt:lpstr>Meaning</vt:lpstr>
      <vt:lpstr>DEFINITION </vt:lpstr>
      <vt:lpstr>Compensation management</vt:lpstr>
      <vt:lpstr>Issues in compensation management</vt:lpstr>
      <vt:lpstr>Components of Compensation</vt:lpstr>
      <vt:lpstr>Slide 306</vt:lpstr>
      <vt:lpstr>    Objectives of Compensation</vt:lpstr>
      <vt:lpstr>Principles of wage and salary administration</vt:lpstr>
      <vt:lpstr>Need of compensation Management  </vt:lpstr>
      <vt:lpstr>Factors affecting wages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cdsm</dc:creator>
  <cp:lastModifiedBy>hp</cp:lastModifiedBy>
  <cp:revision>133</cp:revision>
  <dcterms:created xsi:type="dcterms:W3CDTF">2012-04-30T18:57:09Z</dcterms:created>
  <dcterms:modified xsi:type="dcterms:W3CDTF">2020-04-12T12:59:40Z</dcterms:modified>
</cp:coreProperties>
</file>